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303" r:id="rId2"/>
    <p:sldId id="304" r:id="rId3"/>
    <p:sldId id="305" r:id="rId4"/>
    <p:sldId id="301" r:id="rId5"/>
    <p:sldId id="302" r:id="rId6"/>
  </p:sldIdLst>
  <p:sldSz cx="9144000" cy="6858000" type="screen4x3"/>
  <p:notesSz cx="6858000" cy="9144000"/>
  <p:embeddedFontLst>
    <p:embeddedFont>
      <p:font typeface="Book Antiqua" panose="02040602050305030304" pitchFamily="18" charset="0"/>
      <p:regular r:id="rId8"/>
      <p:bold r:id="rId9"/>
      <p:italic r:id="rId10"/>
      <p:boldItalic r:id="rId11"/>
    </p:embeddedFont>
    <p:embeddedFont>
      <p:font typeface="Calibri" panose="020F050202020403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809">
          <p15:clr>
            <a:srgbClr val="000000"/>
          </p15:clr>
        </p15:guide>
        <p15:guide id="2" pos="507">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258" y="54"/>
      </p:cViewPr>
      <p:guideLst>
        <p:guide orient="horz" pos="809"/>
        <p:guide pos="50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1pPr>
            <a:lvl2pPr marL="914400" marR="0" lvl="1"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2pPr>
            <a:lvl3pPr marL="1371600" marR="0" lvl="2"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3pPr>
            <a:lvl4pPr marL="1828800" marR="0" lvl="3"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4pPr>
            <a:lvl5pPr marL="2286000" marR="0" lvl="4"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4" name="Google Shape;4;n"/>
          <p:cNvSpPr>
            <a:spLocks noGrp="1" noRot="1" noChangeAspect="1"/>
          </p:cNvSpPr>
          <p:nvPr>
            <p:ph type="sldImg" idx="2"/>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5" name="Google Shape;5;n"/>
          <p:cNvSpPr/>
          <p:nvPr/>
        </p:nvSpPr>
        <p:spPr>
          <a:xfrm>
            <a:off x="6381750" y="8750300"/>
            <a:ext cx="406400" cy="301625"/>
          </a:xfrm>
          <a:prstGeom prst="rect">
            <a:avLst/>
          </a:prstGeom>
          <a:noFill/>
          <a:ln>
            <a:noFill/>
          </a:ln>
        </p:spPr>
        <p:txBody>
          <a:bodyPr spcFirstLastPara="1" wrap="square" lIns="90475" tIns="44450" rIns="90475" bIns="44450" anchor="ctr" anchorCtr="0">
            <a:noAutofit/>
          </a:bodyPr>
          <a:lstStyle/>
          <a:p>
            <a:pPr marL="0" marR="0" lvl="0" indent="0" algn="r" rtl="0">
              <a:spcBef>
                <a:spcPts val="0"/>
              </a:spcBef>
              <a:spcAft>
                <a:spcPts val="0"/>
              </a:spcAft>
              <a:buNone/>
            </a:pPr>
            <a:fld id="{00000000-1234-1234-1234-123412341234}" type="slidenum">
              <a:rPr lang="en-US" sz="1400" b="0" i="0" u="none" strike="noStrike" cap="none">
                <a:solidFill>
                  <a:schemeClr val="dk1"/>
                </a:solidFill>
                <a:latin typeface="Book Antiqua"/>
                <a:ea typeface="Book Antiqua"/>
                <a:cs typeface="Book Antiqua"/>
                <a:sym typeface="Book Antiqua"/>
              </a:rPr>
              <a:t>‹#›</a:t>
            </a:fld>
            <a:endParaRPr sz="1400" b="0" i="0" u="none" strike="noStrike" cap="none">
              <a:solidFill>
                <a:schemeClr val="dk1"/>
              </a:solidFill>
              <a:latin typeface="Book Antiqua"/>
              <a:ea typeface="Book Antiqua"/>
              <a:cs typeface="Book Antiqua"/>
              <a:sym typeface="Book Antiqua"/>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738811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2516548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303579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39512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529082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rot="5400000">
            <a:off x="4740276" y="1914526"/>
            <a:ext cx="5695950" cy="197167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2"/>
          <p:cNvSpPr txBox="1">
            <a:spLocks noGrp="1"/>
          </p:cNvSpPr>
          <p:nvPr>
            <p:ph type="body" idx="1"/>
          </p:nvPr>
        </p:nvSpPr>
        <p:spPr>
          <a:xfrm rot="5400000">
            <a:off x="719931" y="18257"/>
            <a:ext cx="5695950" cy="5764213"/>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685800" y="2130425"/>
            <a:ext cx="7772400" cy="147002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371600" y="3886200"/>
            <a:ext cx="6400800" cy="1752600"/>
          </a:xfrm>
          <a:prstGeom prst="rect">
            <a:avLst/>
          </a:prstGeom>
          <a:noFill/>
          <a:ln>
            <a:noFill/>
          </a:ln>
        </p:spPr>
        <p:txBody>
          <a:bodyPr spcFirstLastPara="1" wrap="square" lIns="90475" tIns="44450" rIns="90475" bIns="44450" anchor="t" anchorCtr="0">
            <a:noAutofit/>
          </a:bodyPr>
          <a:lstStyle>
            <a:lvl1pPr lvl="0" algn="ctr">
              <a:spcBef>
                <a:spcPts val="480"/>
              </a:spcBef>
              <a:spcAft>
                <a:spcPts val="0"/>
              </a:spcAft>
              <a:buSzPts val="1800"/>
              <a:buNone/>
              <a:defRPr/>
            </a:lvl1pPr>
            <a:lvl2pPr lvl="1" algn="ctr">
              <a:spcBef>
                <a:spcPts val="480"/>
              </a:spcBef>
              <a:spcAft>
                <a:spcPts val="0"/>
              </a:spcAft>
              <a:buSzPts val="3000"/>
              <a:buFont typeface="Book Antiqua"/>
              <a:buNone/>
              <a:defRPr/>
            </a:lvl2pPr>
            <a:lvl3pPr lvl="2" algn="ctr">
              <a:spcBef>
                <a:spcPts val="480"/>
              </a:spcBef>
              <a:spcAft>
                <a:spcPts val="0"/>
              </a:spcAft>
              <a:buSzPts val="2400"/>
              <a:buFont typeface="Book Antiqua"/>
              <a:buNone/>
              <a:defRPr/>
            </a:lvl3pPr>
            <a:lvl4pPr lvl="3" algn="ctr">
              <a:spcBef>
                <a:spcPts val="400"/>
              </a:spcBef>
              <a:spcAft>
                <a:spcPts val="0"/>
              </a:spcAft>
              <a:buClr>
                <a:schemeClr val="lt1"/>
              </a:buClr>
              <a:buSzPts val="2000"/>
              <a:buFont typeface="Times New Roman"/>
              <a:buNone/>
              <a:defRPr/>
            </a:lvl4pPr>
            <a:lvl5pPr lvl="4" algn="ctr">
              <a:spcBef>
                <a:spcPts val="400"/>
              </a:spcBef>
              <a:spcAft>
                <a:spcPts val="0"/>
              </a:spcAft>
              <a:buClr>
                <a:schemeClr val="lt1"/>
              </a:buClr>
              <a:buSzPts val="2000"/>
              <a:buFont typeface="Times New Roman"/>
              <a:buNone/>
              <a:defRPr/>
            </a:lvl5pPr>
            <a:lvl6pPr lvl="5" algn="ctr">
              <a:spcBef>
                <a:spcPts val="400"/>
              </a:spcBef>
              <a:spcAft>
                <a:spcPts val="0"/>
              </a:spcAft>
              <a:buClr>
                <a:schemeClr val="lt1"/>
              </a:buClr>
              <a:buSzPts val="2000"/>
              <a:buFont typeface="Times New Roman"/>
              <a:buNone/>
              <a:defRPr/>
            </a:lvl6pPr>
            <a:lvl7pPr lvl="6" algn="ctr">
              <a:spcBef>
                <a:spcPts val="400"/>
              </a:spcBef>
              <a:spcAft>
                <a:spcPts val="0"/>
              </a:spcAft>
              <a:buClr>
                <a:schemeClr val="lt1"/>
              </a:buClr>
              <a:buSzPts val="2000"/>
              <a:buFont typeface="Times New Roman"/>
              <a:buNone/>
              <a:defRPr/>
            </a:lvl7pPr>
            <a:lvl8pPr lvl="7" algn="ctr">
              <a:spcBef>
                <a:spcPts val="400"/>
              </a:spcBef>
              <a:spcAft>
                <a:spcPts val="0"/>
              </a:spcAft>
              <a:buClr>
                <a:schemeClr val="lt1"/>
              </a:buClr>
              <a:buSzPts val="2000"/>
              <a:buFont typeface="Times New Roman"/>
              <a:buNone/>
              <a:defRPr/>
            </a:lvl8pPr>
            <a:lvl9pPr lvl="8" algn="ctr">
              <a:spcBef>
                <a:spcPts val="400"/>
              </a:spcBef>
              <a:spcAft>
                <a:spcPts val="0"/>
              </a:spcAft>
              <a:buClr>
                <a:schemeClr val="lt1"/>
              </a:buClr>
              <a:buSzPts val="2000"/>
              <a:buFont typeface="Times New Roman"/>
              <a:buNone/>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722313" y="4406900"/>
            <a:ext cx="7772400" cy="1362075"/>
          </a:xfrm>
          <a:prstGeom prst="rect">
            <a:avLst/>
          </a:prstGeom>
          <a:noFill/>
          <a:ln>
            <a:noFill/>
          </a:ln>
        </p:spPr>
        <p:txBody>
          <a:bodyPr spcFirstLastPara="1" wrap="square" lIns="90475" tIns="44450" rIns="90475" bIns="4445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722313" y="2906713"/>
            <a:ext cx="7772400" cy="1500187"/>
          </a:xfrm>
          <a:prstGeom prst="rect">
            <a:avLst/>
          </a:prstGeom>
          <a:noFill/>
          <a:ln>
            <a:noFill/>
          </a:ln>
        </p:spPr>
        <p:txBody>
          <a:bodyPr spcFirstLastPara="1" wrap="square" lIns="90475" tIns="44450" rIns="90475" bIns="4445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2250"/>
              <a:buFont typeface="Book Antiqua"/>
              <a:buNone/>
              <a:defRPr sz="1800"/>
            </a:lvl2pPr>
            <a:lvl3pPr marL="1371600" lvl="2" indent="-228600" algn="l">
              <a:spcBef>
                <a:spcPts val="320"/>
              </a:spcBef>
              <a:spcAft>
                <a:spcPts val="0"/>
              </a:spcAft>
              <a:buSzPts val="1600"/>
              <a:buFont typeface="Book Antiqua"/>
              <a:buNone/>
              <a:defRPr sz="1600"/>
            </a:lvl3pPr>
            <a:lvl4pPr marL="1828800" lvl="3" indent="-228600" algn="l">
              <a:spcBef>
                <a:spcPts val="280"/>
              </a:spcBef>
              <a:spcAft>
                <a:spcPts val="0"/>
              </a:spcAft>
              <a:buClr>
                <a:schemeClr val="lt1"/>
              </a:buClr>
              <a:buSzPts val="1400"/>
              <a:buFont typeface="Times New Roman"/>
              <a:buNone/>
              <a:defRPr sz="1400"/>
            </a:lvl4pPr>
            <a:lvl5pPr marL="2286000" lvl="4" indent="-228600" algn="l">
              <a:spcBef>
                <a:spcPts val="280"/>
              </a:spcBef>
              <a:spcAft>
                <a:spcPts val="0"/>
              </a:spcAft>
              <a:buClr>
                <a:schemeClr val="lt1"/>
              </a:buClr>
              <a:buSzPts val="1400"/>
              <a:buFont typeface="Times New Roman"/>
              <a:buNone/>
              <a:defRPr sz="1400"/>
            </a:lvl5pPr>
            <a:lvl6pPr marL="2743200" lvl="5" indent="-228600" algn="l">
              <a:spcBef>
                <a:spcPts val="280"/>
              </a:spcBef>
              <a:spcAft>
                <a:spcPts val="0"/>
              </a:spcAft>
              <a:buClr>
                <a:schemeClr val="lt1"/>
              </a:buClr>
              <a:buSzPts val="1400"/>
              <a:buFont typeface="Times New Roman"/>
              <a:buNone/>
              <a:defRPr sz="1400"/>
            </a:lvl6pPr>
            <a:lvl7pPr marL="3200400" lvl="6" indent="-228600" algn="l">
              <a:spcBef>
                <a:spcPts val="280"/>
              </a:spcBef>
              <a:spcAft>
                <a:spcPts val="0"/>
              </a:spcAft>
              <a:buClr>
                <a:schemeClr val="lt1"/>
              </a:buClr>
              <a:buSzPts val="1400"/>
              <a:buFont typeface="Times New Roman"/>
              <a:buNone/>
              <a:defRPr sz="1400"/>
            </a:lvl7pPr>
            <a:lvl8pPr marL="3657600" lvl="7" indent="-228600" algn="l">
              <a:spcBef>
                <a:spcPts val="280"/>
              </a:spcBef>
              <a:spcAft>
                <a:spcPts val="0"/>
              </a:spcAft>
              <a:buClr>
                <a:schemeClr val="lt1"/>
              </a:buClr>
              <a:buSzPts val="1400"/>
              <a:buFont typeface="Times New Roman"/>
              <a:buNone/>
              <a:defRPr sz="1400"/>
            </a:lvl8pPr>
            <a:lvl9pPr marL="4114800" lvl="8" indent="-228600" algn="l">
              <a:spcBef>
                <a:spcPts val="28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68738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
        <p:nvSpPr>
          <p:cNvPr id="35" name="Google Shape;35;p6"/>
          <p:cNvSpPr txBox="1">
            <a:spLocks noGrp="1"/>
          </p:cNvSpPr>
          <p:nvPr>
            <p:ph type="body" idx="2"/>
          </p:nvPr>
        </p:nvSpPr>
        <p:spPr>
          <a:xfrm>
            <a:off x="470693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57200" y="274638"/>
            <a:ext cx="8229600" cy="1143000"/>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57200" y="1535113"/>
            <a:ext cx="4040188"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39" name="Google Shape;39;p7"/>
          <p:cNvSpPr txBox="1">
            <a:spLocks noGrp="1"/>
          </p:cNvSpPr>
          <p:nvPr>
            <p:ph type="body" idx="2"/>
          </p:nvPr>
        </p:nvSpPr>
        <p:spPr>
          <a:xfrm>
            <a:off x="457200" y="2174875"/>
            <a:ext cx="4040188"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
        <p:nvSpPr>
          <p:cNvPr id="40" name="Google Shape;40;p7"/>
          <p:cNvSpPr txBox="1">
            <a:spLocks noGrp="1"/>
          </p:cNvSpPr>
          <p:nvPr>
            <p:ph type="body" idx="3"/>
          </p:nvPr>
        </p:nvSpPr>
        <p:spPr>
          <a:xfrm>
            <a:off x="4645025" y="1535113"/>
            <a:ext cx="4041775"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41" name="Google Shape;41;p7"/>
          <p:cNvSpPr txBox="1">
            <a:spLocks noGrp="1"/>
          </p:cNvSpPr>
          <p:nvPr>
            <p:ph type="body" idx="4"/>
          </p:nvPr>
        </p:nvSpPr>
        <p:spPr>
          <a:xfrm>
            <a:off x="4645025" y="2174875"/>
            <a:ext cx="4041775"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273050"/>
            <a:ext cx="3008313" cy="1162050"/>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3575050" y="273050"/>
            <a:ext cx="5111750" cy="5853113"/>
          </a:xfrm>
          <a:prstGeom prst="rect">
            <a:avLst/>
          </a:prstGeom>
          <a:noFill/>
          <a:ln>
            <a:noFill/>
          </a:ln>
        </p:spPr>
        <p:txBody>
          <a:bodyPr spcFirstLastPara="1" wrap="square" lIns="90475" tIns="44450" rIns="90475" bIns="44450" anchor="t" anchorCtr="0">
            <a:noAutofit/>
          </a:bodyPr>
          <a:lstStyle>
            <a:lvl1pPr marL="457200" lvl="0" indent="-381000" algn="l">
              <a:spcBef>
                <a:spcPts val="640"/>
              </a:spcBef>
              <a:spcAft>
                <a:spcPts val="0"/>
              </a:spcAft>
              <a:buSzPts val="2400"/>
              <a:buChar char="●"/>
              <a:defRPr sz="3200"/>
            </a:lvl1pPr>
            <a:lvl2pPr marL="914400" lvl="1" indent="-450850" algn="l">
              <a:spcBef>
                <a:spcPts val="560"/>
              </a:spcBef>
              <a:spcAft>
                <a:spcPts val="0"/>
              </a:spcAft>
              <a:buSzPts val="3500"/>
              <a:buFont typeface="Book Antiqua"/>
              <a:buChar char="•"/>
              <a:defRPr sz="2800"/>
            </a:lvl2pPr>
            <a:lvl3pPr marL="1371600" lvl="2" indent="-381000" algn="l">
              <a:spcBef>
                <a:spcPts val="480"/>
              </a:spcBef>
              <a:spcAft>
                <a:spcPts val="0"/>
              </a:spcAft>
              <a:buSzPts val="2400"/>
              <a:buFont typeface="Book Antiqua"/>
              <a:buChar char="•"/>
              <a:defRPr sz="2400"/>
            </a:lvl3pPr>
            <a:lvl4pPr marL="1828800" lvl="3" indent="-355600" algn="l">
              <a:spcBef>
                <a:spcPts val="400"/>
              </a:spcBef>
              <a:spcAft>
                <a:spcPts val="0"/>
              </a:spcAft>
              <a:buClr>
                <a:schemeClr val="lt1"/>
              </a:buClr>
              <a:buSzPts val="2000"/>
              <a:buFont typeface="Times New Roman"/>
              <a:buChar char="–"/>
              <a:defRPr sz="2000"/>
            </a:lvl4pPr>
            <a:lvl5pPr marL="2286000" lvl="4" indent="-355600" algn="l">
              <a:spcBef>
                <a:spcPts val="400"/>
              </a:spcBef>
              <a:spcAft>
                <a:spcPts val="0"/>
              </a:spcAft>
              <a:buClr>
                <a:schemeClr val="lt1"/>
              </a:buClr>
              <a:buSzPts val="2000"/>
              <a:buFont typeface="Times New Roman"/>
              <a:buChar char="»"/>
              <a:defRPr sz="2000"/>
            </a:lvl5pPr>
            <a:lvl6pPr marL="2743200" lvl="5" indent="-355600" algn="l">
              <a:spcBef>
                <a:spcPts val="400"/>
              </a:spcBef>
              <a:spcAft>
                <a:spcPts val="0"/>
              </a:spcAft>
              <a:buClr>
                <a:schemeClr val="lt1"/>
              </a:buClr>
              <a:buSzPts val="2000"/>
              <a:buFont typeface="Times New Roman"/>
              <a:buChar char="»"/>
              <a:defRPr sz="2000"/>
            </a:lvl6pPr>
            <a:lvl7pPr marL="3200400" lvl="6" indent="-355600" algn="l">
              <a:spcBef>
                <a:spcPts val="400"/>
              </a:spcBef>
              <a:spcAft>
                <a:spcPts val="0"/>
              </a:spcAft>
              <a:buClr>
                <a:schemeClr val="lt1"/>
              </a:buClr>
              <a:buSzPts val="2000"/>
              <a:buFont typeface="Times New Roman"/>
              <a:buChar char="»"/>
              <a:defRPr sz="2000"/>
            </a:lvl7pPr>
            <a:lvl8pPr marL="3657600" lvl="7" indent="-355600" algn="l">
              <a:spcBef>
                <a:spcPts val="400"/>
              </a:spcBef>
              <a:spcAft>
                <a:spcPts val="0"/>
              </a:spcAft>
              <a:buClr>
                <a:schemeClr val="lt1"/>
              </a:buClr>
              <a:buSzPts val="2000"/>
              <a:buFont typeface="Times New Roman"/>
              <a:buChar char="»"/>
              <a:defRPr sz="2000"/>
            </a:lvl8pPr>
            <a:lvl9pPr marL="4114800" lvl="8" indent="-355600" algn="l">
              <a:spcBef>
                <a:spcPts val="400"/>
              </a:spcBef>
              <a:spcAft>
                <a:spcPts val="0"/>
              </a:spcAft>
              <a:buClr>
                <a:schemeClr val="lt1"/>
              </a:buClr>
              <a:buSzPts val="2000"/>
              <a:buFont typeface="Times New Roman"/>
              <a:buChar char="»"/>
              <a:defRPr sz="2000"/>
            </a:lvl9pPr>
          </a:lstStyle>
          <a:p>
            <a:endParaRPr/>
          </a:p>
        </p:txBody>
      </p:sp>
      <p:sp>
        <p:nvSpPr>
          <p:cNvPr id="47" name="Google Shape;47;p9"/>
          <p:cNvSpPr txBox="1">
            <a:spLocks noGrp="1"/>
          </p:cNvSpPr>
          <p:nvPr>
            <p:ph type="body" idx="2"/>
          </p:nvPr>
        </p:nvSpPr>
        <p:spPr>
          <a:xfrm>
            <a:off x="457200" y="1435100"/>
            <a:ext cx="3008313" cy="4691063"/>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1792288" y="4800600"/>
            <a:ext cx="5486400" cy="566738"/>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0"/>
          <p:cNvSpPr>
            <a:spLocks noGrp="1"/>
          </p:cNvSpPr>
          <p:nvPr>
            <p:ph type="pic" idx="2"/>
          </p:nvPr>
        </p:nvSpPr>
        <p:spPr>
          <a:xfrm>
            <a:off x="1792288" y="612775"/>
            <a:ext cx="5486400" cy="4114800"/>
          </a:xfrm>
          <a:prstGeom prst="rect">
            <a:avLst/>
          </a:prstGeom>
          <a:noFill/>
          <a:ln>
            <a:noFill/>
          </a:ln>
        </p:spPr>
        <p:txBody>
          <a:bodyPr spcFirstLastPara="1" wrap="square" lIns="90475" tIns="44450" rIns="90475" bIns="44450" anchor="t" anchorCtr="0">
            <a:noAutofit/>
          </a:bodyPr>
          <a:lstStyle>
            <a:lvl1pPr marR="0" lvl="0" algn="l" rtl="0">
              <a:spcBef>
                <a:spcPts val="640"/>
              </a:spcBef>
              <a:spcAft>
                <a:spcPts val="0"/>
              </a:spcAft>
              <a:buClr>
                <a:srgbClr val="66FFFF"/>
              </a:buClr>
              <a:buSzPts val="2400"/>
              <a:buFont typeface="Arial"/>
              <a:buNone/>
              <a:defRPr sz="3200" b="0" i="0" u="none" strike="noStrike" cap="none">
                <a:solidFill>
                  <a:schemeClr val="lt1"/>
                </a:solidFill>
                <a:latin typeface="Book Antiqua"/>
                <a:ea typeface="Book Antiqua"/>
                <a:cs typeface="Book Antiqua"/>
                <a:sym typeface="Book Antiqua"/>
              </a:defRPr>
            </a:lvl1pPr>
            <a:lvl2pPr marR="0" lvl="1" algn="l" rtl="0">
              <a:spcBef>
                <a:spcPts val="560"/>
              </a:spcBef>
              <a:spcAft>
                <a:spcPts val="0"/>
              </a:spcAft>
              <a:buClr>
                <a:srgbClr val="66FFFF"/>
              </a:buClr>
              <a:buSzPts val="3500"/>
              <a:buFont typeface="Book Antiqua"/>
              <a:buNone/>
              <a:defRPr sz="2800" b="0" i="0" u="none" strike="noStrike" cap="none">
                <a:solidFill>
                  <a:schemeClr val="lt1"/>
                </a:solidFill>
                <a:latin typeface="Book Antiqua"/>
                <a:ea typeface="Book Antiqua"/>
                <a:cs typeface="Book Antiqua"/>
                <a:sym typeface="Book Antiqua"/>
              </a:defRPr>
            </a:lvl2pPr>
            <a:lvl3pPr marR="0" lvl="2" algn="l" rtl="0">
              <a:spcBef>
                <a:spcPts val="480"/>
              </a:spcBef>
              <a:spcAft>
                <a:spcPts val="0"/>
              </a:spcAft>
              <a:buClr>
                <a:srgbClr val="66FFFF"/>
              </a:buClr>
              <a:buSzPts val="2400"/>
              <a:buFont typeface="Book Antiqua"/>
              <a:buNone/>
              <a:defRPr sz="2400" b="0" i="0" u="none" strike="noStrike" cap="none">
                <a:solidFill>
                  <a:schemeClr val="lt1"/>
                </a:solidFill>
                <a:latin typeface="Book Antiqua"/>
                <a:ea typeface="Book Antiqua"/>
                <a:cs typeface="Book Antiqua"/>
                <a:sym typeface="Book Antiqua"/>
              </a:defRPr>
            </a:lvl3pPr>
            <a:lvl4pPr marR="0" lvl="3"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4pPr>
            <a:lvl5pPr marR="0" lvl="4"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5pPr>
            <a:lvl6pPr marR="0" lvl="5"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6pPr>
            <a:lvl7pPr marR="0" lvl="6"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7pPr>
            <a:lvl8pPr marR="0" lvl="7"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8pPr>
            <a:lvl9pPr marR="0" lvl="8"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51" name="Google Shape;51;p10"/>
          <p:cNvSpPr txBox="1">
            <a:spLocks noGrp="1"/>
          </p:cNvSpPr>
          <p:nvPr>
            <p:ph type="body" idx="1"/>
          </p:nvPr>
        </p:nvSpPr>
        <p:spPr>
          <a:xfrm>
            <a:off x="1792288" y="5367338"/>
            <a:ext cx="5486400" cy="804862"/>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1"/>
          <p:cNvSpPr txBox="1">
            <a:spLocks noGrp="1"/>
          </p:cNvSpPr>
          <p:nvPr>
            <p:ph type="body" idx="1"/>
          </p:nvPr>
        </p:nvSpPr>
        <p:spPr>
          <a:xfrm rot="5400000">
            <a:off x="2309019" y="-516731"/>
            <a:ext cx="4643438" cy="7886700"/>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7476B"/>
            </a:gs>
            <a:gs pos="50000">
              <a:srgbClr val="666699"/>
            </a:gs>
            <a:gs pos="100000">
              <a:srgbClr val="47476B"/>
            </a:gs>
          </a:gsLst>
          <a:lin ang="5400000" scaled="0"/>
        </a:gradFill>
        <a:effectLst/>
      </p:bgPr>
    </p:bg>
    <p:spTree>
      <p:nvGrpSpPr>
        <p:cNvPr id="1" name="Shape 6"/>
        <p:cNvGrpSpPr/>
        <p:nvPr/>
      </p:nvGrpSpPr>
      <p:grpSpPr>
        <a:xfrm>
          <a:off x="0" y="0"/>
          <a:ext cx="0" cy="0"/>
          <a:chOff x="0" y="0"/>
          <a:chExt cx="0" cy="0"/>
        </a:xfrm>
      </p:grpSpPr>
      <p:grpSp>
        <p:nvGrpSpPr>
          <p:cNvPr id="7" name="Google Shape;7;p1"/>
          <p:cNvGrpSpPr/>
          <p:nvPr/>
        </p:nvGrpSpPr>
        <p:grpSpPr>
          <a:xfrm>
            <a:off x="457200" y="304800"/>
            <a:ext cx="8231188" cy="6183313"/>
            <a:chOff x="372" y="186"/>
            <a:chExt cx="5185" cy="3895"/>
          </a:xfrm>
        </p:grpSpPr>
        <p:grpSp>
          <p:nvGrpSpPr>
            <p:cNvPr id="8" name="Google Shape;8;p1"/>
            <p:cNvGrpSpPr/>
            <p:nvPr/>
          </p:nvGrpSpPr>
          <p:grpSpPr>
            <a:xfrm>
              <a:off x="372" y="186"/>
              <a:ext cx="5185" cy="919"/>
              <a:chOff x="372" y="186"/>
              <a:chExt cx="5185" cy="919"/>
            </a:xfrm>
          </p:grpSpPr>
          <p:sp>
            <p:nvSpPr>
              <p:cNvPr id="9" name="Google Shape;9;p1"/>
              <p:cNvSpPr/>
              <p:nvPr/>
            </p:nvSpPr>
            <p:spPr>
              <a:xfrm>
                <a:off x="372" y="192"/>
                <a:ext cx="86" cy="913"/>
              </a:xfrm>
              <a:custGeom>
                <a:avLst/>
                <a:gdLst/>
                <a:ahLst/>
                <a:cxnLst/>
                <a:rect l="l" t="t" r="r" b="b"/>
                <a:pathLst>
                  <a:path w="86" h="913" extrusionOk="0">
                    <a:moveTo>
                      <a:pt x="0" y="0"/>
                    </a:moveTo>
                    <a:lnTo>
                      <a:pt x="85" y="96"/>
                    </a:lnTo>
                    <a:lnTo>
                      <a:pt x="85" y="816"/>
                    </a:lnTo>
                    <a:lnTo>
                      <a:pt x="0" y="91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0" name="Google Shape;10;p1"/>
              <p:cNvSpPr/>
              <p:nvPr/>
            </p:nvSpPr>
            <p:spPr>
              <a:xfrm>
                <a:off x="5470" y="186"/>
                <a:ext cx="87" cy="910"/>
              </a:xfrm>
              <a:custGeom>
                <a:avLst/>
                <a:gdLst/>
                <a:ahLst/>
                <a:cxnLst/>
                <a:rect l="l" t="t" r="r" b="b"/>
                <a:pathLst>
                  <a:path w="87" h="910" extrusionOk="0">
                    <a:moveTo>
                      <a:pt x="86" y="0"/>
                    </a:moveTo>
                    <a:lnTo>
                      <a:pt x="0" y="93"/>
                    </a:lnTo>
                    <a:lnTo>
                      <a:pt x="0" y="813"/>
                    </a:lnTo>
                    <a:lnTo>
                      <a:pt x="86" y="909"/>
                    </a:lnTo>
                    <a:lnTo>
                      <a:pt x="86"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1" name="Google Shape;11;p1"/>
              <p:cNvSpPr/>
              <p:nvPr/>
            </p:nvSpPr>
            <p:spPr>
              <a:xfrm>
                <a:off x="372" y="189"/>
                <a:ext cx="5185" cy="103"/>
              </a:xfrm>
              <a:custGeom>
                <a:avLst/>
                <a:gdLst/>
                <a:ahLst/>
                <a:cxnLst/>
                <a:rect l="l" t="t" r="r" b="b"/>
                <a:pathLst>
                  <a:path w="5185" h="103" extrusionOk="0">
                    <a:moveTo>
                      <a:pt x="0" y="0"/>
                    </a:moveTo>
                    <a:lnTo>
                      <a:pt x="5184" y="3"/>
                    </a:lnTo>
                    <a:lnTo>
                      <a:pt x="5093" y="102"/>
                    </a:lnTo>
                    <a:lnTo>
                      <a:pt x="88" y="10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2" name="Google Shape;12;p1"/>
            <p:cNvGrpSpPr/>
            <p:nvPr/>
          </p:nvGrpSpPr>
          <p:grpSpPr>
            <a:xfrm>
              <a:off x="372" y="291"/>
              <a:ext cx="5185" cy="3790"/>
              <a:chOff x="372" y="291"/>
              <a:chExt cx="5185" cy="3790"/>
            </a:xfrm>
          </p:grpSpPr>
          <p:sp>
            <p:nvSpPr>
              <p:cNvPr id="13" name="Google Shape;13;p1"/>
              <p:cNvSpPr/>
              <p:nvPr/>
            </p:nvSpPr>
            <p:spPr>
              <a:xfrm>
                <a:off x="372" y="807"/>
                <a:ext cx="79" cy="3274"/>
              </a:xfrm>
              <a:custGeom>
                <a:avLst/>
                <a:gdLst/>
                <a:ahLst/>
                <a:cxnLst/>
                <a:rect l="l" t="t" r="r" b="b"/>
                <a:pathLst>
                  <a:path w="79" h="3274" extrusionOk="0">
                    <a:moveTo>
                      <a:pt x="0" y="0"/>
                    </a:moveTo>
                    <a:lnTo>
                      <a:pt x="78" y="107"/>
                    </a:lnTo>
                    <a:lnTo>
                      <a:pt x="78" y="3166"/>
                    </a:lnTo>
                    <a:lnTo>
                      <a:pt x="0" y="3273"/>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 name="Google Shape;14;p1"/>
              <p:cNvSpPr/>
              <p:nvPr/>
            </p:nvSpPr>
            <p:spPr>
              <a:xfrm>
                <a:off x="5470" y="747"/>
                <a:ext cx="84" cy="3325"/>
              </a:xfrm>
              <a:custGeom>
                <a:avLst/>
                <a:gdLst/>
                <a:ahLst/>
                <a:cxnLst/>
                <a:rect l="l" t="t" r="r" b="b"/>
                <a:pathLst>
                  <a:path w="84" h="3325" extrusionOk="0">
                    <a:moveTo>
                      <a:pt x="83" y="0"/>
                    </a:moveTo>
                    <a:lnTo>
                      <a:pt x="3" y="109"/>
                    </a:lnTo>
                    <a:lnTo>
                      <a:pt x="0" y="3233"/>
                    </a:lnTo>
                    <a:lnTo>
                      <a:pt x="83" y="3324"/>
                    </a:lnTo>
                    <a:lnTo>
                      <a:pt x="83"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5" name="Google Shape;15;p1"/>
              <p:cNvSpPr/>
              <p:nvPr/>
            </p:nvSpPr>
            <p:spPr>
              <a:xfrm>
                <a:off x="372" y="3984"/>
                <a:ext cx="5185" cy="88"/>
              </a:xfrm>
              <a:custGeom>
                <a:avLst/>
                <a:gdLst/>
                <a:ahLst/>
                <a:cxnLst/>
                <a:rect l="l" t="t" r="r" b="b"/>
                <a:pathLst>
                  <a:path w="5185" h="88" extrusionOk="0">
                    <a:moveTo>
                      <a:pt x="0" y="87"/>
                    </a:moveTo>
                    <a:lnTo>
                      <a:pt x="5184" y="87"/>
                    </a:lnTo>
                    <a:lnTo>
                      <a:pt x="5095" y="0"/>
                    </a:lnTo>
                    <a:lnTo>
                      <a:pt x="89" y="0"/>
                    </a:lnTo>
                    <a:lnTo>
                      <a:pt x="0" y="87"/>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 name="Google Shape;16;p1"/>
              <p:cNvSpPr/>
              <p:nvPr/>
            </p:nvSpPr>
            <p:spPr>
              <a:xfrm>
                <a:off x="457" y="291"/>
                <a:ext cx="5013" cy="369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sp>
        <p:nvSpPr>
          <p:cNvPr id="17" name="Google Shape;17;p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marR="0" lvl="0"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1pPr>
            <a:lvl2pPr marR="0" lvl="1"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2pPr>
            <a:lvl3pPr marR="0" lvl="2"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3pPr>
            <a:lvl4pPr marR="0" lvl="3"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4pPr>
            <a:lvl5pPr marR="0" lvl="4"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5pPr>
            <a:lvl6pPr marR="0" lvl="5"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6pPr>
            <a:lvl7pPr marR="0" lvl="6"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7pPr>
            <a:lvl8pPr marR="0" lvl="7"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8pPr>
            <a:lvl9pPr marR="0" lvl="8"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9pPr>
          </a:lstStyle>
          <a:p>
            <a:endParaRPr/>
          </a:p>
        </p:txBody>
      </p:sp>
      <p:sp>
        <p:nvSpPr>
          <p:cNvPr id="18" name="Google Shape;18;p1"/>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marR="0" lvl="0" indent="-342900" algn="l" rtl="0">
              <a:spcBef>
                <a:spcPts val="480"/>
              </a:spcBef>
              <a:spcAft>
                <a:spcPts val="0"/>
              </a:spcAft>
              <a:buClr>
                <a:srgbClr val="66FFFF"/>
              </a:buClr>
              <a:buSzPts val="1800"/>
              <a:buFont typeface="Arial"/>
              <a:buChar char="●"/>
              <a:defRPr sz="2400" b="0" i="0" u="none" strike="noStrike" cap="none">
                <a:solidFill>
                  <a:schemeClr val="lt1"/>
                </a:solidFill>
                <a:latin typeface="Book Antiqua"/>
                <a:ea typeface="Book Antiqua"/>
                <a:cs typeface="Book Antiqua"/>
                <a:sym typeface="Book Antiqua"/>
              </a:defRPr>
            </a:lvl1pPr>
            <a:lvl2pPr marL="914400" marR="0" lvl="1" indent="-419100" algn="l" rtl="0">
              <a:spcBef>
                <a:spcPts val="480"/>
              </a:spcBef>
              <a:spcAft>
                <a:spcPts val="0"/>
              </a:spcAft>
              <a:buClr>
                <a:srgbClr val="66FFFF"/>
              </a:buClr>
              <a:buSzPts val="3000"/>
              <a:buFont typeface="Book Antiqua"/>
              <a:buChar char="•"/>
              <a:defRPr sz="2400" b="0" i="0" u="none" strike="noStrike" cap="none">
                <a:solidFill>
                  <a:schemeClr val="lt1"/>
                </a:solidFill>
                <a:latin typeface="Book Antiqua"/>
                <a:ea typeface="Book Antiqua"/>
                <a:cs typeface="Book Antiqua"/>
                <a:sym typeface="Book Antiqua"/>
              </a:defRPr>
            </a:lvl2pPr>
            <a:lvl3pPr marL="1371600" marR="0" lvl="2" indent="-381000" algn="l" rtl="0">
              <a:spcBef>
                <a:spcPts val="480"/>
              </a:spcBef>
              <a:spcAft>
                <a:spcPts val="0"/>
              </a:spcAft>
              <a:buClr>
                <a:srgbClr val="66FFFF"/>
              </a:buClr>
              <a:buSzPts val="2400"/>
              <a:buFont typeface="Book Antiqua"/>
              <a:buChar char="•"/>
              <a:defRPr sz="2400" b="0" i="0" u="none" strike="noStrike" cap="none">
                <a:solidFill>
                  <a:schemeClr val="lt1"/>
                </a:solidFill>
                <a:latin typeface="Book Antiqua"/>
                <a:ea typeface="Book Antiqua"/>
                <a:cs typeface="Book Antiqua"/>
                <a:sym typeface="Book Antiqua"/>
              </a:defRPr>
            </a:lvl3pPr>
            <a:lvl4pPr marL="1828800" marR="0" lvl="3"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19" name="Google Shape;19;p1"/>
          <p:cNvSpPr/>
          <p:nvPr/>
        </p:nvSpPr>
        <p:spPr>
          <a:xfrm>
            <a:off x="8012658" y="6322219"/>
            <a:ext cx="543420" cy="366767"/>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fld id="{00000000-1234-1234-1234-123412341234}" type="slidenum">
              <a:rPr lang="en-US" sz="1500" b="0" u="none">
                <a:solidFill>
                  <a:schemeClr val="lt1"/>
                </a:solidFill>
                <a:latin typeface="Book Antiqua"/>
                <a:ea typeface="Book Antiqua"/>
                <a:cs typeface="Book Antiqua"/>
                <a:sym typeface="Book Antiqua"/>
              </a:rPr>
              <a:t>‹#›</a:t>
            </a:fld>
            <a:endParaRPr sz="1500" b="0" u="none">
              <a:solidFill>
                <a:schemeClr val="lt1"/>
              </a:solidFill>
              <a:latin typeface="Book Antiqua"/>
              <a:ea typeface="Book Antiqua"/>
              <a:cs typeface="Book Antiqua"/>
              <a:sym typeface="Book Antiqua"/>
            </a:endParaRPr>
          </a:p>
        </p:txBody>
      </p:sp>
      <p:sp>
        <p:nvSpPr>
          <p:cNvPr id="20" name="Google Shape;20;p1"/>
          <p:cNvSpPr/>
          <p:nvPr/>
        </p:nvSpPr>
        <p:spPr>
          <a:xfrm>
            <a:off x="7596733" y="6085682"/>
            <a:ext cx="831850" cy="597599"/>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r>
              <a:rPr lang="en-US" sz="1500" b="0" u="none">
                <a:solidFill>
                  <a:schemeClr val="lt1"/>
                </a:solidFill>
                <a:latin typeface="Book Antiqua"/>
                <a:ea typeface="Book Antiqua"/>
                <a:cs typeface="Book Antiqua"/>
                <a:sym typeface="Book Antiqua"/>
              </a:rPr>
              <a:t>Slide</a:t>
            </a:r>
            <a:endParaRPr/>
          </a:p>
        </p:txBody>
      </p:sp>
      <p:sp>
        <p:nvSpPr>
          <p:cNvPr id="21" name="Google Shape;21;p1"/>
          <p:cNvSpPr/>
          <p:nvPr/>
        </p:nvSpPr>
        <p:spPr>
          <a:xfrm>
            <a:off x="587921" y="6269832"/>
            <a:ext cx="6827837" cy="547687"/>
          </a:xfrm>
          <a:prstGeom prst="rect">
            <a:avLst/>
          </a:prstGeom>
          <a:noFill/>
          <a:ln>
            <a:noFill/>
          </a:ln>
        </p:spPr>
        <p:txBody>
          <a:bodyPr spcFirstLastPara="1" wrap="square" lIns="90475" tIns="44450" rIns="90475" bIns="44450" anchor="t" anchorCtr="0">
            <a:noAutofit/>
          </a:bodyPr>
          <a:lstStyle/>
          <a:p>
            <a:pPr marL="0" marR="0" lvl="0" indent="0" algn="l" rtl="0">
              <a:lnSpc>
                <a:spcPct val="106666"/>
              </a:lnSpc>
              <a:spcBef>
                <a:spcPts val="0"/>
              </a:spcBef>
              <a:spcAft>
                <a:spcPts val="0"/>
              </a:spcAft>
              <a:buNone/>
            </a:pPr>
            <a:r>
              <a:rPr lang="en-US" sz="1500" b="0" u="none">
                <a:solidFill>
                  <a:srgbClr val="FFFFFF"/>
                </a:solidFill>
                <a:latin typeface="Book Antiqua"/>
                <a:ea typeface="Book Antiqua"/>
                <a:cs typeface="Book Antiqua"/>
                <a:sym typeface="Book Antiqua"/>
              </a:rPr>
              <a:t>© 2013  Cengage Learning.  All Rights Reserved.  May not be scanned, copied</a:t>
            </a:r>
            <a:endParaRPr/>
          </a:p>
          <a:p>
            <a:pPr marL="0" marR="0" lvl="0" indent="0" algn="l" rtl="0">
              <a:lnSpc>
                <a:spcPct val="106666"/>
              </a:lnSpc>
              <a:spcBef>
                <a:spcPts val="300"/>
              </a:spcBef>
              <a:spcAft>
                <a:spcPts val="0"/>
              </a:spcAft>
              <a:buNone/>
            </a:pPr>
            <a:r>
              <a:rPr lang="en-US" sz="1500" b="0" u="none">
                <a:solidFill>
                  <a:srgbClr val="FFFFFF"/>
                </a:solidFill>
                <a:latin typeface="Book Antiqua"/>
                <a:ea typeface="Book Antiqua"/>
                <a:cs typeface="Book Antiqua"/>
                <a:sym typeface="Book Antiqua"/>
              </a:rPr>
              <a:t>    or duplicated, or posted to a publicly accessible website, in whole or in part.</a:t>
            </a: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CASE STUDIES</a:t>
            </a:r>
            <a:endParaRPr/>
          </a:p>
        </p:txBody>
      </p:sp>
      <p:sp>
        <p:nvSpPr>
          <p:cNvPr id="6" name="TextBox 5">
            <a:extLst>
              <a:ext uri="{FF2B5EF4-FFF2-40B4-BE49-F238E27FC236}">
                <a16:creationId xmlns:a16="http://schemas.microsoft.com/office/drawing/2014/main" id="{D4991DD0-C453-4BC5-A596-789C5BB0B4C2}"/>
              </a:ext>
            </a:extLst>
          </p:cNvPr>
          <p:cNvSpPr txBox="1"/>
          <p:nvPr/>
        </p:nvSpPr>
        <p:spPr>
          <a:xfrm>
            <a:off x="530087" y="1061472"/>
            <a:ext cx="8441635" cy="1077218"/>
          </a:xfrm>
          <a:prstGeom prst="rect">
            <a:avLst/>
          </a:prstGeom>
          <a:noFill/>
        </p:spPr>
        <p:txBody>
          <a:bodyPr wrap="square">
            <a:spAutoFit/>
          </a:bodyPr>
          <a:lstStyle/>
          <a:p>
            <a:pPr marL="342900" indent="-342900">
              <a:buClr>
                <a:srgbClr val="66FFFF"/>
              </a:buClr>
              <a:buFont typeface="+mj-lt"/>
              <a:buAutoNum type="arabicPeriod"/>
            </a:pPr>
            <a:r>
              <a:rPr lang="en-US" sz="1600">
                <a:solidFill>
                  <a:srgbClr val="66FFFF"/>
                </a:solidFill>
              </a:rPr>
              <a:t>Davison Construction Company is building a luxury lakefront home in the Finger Lakes region of New York. Coordination of the architect and subcontractors will require a major effort to meet the 44-week (approximately 10-month) completion date requested by the owner. The Davison project manager prepared the following project network:</a:t>
            </a:r>
            <a:r>
              <a:rPr lang="en-US" sz="1200">
                <a:solidFill>
                  <a:srgbClr val="66FFFF"/>
                </a:solidFill>
              </a:rPr>
              <a:t>riate:</a:t>
            </a:r>
            <a:endParaRPr lang="en-ID" sz="1200">
              <a:solidFill>
                <a:srgbClr val="66FFFF"/>
              </a:solidFill>
            </a:endParaRPr>
          </a:p>
        </p:txBody>
      </p:sp>
      <p:sp>
        <p:nvSpPr>
          <p:cNvPr id="9" name="TextBox 8">
            <a:extLst>
              <a:ext uri="{FF2B5EF4-FFF2-40B4-BE49-F238E27FC236}">
                <a16:creationId xmlns:a16="http://schemas.microsoft.com/office/drawing/2014/main" id="{A32E1346-08A9-4998-A491-C04597C5BB01}"/>
              </a:ext>
            </a:extLst>
          </p:cNvPr>
          <p:cNvSpPr txBox="1"/>
          <p:nvPr/>
        </p:nvSpPr>
        <p:spPr>
          <a:xfrm>
            <a:off x="855972" y="4719309"/>
            <a:ext cx="7789863" cy="1384995"/>
          </a:xfrm>
          <a:prstGeom prst="rect">
            <a:avLst/>
          </a:prstGeom>
          <a:noFill/>
        </p:spPr>
        <p:txBody>
          <a:bodyPr wrap="square">
            <a:spAutoFit/>
          </a:bodyPr>
          <a:lstStyle/>
          <a:p>
            <a:pPr marL="342900" indent="-342900">
              <a:buClr>
                <a:srgbClr val="66FFFF"/>
              </a:buClr>
              <a:buAutoNum type="alphaLcPeriod"/>
            </a:pPr>
            <a:r>
              <a:rPr lang="en-ID">
                <a:solidFill>
                  <a:srgbClr val="66FFFF"/>
                </a:solidFill>
              </a:rPr>
              <a:t>Draw the project network</a:t>
            </a:r>
            <a:r>
              <a:rPr lang="en-US">
                <a:solidFill>
                  <a:srgbClr val="66FFFF"/>
                </a:solidFill>
              </a:rPr>
              <a:t>!</a:t>
            </a:r>
          </a:p>
          <a:p>
            <a:pPr marL="342900" indent="-342900">
              <a:buClr>
                <a:srgbClr val="66FFFF"/>
              </a:buClr>
              <a:buAutoNum type="alphaLcPeriod"/>
            </a:pPr>
            <a:r>
              <a:rPr lang="en-US">
                <a:solidFill>
                  <a:srgbClr val="66FFFF"/>
                </a:solidFill>
              </a:rPr>
              <a:t>Compute the expected duration and variance of each activity!</a:t>
            </a:r>
          </a:p>
          <a:p>
            <a:pPr marL="342900" indent="-342900">
              <a:buClr>
                <a:srgbClr val="66FFFF"/>
              </a:buClr>
              <a:buAutoNum type="alphaLcPeriod"/>
            </a:pPr>
            <a:r>
              <a:rPr lang="en-US">
                <a:solidFill>
                  <a:srgbClr val="66FFFF"/>
                </a:solidFill>
              </a:rPr>
              <a:t>Determine the critical path in the project network?</a:t>
            </a:r>
          </a:p>
          <a:p>
            <a:pPr marL="342900" indent="-342900">
              <a:buClr>
                <a:srgbClr val="66FFFF"/>
              </a:buClr>
              <a:buAutoNum type="alphaLcPeriod"/>
            </a:pPr>
            <a:r>
              <a:rPr lang="en-US">
                <a:solidFill>
                  <a:srgbClr val="66FFFF"/>
                </a:solidFill>
              </a:rPr>
              <a:t>What is the expected duration and variance of the critical path?</a:t>
            </a:r>
          </a:p>
          <a:p>
            <a:pPr marL="342900" indent="-342900">
              <a:buClr>
                <a:srgbClr val="66FFFF"/>
              </a:buClr>
              <a:buAutoNum type="alphaLcPeriod"/>
            </a:pPr>
            <a:r>
              <a:rPr lang="en-US">
                <a:solidFill>
                  <a:srgbClr val="66FFFF"/>
                </a:solidFill>
              </a:rPr>
              <a:t>What is the standard deviation of the critical path?</a:t>
            </a:r>
          </a:p>
          <a:p>
            <a:pPr marL="342900" indent="-342900">
              <a:buClr>
                <a:srgbClr val="66FFFF"/>
              </a:buClr>
              <a:buAutoNum type="alphaLcPeriod"/>
            </a:pPr>
            <a:r>
              <a:rPr lang="en-US">
                <a:solidFill>
                  <a:srgbClr val="66FFFF"/>
                </a:solidFill>
              </a:rPr>
              <a:t>What is the likelihood that the project will be completed within 44 weeks?</a:t>
            </a:r>
            <a:endParaRPr lang="en-ID">
              <a:solidFill>
                <a:srgbClr val="66FFFF"/>
              </a:solidFill>
            </a:endParaRPr>
          </a:p>
        </p:txBody>
      </p:sp>
      <p:graphicFrame>
        <p:nvGraphicFramePr>
          <p:cNvPr id="2" name="Table 1">
            <a:extLst>
              <a:ext uri="{FF2B5EF4-FFF2-40B4-BE49-F238E27FC236}">
                <a16:creationId xmlns:a16="http://schemas.microsoft.com/office/drawing/2014/main" id="{AD7FE2FB-2479-4697-AD08-C3DA885C3749}"/>
              </a:ext>
            </a:extLst>
          </p:cNvPr>
          <p:cNvGraphicFramePr>
            <a:graphicFrameLocks noGrp="1"/>
          </p:cNvGraphicFramePr>
          <p:nvPr>
            <p:extLst>
              <p:ext uri="{D42A27DB-BD31-4B8C-83A1-F6EECF244321}">
                <p14:modId xmlns:p14="http://schemas.microsoft.com/office/powerpoint/2010/main" val="2415673468"/>
              </p:ext>
            </p:extLst>
          </p:nvPr>
        </p:nvGraphicFramePr>
        <p:xfrm>
          <a:off x="1969744" y="2280707"/>
          <a:ext cx="5994813" cy="2296585"/>
        </p:xfrm>
        <a:graphic>
          <a:graphicData uri="http://schemas.openxmlformats.org/drawingml/2006/table">
            <a:tbl>
              <a:tblPr>
                <a:tableStyleId>{5C22544A-7EE6-4342-B048-85BDC9FD1C3A}</a:tableStyleId>
              </a:tblPr>
              <a:tblGrid>
                <a:gridCol w="1173086">
                  <a:extLst>
                    <a:ext uri="{9D8B030D-6E8A-4147-A177-3AD203B41FA5}">
                      <a16:colId xmlns:a16="http://schemas.microsoft.com/office/drawing/2014/main" val="3205533576"/>
                    </a:ext>
                  </a:extLst>
                </a:gridCol>
                <a:gridCol w="1228743">
                  <a:extLst>
                    <a:ext uri="{9D8B030D-6E8A-4147-A177-3AD203B41FA5}">
                      <a16:colId xmlns:a16="http://schemas.microsoft.com/office/drawing/2014/main" val="2878964057"/>
                    </a:ext>
                  </a:extLst>
                </a:gridCol>
                <a:gridCol w="1259821">
                  <a:extLst>
                    <a:ext uri="{9D8B030D-6E8A-4147-A177-3AD203B41FA5}">
                      <a16:colId xmlns:a16="http://schemas.microsoft.com/office/drawing/2014/main" val="2078046580"/>
                    </a:ext>
                  </a:extLst>
                </a:gridCol>
                <a:gridCol w="1361498">
                  <a:extLst>
                    <a:ext uri="{9D8B030D-6E8A-4147-A177-3AD203B41FA5}">
                      <a16:colId xmlns:a16="http://schemas.microsoft.com/office/drawing/2014/main" val="68611701"/>
                    </a:ext>
                  </a:extLst>
                </a:gridCol>
                <a:gridCol w="971665">
                  <a:extLst>
                    <a:ext uri="{9D8B030D-6E8A-4147-A177-3AD203B41FA5}">
                      <a16:colId xmlns:a16="http://schemas.microsoft.com/office/drawing/2014/main" val="1636997569"/>
                    </a:ext>
                  </a:extLst>
                </a:gridCol>
              </a:tblGrid>
              <a:tr h="231410">
                <a:tc rowSpan="2">
                  <a:txBody>
                    <a:bodyPr/>
                    <a:lstStyle/>
                    <a:p>
                      <a:pPr algn="ctr">
                        <a:lnSpc>
                          <a:spcPct val="107000"/>
                        </a:lnSpc>
                        <a:spcAft>
                          <a:spcPts val="800"/>
                        </a:spcAft>
                      </a:pPr>
                      <a:r>
                        <a:rPr lang="en-ID" sz="1200"/>
                        <a:t>Activity</a:t>
                      </a:r>
                      <a:endParaRPr lang="en-ID" sz="1100">
                        <a:effectLst/>
                        <a:latin typeface="Calibri" panose="020F0502020204030204" pitchFamily="34" charset="0"/>
                        <a:ea typeface="Calibri" panose="020F0502020204030204" pitchFamily="34" charset="0"/>
                      </a:endParaRPr>
                    </a:p>
                  </a:txBody>
                  <a:tcPr marL="68580" marR="68580" marT="0" marB="0"/>
                </a:tc>
                <a:tc rowSpan="2">
                  <a:txBody>
                    <a:bodyPr/>
                    <a:lstStyle/>
                    <a:p>
                      <a:pPr algn="ctr">
                        <a:lnSpc>
                          <a:spcPct val="107000"/>
                        </a:lnSpc>
                        <a:spcAft>
                          <a:spcPts val="800"/>
                        </a:spcAft>
                      </a:pPr>
                      <a:r>
                        <a:rPr lang="en-ID" sz="1200"/>
                        <a:t>Immediate Predecessor</a:t>
                      </a:r>
                      <a:endParaRPr lang="en-ID" sz="1100">
                        <a:effectLst/>
                        <a:latin typeface="Calibri" panose="020F0502020204030204" pitchFamily="34" charset="0"/>
                        <a:ea typeface="Calibri" panose="020F0502020204030204" pitchFamily="34" charset="0"/>
                      </a:endParaRPr>
                    </a:p>
                  </a:txBody>
                  <a:tcPr marL="68580" marR="68580" marT="0" marB="0"/>
                </a:tc>
                <a:tc gridSpan="3">
                  <a:txBody>
                    <a:bodyPr/>
                    <a:lstStyle/>
                    <a:p>
                      <a:pPr algn="ctr">
                        <a:lnSpc>
                          <a:spcPct val="107000"/>
                        </a:lnSpc>
                        <a:spcAft>
                          <a:spcPts val="300"/>
                        </a:spcAft>
                      </a:pPr>
                      <a:r>
                        <a:rPr lang="en-ID" sz="1200">
                          <a:effectLst/>
                        </a:rPr>
                        <a:t>Weeks</a:t>
                      </a:r>
                      <a:endParaRPr lang="en-ID" sz="11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3055894587"/>
                  </a:ext>
                </a:extLst>
              </a:tr>
              <a:tr h="206385">
                <a:tc vMerge="1">
                  <a:txBody>
                    <a:bodyPr/>
                    <a:lstStyle/>
                    <a:p>
                      <a:endParaRPr lang="en-ID"/>
                    </a:p>
                  </a:txBody>
                  <a:tcPr/>
                </a:tc>
                <a:tc vMerge="1">
                  <a:txBody>
                    <a:bodyPr/>
                    <a:lstStyle/>
                    <a:p>
                      <a:endParaRPr lang="en-ID"/>
                    </a:p>
                  </a:txBody>
                  <a:tcPr/>
                </a:tc>
                <a:tc>
                  <a:txBody>
                    <a:bodyPr/>
                    <a:lstStyle/>
                    <a:p>
                      <a:pPr algn="ctr">
                        <a:lnSpc>
                          <a:spcPct val="107000"/>
                        </a:lnSpc>
                        <a:spcAft>
                          <a:spcPts val="300"/>
                        </a:spcAft>
                      </a:pPr>
                      <a:r>
                        <a:rPr lang="en-ID" sz="1200">
                          <a:effectLst/>
                        </a:rPr>
                        <a:t>Optimistic</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Most Probable</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Pessimistic</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731992301"/>
                  </a:ext>
                </a:extLst>
              </a:tr>
              <a:tr h="231410">
                <a:tc>
                  <a:txBody>
                    <a:bodyPr/>
                    <a:lstStyle/>
                    <a:p>
                      <a:pPr algn="ctr">
                        <a:lnSpc>
                          <a:spcPct val="107000"/>
                        </a:lnSpc>
                        <a:spcAft>
                          <a:spcPts val="300"/>
                        </a:spcAft>
                      </a:pPr>
                      <a:r>
                        <a:rPr lang="en-ID" sz="1200">
                          <a:effectLst/>
                        </a:rPr>
                        <a:t>A</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1</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144580639"/>
                  </a:ext>
                </a:extLst>
              </a:tr>
              <a:tr h="231410">
                <a:tc>
                  <a:txBody>
                    <a:bodyPr/>
                    <a:lstStyle/>
                    <a:p>
                      <a:pPr algn="ctr">
                        <a:lnSpc>
                          <a:spcPct val="107000"/>
                        </a:lnSpc>
                        <a:spcAft>
                          <a:spcPts val="300"/>
                        </a:spcAft>
                      </a:pPr>
                      <a:r>
                        <a:rPr lang="en-ID" sz="1200">
                          <a:effectLst/>
                        </a:rPr>
                        <a:t>B</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A</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4</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6</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6</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591345011"/>
                  </a:ext>
                </a:extLst>
              </a:tr>
              <a:tr h="231410">
                <a:tc>
                  <a:txBody>
                    <a:bodyPr/>
                    <a:lstStyle/>
                    <a:p>
                      <a:pPr algn="ctr">
                        <a:lnSpc>
                          <a:spcPct val="107000"/>
                        </a:lnSpc>
                        <a:spcAft>
                          <a:spcPts val="300"/>
                        </a:spcAft>
                      </a:pPr>
                      <a:r>
                        <a:rPr lang="en-ID" sz="1200">
                          <a:effectLst/>
                        </a:rPr>
                        <a:t>C</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A</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4</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4</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780703278"/>
                  </a:ext>
                </a:extLst>
              </a:tr>
              <a:tr h="232912">
                <a:tc>
                  <a:txBody>
                    <a:bodyPr/>
                    <a:lstStyle/>
                    <a:p>
                      <a:pPr algn="ctr">
                        <a:lnSpc>
                          <a:spcPct val="107000"/>
                        </a:lnSpc>
                        <a:spcAft>
                          <a:spcPts val="300"/>
                        </a:spcAft>
                      </a:pPr>
                      <a:r>
                        <a:rPr lang="en-ID" sz="1200">
                          <a:effectLst/>
                        </a:rPr>
                        <a:t>D</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US" sz="1200">
                          <a:effectLst/>
                          <a:latin typeface="Calibri" panose="020F0502020204030204" pitchFamily="34" charset="0"/>
                          <a:ea typeface="Calibri" panose="020F0502020204030204" pitchFamily="34" charset="0"/>
                        </a:rPr>
                        <a:t>A</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1</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38467334"/>
                  </a:ext>
                </a:extLst>
              </a:tr>
              <a:tr h="232912">
                <a:tc>
                  <a:txBody>
                    <a:bodyPr/>
                    <a:lstStyle/>
                    <a:p>
                      <a:pPr algn="ctr">
                        <a:lnSpc>
                          <a:spcPct val="107000"/>
                        </a:lnSpc>
                        <a:spcAft>
                          <a:spcPts val="300"/>
                        </a:spcAft>
                      </a:pPr>
                      <a:r>
                        <a:rPr lang="en-ID" sz="1200">
                          <a:effectLst/>
                        </a:rPr>
                        <a:t>E</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US" sz="1200">
                          <a:effectLst/>
                          <a:latin typeface="Calibri" panose="020F0502020204030204" pitchFamily="34" charset="0"/>
                          <a:ea typeface="Calibri" panose="020F0502020204030204" pitchFamily="34" charset="0"/>
                        </a:rPr>
                        <a:t>C</a:t>
                      </a:r>
                      <a:r>
                        <a:rPr lang="en-ID" sz="1200">
                          <a:effectLst/>
                          <a:latin typeface="Calibri" panose="020F0502020204030204" pitchFamily="34" charset="0"/>
                          <a:ea typeface="Calibri" panose="020F0502020204030204" pitchFamily="34" charset="0"/>
                        </a:rPr>
                        <a:t>,D</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3</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3</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404393243"/>
                  </a:ext>
                </a:extLst>
              </a:tr>
              <a:tr h="232912">
                <a:tc>
                  <a:txBody>
                    <a:bodyPr/>
                    <a:lstStyle/>
                    <a:p>
                      <a:pPr algn="ctr">
                        <a:lnSpc>
                          <a:spcPct val="107000"/>
                        </a:lnSpc>
                        <a:spcAft>
                          <a:spcPts val="300"/>
                        </a:spcAft>
                      </a:pPr>
                      <a:r>
                        <a:rPr lang="en-ID" sz="1200">
                          <a:effectLst/>
                        </a:rPr>
                        <a:t>F</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US" sz="1200">
                          <a:effectLst/>
                          <a:latin typeface="Calibri" panose="020F0502020204030204" pitchFamily="34" charset="0"/>
                          <a:ea typeface="Calibri" panose="020F0502020204030204" pitchFamily="34" charset="0"/>
                        </a:rPr>
                        <a:t>B,</a:t>
                      </a:r>
                      <a:r>
                        <a:rPr lang="en-ID" sz="1200">
                          <a:effectLst/>
                          <a:latin typeface="Calibri" panose="020F0502020204030204" pitchFamily="34" charset="0"/>
                          <a:ea typeface="Calibri" panose="020F0502020204030204" pitchFamily="34" charset="0"/>
                        </a:rPr>
                        <a:t>C</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1</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167656859"/>
                  </a:ext>
                </a:extLst>
              </a:tr>
              <a:tr h="232912">
                <a:tc>
                  <a:txBody>
                    <a:bodyPr/>
                    <a:lstStyle/>
                    <a:p>
                      <a:pPr algn="ctr">
                        <a:lnSpc>
                          <a:spcPct val="107000"/>
                        </a:lnSpc>
                        <a:spcAft>
                          <a:spcPts val="300"/>
                        </a:spcAft>
                      </a:pPr>
                      <a:r>
                        <a:rPr lang="en-ID" sz="1200">
                          <a:effectLst/>
                        </a:rPr>
                        <a:t>G</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US" sz="1200">
                          <a:effectLst/>
                          <a:latin typeface="Calibri" panose="020F0502020204030204" pitchFamily="34" charset="0"/>
                          <a:ea typeface="Calibri" panose="020F0502020204030204" pitchFamily="34" charset="0"/>
                        </a:rPr>
                        <a:t>E</a:t>
                      </a:r>
                      <a:r>
                        <a:rPr lang="en-ID" sz="1200">
                          <a:effectLst/>
                          <a:latin typeface="Calibri" panose="020F0502020204030204" pitchFamily="34" charset="0"/>
                          <a:ea typeface="Calibri" panose="020F0502020204030204" pitchFamily="34" charset="0"/>
                        </a:rPr>
                        <a:t>,F</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1</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203868634"/>
                  </a:ext>
                </a:extLst>
              </a:tr>
              <a:tr h="232912">
                <a:tc>
                  <a:txBody>
                    <a:bodyPr/>
                    <a:lstStyle/>
                    <a:p>
                      <a:pPr algn="ctr">
                        <a:lnSpc>
                          <a:spcPct val="107000"/>
                        </a:lnSpc>
                        <a:spcAft>
                          <a:spcPts val="300"/>
                        </a:spcAft>
                      </a:pPr>
                      <a:r>
                        <a:rPr lang="en-ID" sz="1200">
                          <a:effectLst/>
                        </a:rPr>
                        <a:t>H</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US" sz="1200">
                          <a:effectLst/>
                          <a:latin typeface="Calibri" panose="020F0502020204030204" pitchFamily="34" charset="0"/>
                          <a:ea typeface="Calibri" panose="020F0502020204030204" pitchFamily="34" charset="0"/>
                        </a:rPr>
                        <a:t>F</a:t>
                      </a:r>
                      <a:r>
                        <a:rPr lang="en-ID" sz="1200">
                          <a:effectLst/>
                          <a:latin typeface="Calibri" panose="020F0502020204030204" pitchFamily="34" charset="0"/>
                          <a:ea typeface="Calibri" panose="020F0502020204030204" pitchFamily="34" charset="0"/>
                        </a:rPr>
                        <a:t>,G</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1</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pPr>
                      <a:r>
                        <a:rPr lang="en-ID"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840979656"/>
                  </a:ext>
                </a:extLst>
              </a:tr>
            </a:tbl>
          </a:graphicData>
        </a:graphic>
      </p:graphicFrame>
    </p:spTree>
    <p:extLst>
      <p:ext uri="{BB962C8B-B14F-4D97-AF65-F5344CB8AC3E}">
        <p14:creationId xmlns:p14="http://schemas.microsoft.com/office/powerpoint/2010/main" val="118071508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CASE STUDIES</a:t>
            </a:r>
            <a:endParaRPr/>
          </a:p>
        </p:txBody>
      </p:sp>
      <p:sp>
        <p:nvSpPr>
          <p:cNvPr id="6" name="TextBox 5">
            <a:extLst>
              <a:ext uri="{FF2B5EF4-FFF2-40B4-BE49-F238E27FC236}">
                <a16:creationId xmlns:a16="http://schemas.microsoft.com/office/drawing/2014/main" id="{D4991DD0-C453-4BC5-A596-789C5BB0B4C2}"/>
              </a:ext>
            </a:extLst>
          </p:cNvPr>
          <p:cNvSpPr txBox="1"/>
          <p:nvPr/>
        </p:nvSpPr>
        <p:spPr>
          <a:xfrm>
            <a:off x="530087" y="1061472"/>
            <a:ext cx="8441635" cy="1569660"/>
          </a:xfrm>
          <a:prstGeom prst="rect">
            <a:avLst/>
          </a:prstGeom>
          <a:noFill/>
        </p:spPr>
        <p:txBody>
          <a:bodyPr wrap="square">
            <a:spAutoFit/>
          </a:bodyPr>
          <a:lstStyle/>
          <a:p>
            <a:pPr marL="342900" indent="-342900">
              <a:buClr>
                <a:srgbClr val="66FFFF"/>
              </a:buClr>
              <a:buFont typeface="+mj-lt"/>
              <a:buAutoNum type="arabicPeriod" startAt="2"/>
            </a:pPr>
            <a:r>
              <a:rPr lang="en-US" sz="1600">
                <a:solidFill>
                  <a:srgbClr val="66FFFF"/>
                </a:solidFill>
              </a:rPr>
              <a:t>Keith Shoe Stores carries a basic black dress shoe for men that sells at an approximately constant rate of 500 pairs of shoes every three months. Keith’s current buying policy is to order 500 pairs each time an order is placed. It costs Keith $30 to place an order. The annual holding cost rate is 20%. With the order quantity of 500, Keith obtains the shoes at the lowest possible unit cost of $28 per pair. Other quantity discounts offered by the manufacturer are as follows. </a:t>
            </a:r>
            <a:endParaRPr lang="en-ID" sz="1050">
              <a:solidFill>
                <a:srgbClr val="66FFFF"/>
              </a:solidFill>
            </a:endParaRPr>
          </a:p>
        </p:txBody>
      </p:sp>
      <p:sp>
        <p:nvSpPr>
          <p:cNvPr id="9" name="TextBox 8">
            <a:extLst>
              <a:ext uri="{FF2B5EF4-FFF2-40B4-BE49-F238E27FC236}">
                <a16:creationId xmlns:a16="http://schemas.microsoft.com/office/drawing/2014/main" id="{A32E1346-08A9-4998-A491-C04597C5BB01}"/>
              </a:ext>
            </a:extLst>
          </p:cNvPr>
          <p:cNvSpPr txBox="1"/>
          <p:nvPr/>
        </p:nvSpPr>
        <p:spPr>
          <a:xfrm>
            <a:off x="855972" y="4719309"/>
            <a:ext cx="7789863" cy="830997"/>
          </a:xfrm>
          <a:prstGeom prst="rect">
            <a:avLst/>
          </a:prstGeom>
          <a:noFill/>
        </p:spPr>
        <p:txBody>
          <a:bodyPr wrap="square">
            <a:spAutoFit/>
          </a:bodyPr>
          <a:lstStyle/>
          <a:p>
            <a:pPr marL="342900" indent="-342900">
              <a:buClr>
                <a:srgbClr val="66FFFF"/>
              </a:buClr>
              <a:buAutoNum type="alphaLcPeriod"/>
            </a:pPr>
            <a:r>
              <a:rPr lang="en-US" sz="1600">
                <a:solidFill>
                  <a:srgbClr val="66FFFF"/>
                </a:solidFill>
              </a:rPr>
              <a:t>What is the minimum cost order quantity for the shoes? </a:t>
            </a:r>
          </a:p>
          <a:p>
            <a:pPr marL="342900" indent="-342900">
              <a:buClr>
                <a:srgbClr val="66FFFF"/>
              </a:buClr>
              <a:buAutoNum type="alphaLcPeriod"/>
            </a:pPr>
            <a:r>
              <a:rPr lang="en-US" sz="1600">
                <a:solidFill>
                  <a:srgbClr val="66FFFF"/>
                </a:solidFill>
              </a:rPr>
              <a:t>What are the annual savings of your inventory policy over the policy currently being used by Keith?</a:t>
            </a:r>
            <a:r>
              <a:rPr lang="en-US" sz="1050">
                <a:solidFill>
                  <a:srgbClr val="66FFFF"/>
                </a:solidFill>
              </a:rPr>
              <a:t>:</a:t>
            </a:r>
            <a:endParaRPr lang="en-ID" sz="1600">
              <a:solidFill>
                <a:srgbClr val="66FFFF"/>
              </a:solidFill>
            </a:endParaRPr>
          </a:p>
        </p:txBody>
      </p:sp>
      <p:graphicFrame>
        <p:nvGraphicFramePr>
          <p:cNvPr id="3" name="Table 2">
            <a:extLst>
              <a:ext uri="{FF2B5EF4-FFF2-40B4-BE49-F238E27FC236}">
                <a16:creationId xmlns:a16="http://schemas.microsoft.com/office/drawing/2014/main" id="{469FCAD0-3473-4CC2-B624-78FA4E0C97C3}"/>
              </a:ext>
            </a:extLst>
          </p:cNvPr>
          <p:cNvGraphicFramePr>
            <a:graphicFrameLocks noGrp="1"/>
          </p:cNvGraphicFramePr>
          <p:nvPr>
            <p:extLst>
              <p:ext uri="{D42A27DB-BD31-4B8C-83A1-F6EECF244321}">
                <p14:modId xmlns:p14="http://schemas.microsoft.com/office/powerpoint/2010/main" val="3089725257"/>
              </p:ext>
            </p:extLst>
          </p:nvPr>
        </p:nvGraphicFramePr>
        <p:xfrm>
          <a:off x="2515773" y="2989352"/>
          <a:ext cx="4322350" cy="1374220"/>
        </p:xfrm>
        <a:graphic>
          <a:graphicData uri="http://schemas.openxmlformats.org/drawingml/2006/table">
            <a:tbl>
              <a:tblPr>
                <a:tableStyleId>{5C22544A-7EE6-4342-B048-85BDC9FD1C3A}</a:tableStyleId>
              </a:tblPr>
              <a:tblGrid>
                <a:gridCol w="1335999">
                  <a:extLst>
                    <a:ext uri="{9D8B030D-6E8A-4147-A177-3AD203B41FA5}">
                      <a16:colId xmlns:a16="http://schemas.microsoft.com/office/drawing/2014/main" val="2698979510"/>
                    </a:ext>
                  </a:extLst>
                </a:gridCol>
                <a:gridCol w="1650352">
                  <a:extLst>
                    <a:ext uri="{9D8B030D-6E8A-4147-A177-3AD203B41FA5}">
                      <a16:colId xmlns:a16="http://schemas.microsoft.com/office/drawing/2014/main" val="3232165134"/>
                    </a:ext>
                  </a:extLst>
                </a:gridCol>
                <a:gridCol w="1335999">
                  <a:extLst>
                    <a:ext uri="{9D8B030D-6E8A-4147-A177-3AD203B41FA5}">
                      <a16:colId xmlns:a16="http://schemas.microsoft.com/office/drawing/2014/main" val="2947209215"/>
                    </a:ext>
                  </a:extLst>
                </a:gridCol>
              </a:tblGrid>
              <a:tr h="336944">
                <a:tc>
                  <a:txBody>
                    <a:bodyPr/>
                    <a:lstStyle/>
                    <a:p>
                      <a:pPr algn="ctr">
                        <a:lnSpc>
                          <a:spcPct val="107000"/>
                        </a:lnSpc>
                        <a:spcAft>
                          <a:spcPts val="800"/>
                        </a:spcAft>
                        <a:tabLst>
                          <a:tab pos="-457200" algn="l"/>
                          <a:tab pos="457200" algn="l"/>
                        </a:tabLst>
                      </a:pPr>
                      <a:r>
                        <a:rPr lang="en-ID" sz="1400">
                          <a:effectLst/>
                        </a:rPr>
                        <a:t>Category</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tabLst>
                          <a:tab pos="-457200" algn="l"/>
                          <a:tab pos="457200" algn="l"/>
                        </a:tabLst>
                      </a:pPr>
                      <a:r>
                        <a:rPr lang="en-ID" sz="1400">
                          <a:effectLst/>
                        </a:rPr>
                        <a:t>Order Quantity</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tabLst>
                          <a:tab pos="-457200" algn="l"/>
                          <a:tab pos="457200" algn="l"/>
                        </a:tabLst>
                      </a:pPr>
                      <a:r>
                        <a:rPr lang="en-ID" sz="1400">
                          <a:effectLst/>
                        </a:rPr>
                        <a:t>Unit Cost</a:t>
                      </a:r>
                      <a:endParaRPr lang="en-ID" sz="12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932189759"/>
                  </a:ext>
                </a:extLst>
              </a:tr>
              <a:tr h="259319">
                <a:tc>
                  <a:txBody>
                    <a:bodyPr/>
                    <a:lstStyle/>
                    <a:p>
                      <a:pPr algn="ctr">
                        <a:lnSpc>
                          <a:spcPct val="107000"/>
                        </a:lnSpc>
                        <a:spcAft>
                          <a:spcPts val="300"/>
                        </a:spcAft>
                        <a:tabLst>
                          <a:tab pos="-457200" algn="l"/>
                          <a:tab pos="457200" algn="l"/>
                        </a:tabLst>
                      </a:pPr>
                      <a:r>
                        <a:rPr lang="en-ID" sz="1400">
                          <a:effectLst/>
                        </a:rPr>
                        <a:t>1</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0 - 99</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$ 36</a:t>
                      </a:r>
                      <a:endParaRPr lang="en-ID" sz="12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615121629"/>
                  </a:ext>
                </a:extLst>
              </a:tr>
              <a:tr h="259319">
                <a:tc>
                  <a:txBody>
                    <a:bodyPr/>
                    <a:lstStyle/>
                    <a:p>
                      <a:pPr algn="ctr">
                        <a:lnSpc>
                          <a:spcPct val="107000"/>
                        </a:lnSpc>
                        <a:spcAft>
                          <a:spcPts val="300"/>
                        </a:spcAft>
                        <a:tabLst>
                          <a:tab pos="-457200" algn="l"/>
                          <a:tab pos="457200" algn="l"/>
                        </a:tabLst>
                      </a:pPr>
                      <a:r>
                        <a:rPr lang="en-ID" sz="1400">
                          <a:effectLst/>
                        </a:rPr>
                        <a:t>2</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100 - 199</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$ 32</a:t>
                      </a:r>
                      <a:endParaRPr lang="en-ID" sz="12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72934497"/>
                  </a:ext>
                </a:extLst>
              </a:tr>
              <a:tr h="259319">
                <a:tc>
                  <a:txBody>
                    <a:bodyPr/>
                    <a:lstStyle/>
                    <a:p>
                      <a:pPr algn="ctr">
                        <a:lnSpc>
                          <a:spcPct val="107000"/>
                        </a:lnSpc>
                        <a:spcAft>
                          <a:spcPts val="300"/>
                        </a:spcAft>
                        <a:tabLst>
                          <a:tab pos="-457200" algn="l"/>
                          <a:tab pos="457200" algn="l"/>
                        </a:tabLst>
                      </a:pPr>
                      <a:r>
                        <a:rPr lang="en-ID" sz="1400">
                          <a:effectLst/>
                        </a:rPr>
                        <a:t>3</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200 - 299</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$ 30</a:t>
                      </a:r>
                      <a:endParaRPr lang="en-ID" sz="12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38103131"/>
                  </a:ext>
                </a:extLst>
              </a:tr>
              <a:tr h="259319">
                <a:tc>
                  <a:txBody>
                    <a:bodyPr/>
                    <a:lstStyle/>
                    <a:p>
                      <a:pPr algn="ctr">
                        <a:lnSpc>
                          <a:spcPct val="107000"/>
                        </a:lnSpc>
                        <a:spcAft>
                          <a:spcPts val="300"/>
                        </a:spcAft>
                        <a:tabLst>
                          <a:tab pos="-457200" algn="l"/>
                          <a:tab pos="457200" algn="l"/>
                        </a:tabLst>
                      </a:pPr>
                      <a:r>
                        <a:rPr lang="en-ID" sz="1400">
                          <a:effectLst/>
                        </a:rPr>
                        <a:t>4</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300 atau lebih</a:t>
                      </a:r>
                      <a:endParaRPr lang="en-ID" sz="12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300"/>
                        </a:spcAft>
                        <a:tabLst>
                          <a:tab pos="-457200" algn="l"/>
                          <a:tab pos="457200" algn="l"/>
                        </a:tabLst>
                      </a:pPr>
                      <a:r>
                        <a:rPr lang="en-ID" sz="1400">
                          <a:effectLst/>
                        </a:rPr>
                        <a:t>$ 28</a:t>
                      </a:r>
                      <a:endParaRPr lang="en-ID" sz="12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570522802"/>
                  </a:ext>
                </a:extLst>
              </a:tr>
            </a:tbl>
          </a:graphicData>
        </a:graphic>
      </p:graphicFrame>
    </p:spTree>
    <p:extLst>
      <p:ext uri="{BB962C8B-B14F-4D97-AF65-F5344CB8AC3E}">
        <p14:creationId xmlns:p14="http://schemas.microsoft.com/office/powerpoint/2010/main" val="977703270"/>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CASE STUDIES</a:t>
            </a:r>
            <a:endParaRPr/>
          </a:p>
        </p:txBody>
      </p:sp>
      <p:sp>
        <p:nvSpPr>
          <p:cNvPr id="6" name="TextBox 5">
            <a:extLst>
              <a:ext uri="{FF2B5EF4-FFF2-40B4-BE49-F238E27FC236}">
                <a16:creationId xmlns:a16="http://schemas.microsoft.com/office/drawing/2014/main" id="{D4991DD0-C453-4BC5-A596-789C5BB0B4C2}"/>
              </a:ext>
            </a:extLst>
          </p:cNvPr>
          <p:cNvSpPr txBox="1"/>
          <p:nvPr/>
        </p:nvSpPr>
        <p:spPr>
          <a:xfrm>
            <a:off x="530087" y="1061472"/>
            <a:ext cx="8441635" cy="2246769"/>
          </a:xfrm>
          <a:prstGeom prst="rect">
            <a:avLst/>
          </a:prstGeom>
          <a:noFill/>
        </p:spPr>
        <p:txBody>
          <a:bodyPr wrap="square">
            <a:spAutoFit/>
          </a:bodyPr>
          <a:lstStyle/>
          <a:p>
            <a:pPr marL="342900" indent="-342900">
              <a:buClr>
                <a:srgbClr val="66FFFF"/>
              </a:buClr>
              <a:buFont typeface="+mj-lt"/>
              <a:buAutoNum type="arabicPeriod" startAt="3"/>
            </a:pPr>
            <a:r>
              <a:rPr lang="en-US" sz="2000">
                <a:solidFill>
                  <a:srgbClr val="66FFFF"/>
                </a:solidFill>
              </a:rPr>
              <a:t>A Florida coastal community experiences a population increase during the winter months, with seasonal residents arriving from northern states and Canada. The service rate of a postal clerk is 0.75 customers per minute. The post office counter has a maximum of four workstations. The target maximum time a customer waits in the system is five minutes. The anticipated arrival rate is 1.2 customers per minute based on the Poisson distribution. </a:t>
            </a:r>
            <a:endParaRPr lang="en-ID" sz="2000">
              <a:solidFill>
                <a:srgbClr val="66FFFF"/>
              </a:solidFill>
            </a:endParaRPr>
          </a:p>
        </p:txBody>
      </p:sp>
      <p:sp>
        <p:nvSpPr>
          <p:cNvPr id="9" name="TextBox 8">
            <a:extLst>
              <a:ext uri="{FF2B5EF4-FFF2-40B4-BE49-F238E27FC236}">
                <a16:creationId xmlns:a16="http://schemas.microsoft.com/office/drawing/2014/main" id="{A32E1346-08A9-4998-A491-C04597C5BB01}"/>
              </a:ext>
            </a:extLst>
          </p:cNvPr>
          <p:cNvSpPr txBox="1"/>
          <p:nvPr/>
        </p:nvSpPr>
        <p:spPr>
          <a:xfrm>
            <a:off x="875851" y="3429000"/>
            <a:ext cx="7392298" cy="707886"/>
          </a:xfrm>
          <a:prstGeom prst="rect">
            <a:avLst/>
          </a:prstGeom>
          <a:noFill/>
        </p:spPr>
        <p:txBody>
          <a:bodyPr wrap="square">
            <a:spAutoFit/>
          </a:bodyPr>
          <a:lstStyle/>
          <a:p>
            <a:pPr>
              <a:buClr>
                <a:srgbClr val="66FFFF"/>
              </a:buClr>
            </a:pPr>
            <a:r>
              <a:rPr lang="en-US" sz="2000">
                <a:solidFill>
                  <a:srgbClr val="66FFFF"/>
                </a:solidFill>
              </a:rPr>
              <a:t>Compute the following operating characteristics for the new system: P</a:t>
            </a:r>
            <a:r>
              <a:rPr lang="en-US" sz="2000" baseline="-25000">
                <a:solidFill>
                  <a:srgbClr val="66FFFF"/>
                </a:solidFill>
              </a:rPr>
              <a:t>0</a:t>
            </a:r>
            <a:r>
              <a:rPr lang="en-US" sz="2000">
                <a:solidFill>
                  <a:srgbClr val="66FFFF"/>
                </a:solidFill>
              </a:rPr>
              <a:t>, L</a:t>
            </a:r>
            <a:r>
              <a:rPr lang="en-US" sz="2000" baseline="-25000">
                <a:solidFill>
                  <a:srgbClr val="66FFFF"/>
                </a:solidFill>
              </a:rPr>
              <a:t>q</a:t>
            </a:r>
            <a:r>
              <a:rPr lang="en-US" sz="2000">
                <a:solidFill>
                  <a:srgbClr val="66FFFF"/>
                </a:solidFill>
              </a:rPr>
              <a:t>, L, Wq, W, P</a:t>
            </a:r>
            <a:r>
              <a:rPr lang="en-US" sz="2000" baseline="-25000">
                <a:solidFill>
                  <a:srgbClr val="66FFFF"/>
                </a:solidFill>
              </a:rPr>
              <a:t>w</a:t>
            </a:r>
            <a:r>
              <a:rPr lang="en-US" sz="2000">
                <a:solidFill>
                  <a:srgbClr val="66FFFF"/>
                </a:solidFill>
              </a:rPr>
              <a:t>, and P</a:t>
            </a:r>
            <a:r>
              <a:rPr lang="en-US" sz="2000" baseline="-25000">
                <a:solidFill>
                  <a:srgbClr val="66FFFF"/>
                </a:solidFill>
              </a:rPr>
              <a:t>3 </a:t>
            </a:r>
            <a:r>
              <a:rPr lang="en-US" sz="2000">
                <a:solidFill>
                  <a:srgbClr val="66FFFF"/>
                </a:solidFill>
              </a:rPr>
              <a:t>!</a:t>
            </a:r>
            <a:endParaRPr lang="en-ID" sz="2000">
              <a:solidFill>
                <a:srgbClr val="66FFFF"/>
              </a:solidFill>
            </a:endParaRPr>
          </a:p>
        </p:txBody>
      </p:sp>
    </p:spTree>
    <p:extLst>
      <p:ext uri="{BB962C8B-B14F-4D97-AF65-F5344CB8AC3E}">
        <p14:creationId xmlns:p14="http://schemas.microsoft.com/office/powerpoint/2010/main" val="3493937817"/>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CASE STUDIES</a:t>
            </a:r>
            <a:endParaRPr/>
          </a:p>
        </p:txBody>
      </p:sp>
      <p:sp>
        <p:nvSpPr>
          <p:cNvPr id="6" name="TextBox 5">
            <a:extLst>
              <a:ext uri="{FF2B5EF4-FFF2-40B4-BE49-F238E27FC236}">
                <a16:creationId xmlns:a16="http://schemas.microsoft.com/office/drawing/2014/main" id="{D4991DD0-C453-4BC5-A596-789C5BB0B4C2}"/>
              </a:ext>
            </a:extLst>
          </p:cNvPr>
          <p:cNvSpPr txBox="1"/>
          <p:nvPr/>
        </p:nvSpPr>
        <p:spPr>
          <a:xfrm>
            <a:off x="530087" y="1061472"/>
            <a:ext cx="8441635" cy="1077218"/>
          </a:xfrm>
          <a:prstGeom prst="rect">
            <a:avLst/>
          </a:prstGeom>
          <a:noFill/>
        </p:spPr>
        <p:txBody>
          <a:bodyPr wrap="square">
            <a:spAutoFit/>
          </a:bodyPr>
          <a:lstStyle/>
          <a:p>
            <a:pPr marL="342900" indent="-342900">
              <a:buClr>
                <a:srgbClr val="66FFFF"/>
              </a:buClr>
              <a:buFont typeface="+mj-lt"/>
              <a:buAutoNum type="arabicPeriod" startAt="4"/>
            </a:pPr>
            <a:r>
              <a:rPr lang="en-US" sz="1600">
                <a:solidFill>
                  <a:srgbClr val="66FFFF"/>
                </a:solidFill>
              </a:rPr>
              <a:t>Management of the New Fangled Softdrink Company believes that the probability of a customer purchasing Red Pop or the company’s major competition, Super Cola, is based on the customer’s most recent purchase. Suppose that the following transition probabilities are appropriate:</a:t>
            </a:r>
            <a:endParaRPr lang="en-ID" sz="1600">
              <a:solidFill>
                <a:srgbClr val="66FFFF"/>
              </a:solidFill>
            </a:endParaRPr>
          </a:p>
        </p:txBody>
      </p:sp>
      <p:graphicFrame>
        <p:nvGraphicFramePr>
          <p:cNvPr id="3" name="Table 2">
            <a:extLst>
              <a:ext uri="{FF2B5EF4-FFF2-40B4-BE49-F238E27FC236}">
                <a16:creationId xmlns:a16="http://schemas.microsoft.com/office/drawing/2014/main" id="{9E46992F-8CD1-41FF-BB05-30A52F4DA024}"/>
              </a:ext>
            </a:extLst>
          </p:cNvPr>
          <p:cNvGraphicFramePr>
            <a:graphicFrameLocks noGrp="1"/>
          </p:cNvGraphicFramePr>
          <p:nvPr>
            <p:extLst>
              <p:ext uri="{D42A27DB-BD31-4B8C-83A1-F6EECF244321}">
                <p14:modId xmlns:p14="http://schemas.microsoft.com/office/powerpoint/2010/main" val="1352021278"/>
              </p:ext>
            </p:extLst>
          </p:nvPr>
        </p:nvGraphicFramePr>
        <p:xfrm>
          <a:off x="1955772" y="2566456"/>
          <a:ext cx="5232455" cy="1028700"/>
        </p:xfrm>
        <a:graphic>
          <a:graphicData uri="http://schemas.openxmlformats.org/drawingml/2006/table">
            <a:tbl>
              <a:tblPr firstRow="1" firstCol="1" bandRow="1">
                <a:tableStyleId>{5C22544A-7EE6-4342-B048-85BDC9FD1C3A}</a:tableStyleId>
              </a:tblPr>
              <a:tblGrid>
                <a:gridCol w="1658939">
                  <a:extLst>
                    <a:ext uri="{9D8B030D-6E8A-4147-A177-3AD203B41FA5}">
                      <a16:colId xmlns:a16="http://schemas.microsoft.com/office/drawing/2014/main" val="257532589"/>
                    </a:ext>
                  </a:extLst>
                </a:gridCol>
                <a:gridCol w="1786758">
                  <a:extLst>
                    <a:ext uri="{9D8B030D-6E8A-4147-A177-3AD203B41FA5}">
                      <a16:colId xmlns:a16="http://schemas.microsoft.com/office/drawing/2014/main" val="3747681790"/>
                    </a:ext>
                  </a:extLst>
                </a:gridCol>
                <a:gridCol w="1786758">
                  <a:extLst>
                    <a:ext uri="{9D8B030D-6E8A-4147-A177-3AD203B41FA5}">
                      <a16:colId xmlns:a16="http://schemas.microsoft.com/office/drawing/2014/main" val="997905001"/>
                    </a:ext>
                  </a:extLst>
                </a:gridCol>
              </a:tblGrid>
              <a:tr h="262255">
                <a:tc rowSpan="2">
                  <a:txBody>
                    <a:bodyPr/>
                    <a:lstStyle/>
                    <a:p>
                      <a:pPr marL="0" indent="0" algn="just">
                        <a:lnSpc>
                          <a:spcPct val="107000"/>
                        </a:lnSpc>
                      </a:pPr>
                      <a:r>
                        <a:rPr lang="en-ID" sz="1600">
                          <a:effectLst/>
                        </a:rPr>
                        <a:t>From</a:t>
                      </a:r>
                      <a:endParaRPr lang="en-ID" sz="1400">
                        <a:effectLst/>
                        <a:latin typeface="Calibri" panose="020F0502020204030204" pitchFamily="34" charset="0"/>
                        <a:ea typeface="Calibri" panose="020F0502020204030204" pitchFamily="34" charset="0"/>
                      </a:endParaRPr>
                    </a:p>
                  </a:txBody>
                  <a:tcPr marL="68580" marR="68580" marT="0" marB="0"/>
                </a:tc>
                <a:tc gridSpan="2">
                  <a:txBody>
                    <a:bodyPr/>
                    <a:lstStyle/>
                    <a:p>
                      <a:pPr marL="457200" algn="ctr">
                        <a:lnSpc>
                          <a:spcPct val="107000"/>
                        </a:lnSpc>
                        <a:spcBef>
                          <a:spcPts val="300"/>
                        </a:spcBef>
                        <a:spcAft>
                          <a:spcPts val="800"/>
                        </a:spcAft>
                      </a:pPr>
                      <a:r>
                        <a:rPr lang="en-ID" sz="1600">
                          <a:effectLst/>
                        </a:rPr>
                        <a:t>To</a:t>
                      </a:r>
                      <a:endParaRPr lang="en-ID" sz="14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ID"/>
                    </a:p>
                  </a:txBody>
                  <a:tcPr/>
                </a:tc>
                <a:extLst>
                  <a:ext uri="{0D108BD9-81ED-4DB2-BD59-A6C34878D82A}">
                    <a16:rowId xmlns:a16="http://schemas.microsoft.com/office/drawing/2014/main" val="372853597"/>
                  </a:ext>
                </a:extLst>
              </a:tr>
              <a:tr h="255905">
                <a:tc vMerge="1">
                  <a:txBody>
                    <a:bodyPr/>
                    <a:lstStyle/>
                    <a:p>
                      <a:endParaRPr lang="en-ID"/>
                    </a:p>
                  </a:txBody>
                  <a:tcPr/>
                </a:tc>
                <a:tc>
                  <a:txBody>
                    <a:bodyPr/>
                    <a:lstStyle/>
                    <a:p>
                      <a:pPr marL="0" indent="0" algn="ctr">
                        <a:lnSpc>
                          <a:spcPct val="107000"/>
                        </a:lnSpc>
                        <a:spcBef>
                          <a:spcPts val="300"/>
                        </a:spcBef>
                        <a:spcAft>
                          <a:spcPts val="800"/>
                        </a:spcAft>
                      </a:pPr>
                      <a:r>
                        <a:rPr lang="en-ID" sz="1600">
                          <a:effectLst/>
                        </a:rPr>
                        <a:t>Red Pop</a:t>
                      </a:r>
                      <a:endParaRPr lang="en-ID" sz="1400">
                        <a:effectLst/>
                        <a:latin typeface="Calibri" panose="020F0502020204030204" pitchFamily="34" charset="0"/>
                        <a:ea typeface="Calibri" panose="020F0502020204030204" pitchFamily="34" charset="0"/>
                      </a:endParaRPr>
                    </a:p>
                  </a:txBody>
                  <a:tcPr marL="68580" marR="68580" marT="0" marB="0"/>
                </a:tc>
                <a:tc>
                  <a:txBody>
                    <a:bodyPr/>
                    <a:lstStyle/>
                    <a:p>
                      <a:pPr marL="0" indent="0" algn="ctr">
                        <a:lnSpc>
                          <a:spcPct val="107000"/>
                        </a:lnSpc>
                        <a:spcBef>
                          <a:spcPts val="300"/>
                        </a:spcBef>
                        <a:spcAft>
                          <a:spcPts val="800"/>
                        </a:spcAft>
                      </a:pPr>
                      <a:r>
                        <a:rPr lang="en-ID" sz="1600">
                          <a:effectLst/>
                        </a:rPr>
                        <a:t>Super Cola</a:t>
                      </a:r>
                      <a:endParaRPr lang="en-ID" sz="14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568496882"/>
                  </a:ext>
                </a:extLst>
              </a:tr>
              <a:tr h="258445">
                <a:tc>
                  <a:txBody>
                    <a:bodyPr/>
                    <a:lstStyle/>
                    <a:p>
                      <a:pPr marL="0" indent="0" algn="ctr">
                        <a:lnSpc>
                          <a:spcPct val="107000"/>
                        </a:lnSpc>
                        <a:spcBef>
                          <a:spcPts val="300"/>
                        </a:spcBef>
                        <a:spcAft>
                          <a:spcPts val="800"/>
                        </a:spcAft>
                      </a:pPr>
                      <a:r>
                        <a:rPr lang="en-ID" sz="1600">
                          <a:effectLst/>
                        </a:rPr>
                        <a:t>Red Pop</a:t>
                      </a:r>
                      <a:endParaRPr lang="en-ID" sz="1400">
                        <a:effectLst/>
                        <a:latin typeface="Calibri" panose="020F0502020204030204" pitchFamily="34" charset="0"/>
                        <a:ea typeface="Calibri" panose="020F0502020204030204" pitchFamily="34" charset="0"/>
                      </a:endParaRPr>
                    </a:p>
                  </a:txBody>
                  <a:tcPr marL="68580" marR="68580" marT="0" marB="0"/>
                </a:tc>
                <a:tc>
                  <a:txBody>
                    <a:bodyPr/>
                    <a:lstStyle/>
                    <a:p>
                      <a:pPr marL="0" indent="0" algn="ctr">
                        <a:lnSpc>
                          <a:spcPct val="107000"/>
                        </a:lnSpc>
                        <a:spcBef>
                          <a:spcPts val="300"/>
                        </a:spcBef>
                        <a:spcAft>
                          <a:spcPts val="800"/>
                        </a:spcAft>
                      </a:pPr>
                      <a:r>
                        <a:rPr lang="en-ID" sz="1600">
                          <a:effectLst/>
                        </a:rPr>
                        <a:t>0,6</a:t>
                      </a:r>
                      <a:endParaRPr lang="en-ID" sz="1400">
                        <a:effectLst/>
                        <a:latin typeface="Calibri" panose="020F0502020204030204" pitchFamily="34" charset="0"/>
                        <a:ea typeface="Calibri" panose="020F0502020204030204" pitchFamily="34" charset="0"/>
                      </a:endParaRPr>
                    </a:p>
                  </a:txBody>
                  <a:tcPr marL="68580" marR="68580" marT="0" marB="0"/>
                </a:tc>
                <a:tc>
                  <a:txBody>
                    <a:bodyPr/>
                    <a:lstStyle/>
                    <a:p>
                      <a:pPr marL="0" indent="0" algn="ctr">
                        <a:lnSpc>
                          <a:spcPct val="107000"/>
                        </a:lnSpc>
                        <a:spcBef>
                          <a:spcPts val="300"/>
                        </a:spcBef>
                        <a:spcAft>
                          <a:spcPts val="800"/>
                        </a:spcAft>
                      </a:pPr>
                      <a:r>
                        <a:rPr lang="en-ID" sz="1600">
                          <a:effectLst/>
                        </a:rPr>
                        <a:t>0,4</a:t>
                      </a:r>
                      <a:endParaRPr lang="en-ID" sz="14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844884786"/>
                  </a:ext>
                </a:extLst>
              </a:tr>
              <a:tr h="252095">
                <a:tc>
                  <a:txBody>
                    <a:bodyPr/>
                    <a:lstStyle/>
                    <a:p>
                      <a:pPr marL="0" indent="0" algn="ctr">
                        <a:lnSpc>
                          <a:spcPct val="107000"/>
                        </a:lnSpc>
                        <a:spcBef>
                          <a:spcPts val="300"/>
                        </a:spcBef>
                        <a:spcAft>
                          <a:spcPts val="800"/>
                        </a:spcAft>
                      </a:pPr>
                      <a:r>
                        <a:rPr lang="en-ID" sz="1600">
                          <a:effectLst/>
                        </a:rPr>
                        <a:t>Super Cola</a:t>
                      </a:r>
                      <a:endParaRPr lang="en-ID" sz="1400">
                        <a:effectLst/>
                        <a:latin typeface="Calibri" panose="020F0502020204030204" pitchFamily="34" charset="0"/>
                        <a:ea typeface="Calibri" panose="020F0502020204030204" pitchFamily="34" charset="0"/>
                      </a:endParaRPr>
                    </a:p>
                  </a:txBody>
                  <a:tcPr marL="68580" marR="68580" marT="0" marB="0"/>
                </a:tc>
                <a:tc>
                  <a:txBody>
                    <a:bodyPr/>
                    <a:lstStyle/>
                    <a:p>
                      <a:pPr marL="0" indent="0" algn="ctr">
                        <a:lnSpc>
                          <a:spcPct val="107000"/>
                        </a:lnSpc>
                        <a:spcBef>
                          <a:spcPts val="300"/>
                        </a:spcBef>
                        <a:spcAft>
                          <a:spcPts val="800"/>
                        </a:spcAft>
                      </a:pPr>
                      <a:r>
                        <a:rPr lang="en-ID" sz="1600">
                          <a:effectLst/>
                        </a:rPr>
                        <a:t>0,2</a:t>
                      </a:r>
                      <a:endParaRPr lang="en-ID" sz="1400">
                        <a:effectLst/>
                        <a:latin typeface="Calibri" panose="020F0502020204030204" pitchFamily="34" charset="0"/>
                        <a:ea typeface="Calibri" panose="020F0502020204030204" pitchFamily="34" charset="0"/>
                      </a:endParaRPr>
                    </a:p>
                  </a:txBody>
                  <a:tcPr marL="68580" marR="68580" marT="0" marB="0"/>
                </a:tc>
                <a:tc>
                  <a:txBody>
                    <a:bodyPr/>
                    <a:lstStyle/>
                    <a:p>
                      <a:pPr marL="0" indent="0" algn="ctr">
                        <a:lnSpc>
                          <a:spcPct val="107000"/>
                        </a:lnSpc>
                        <a:spcBef>
                          <a:spcPts val="300"/>
                        </a:spcBef>
                        <a:spcAft>
                          <a:spcPts val="800"/>
                        </a:spcAft>
                      </a:pPr>
                      <a:r>
                        <a:rPr lang="en-ID" sz="1600">
                          <a:effectLst/>
                        </a:rPr>
                        <a:t>0,8</a:t>
                      </a:r>
                      <a:endParaRPr lang="en-ID" sz="14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074006138"/>
                  </a:ext>
                </a:extLst>
              </a:tr>
            </a:tbl>
          </a:graphicData>
        </a:graphic>
      </p:graphicFrame>
      <p:sp>
        <p:nvSpPr>
          <p:cNvPr id="9" name="TextBox 8">
            <a:extLst>
              <a:ext uri="{FF2B5EF4-FFF2-40B4-BE49-F238E27FC236}">
                <a16:creationId xmlns:a16="http://schemas.microsoft.com/office/drawing/2014/main" id="{A32E1346-08A9-4998-A491-C04597C5BB01}"/>
              </a:ext>
            </a:extLst>
          </p:cNvPr>
          <p:cNvSpPr txBox="1"/>
          <p:nvPr/>
        </p:nvSpPr>
        <p:spPr>
          <a:xfrm>
            <a:off x="855972" y="4164585"/>
            <a:ext cx="7789863" cy="1384995"/>
          </a:xfrm>
          <a:prstGeom prst="rect">
            <a:avLst/>
          </a:prstGeom>
          <a:noFill/>
        </p:spPr>
        <p:txBody>
          <a:bodyPr wrap="square">
            <a:spAutoFit/>
          </a:bodyPr>
          <a:lstStyle/>
          <a:p>
            <a:pPr marL="342900" indent="-342900">
              <a:buClr>
                <a:srgbClr val="66FFFF"/>
              </a:buClr>
              <a:buAutoNum type="alphaLcPeriod"/>
            </a:pPr>
            <a:r>
              <a:rPr lang="en-US">
                <a:solidFill>
                  <a:srgbClr val="66FFFF"/>
                </a:solidFill>
              </a:rPr>
              <a:t>Show the three-period tree diagram for a customer who last purchased Red Pop. What is the probability that this customer purchases Red Pop on the third purchase?</a:t>
            </a:r>
          </a:p>
          <a:p>
            <a:pPr marL="342900" indent="-342900">
              <a:buClr>
                <a:srgbClr val="66FFFF"/>
              </a:buClr>
              <a:buAutoNum type="alphaLcPeriod"/>
            </a:pPr>
            <a:r>
              <a:rPr lang="en-US">
                <a:solidFill>
                  <a:srgbClr val="66FFFF"/>
                </a:solidFill>
              </a:rPr>
              <a:t>Show the three-period tree diagram for a customer who last purchased Red Pop. What is the probability that this customer purchases Red Pop on the third purchase for beginning initially with Super Cola?</a:t>
            </a:r>
          </a:p>
          <a:p>
            <a:pPr marL="342900" indent="-342900">
              <a:buClr>
                <a:srgbClr val="66FFFF"/>
              </a:buClr>
              <a:buAutoNum type="alphaLcPeriod"/>
            </a:pPr>
            <a:r>
              <a:rPr lang="en-US">
                <a:solidFill>
                  <a:srgbClr val="66FFFF"/>
                </a:solidFill>
              </a:rPr>
              <a:t>What is the steady-state probability of the case?</a:t>
            </a:r>
            <a:endParaRPr lang="en-ID">
              <a:solidFill>
                <a:srgbClr val="66FFFF"/>
              </a:solidFill>
            </a:endParaRPr>
          </a:p>
        </p:txBody>
      </p:sp>
    </p:spTree>
    <p:extLst>
      <p:ext uri="{BB962C8B-B14F-4D97-AF65-F5344CB8AC3E}">
        <p14:creationId xmlns:p14="http://schemas.microsoft.com/office/powerpoint/2010/main" val="117800302"/>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5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CASE STUDIES</a:t>
            </a:r>
            <a:endParaRPr/>
          </a:p>
        </p:txBody>
      </p:sp>
      <p:sp>
        <p:nvSpPr>
          <p:cNvPr id="6" name="TextBox 5">
            <a:extLst>
              <a:ext uri="{FF2B5EF4-FFF2-40B4-BE49-F238E27FC236}">
                <a16:creationId xmlns:a16="http://schemas.microsoft.com/office/drawing/2014/main" id="{D4991DD0-C453-4BC5-A596-789C5BB0B4C2}"/>
              </a:ext>
            </a:extLst>
          </p:cNvPr>
          <p:cNvSpPr txBox="1"/>
          <p:nvPr/>
        </p:nvSpPr>
        <p:spPr>
          <a:xfrm>
            <a:off x="530087" y="1061472"/>
            <a:ext cx="8441635" cy="923330"/>
          </a:xfrm>
          <a:prstGeom prst="rect">
            <a:avLst/>
          </a:prstGeom>
          <a:noFill/>
        </p:spPr>
        <p:txBody>
          <a:bodyPr wrap="square">
            <a:spAutoFit/>
          </a:bodyPr>
          <a:lstStyle/>
          <a:p>
            <a:pPr marL="342900" indent="-342900">
              <a:buClr>
                <a:srgbClr val="66FFFF"/>
              </a:buClr>
              <a:buFont typeface="+mj-lt"/>
              <a:buAutoNum type="arabicPeriod" startAt="5"/>
            </a:pPr>
            <a:r>
              <a:rPr lang="en-US" sz="1800">
                <a:solidFill>
                  <a:srgbClr val="66FFFF"/>
                </a:solidFill>
              </a:rPr>
              <a:t>A bank company located in the Jakarta area provides a loan to a customer which will be demonstrated using the following transition matrix, which describes the accounts receivable for its customers :</a:t>
            </a:r>
            <a:endParaRPr lang="en-ID" sz="1800">
              <a:solidFill>
                <a:srgbClr val="66FFFF"/>
              </a:solidFill>
            </a:endParaRPr>
          </a:p>
        </p:txBody>
      </p:sp>
      <p:sp>
        <p:nvSpPr>
          <p:cNvPr id="9" name="TextBox 8">
            <a:extLst>
              <a:ext uri="{FF2B5EF4-FFF2-40B4-BE49-F238E27FC236}">
                <a16:creationId xmlns:a16="http://schemas.microsoft.com/office/drawing/2014/main" id="{A32E1346-08A9-4998-A491-C04597C5BB01}"/>
              </a:ext>
            </a:extLst>
          </p:cNvPr>
          <p:cNvSpPr txBox="1"/>
          <p:nvPr/>
        </p:nvSpPr>
        <p:spPr>
          <a:xfrm>
            <a:off x="685799" y="4580811"/>
            <a:ext cx="7490791" cy="1569660"/>
          </a:xfrm>
          <a:prstGeom prst="rect">
            <a:avLst/>
          </a:prstGeom>
          <a:noFill/>
        </p:spPr>
        <p:txBody>
          <a:bodyPr wrap="square">
            <a:spAutoFit/>
          </a:bodyPr>
          <a:lstStyle/>
          <a:p>
            <a:pPr marL="342900" indent="-342900">
              <a:buClr>
                <a:srgbClr val="66FFFF"/>
              </a:buClr>
              <a:buAutoNum type="alphaLcPeriod"/>
            </a:pPr>
            <a:r>
              <a:rPr lang="en-US" sz="1600">
                <a:solidFill>
                  <a:srgbClr val="66FFFF"/>
                </a:solidFill>
              </a:rPr>
              <a:t>Shows matrix I, matrix 0, matrix R and matrix Q!</a:t>
            </a:r>
          </a:p>
          <a:p>
            <a:pPr marL="342900" indent="-342900">
              <a:buClr>
                <a:srgbClr val="66FFFF"/>
              </a:buClr>
              <a:buAutoNum type="alphaLcPeriod"/>
            </a:pPr>
            <a:r>
              <a:rPr lang="en-US" sz="1600">
                <a:solidFill>
                  <a:srgbClr val="66FFFF"/>
                </a:solidFill>
              </a:rPr>
              <a:t>Show the fundamental matrix!</a:t>
            </a:r>
          </a:p>
          <a:p>
            <a:pPr marL="342900" indent="-342900">
              <a:buClr>
                <a:srgbClr val="66FFFF"/>
              </a:buClr>
              <a:buAutoNum type="alphaLcPeriod"/>
            </a:pPr>
            <a:r>
              <a:rPr lang="en-US" sz="1600">
                <a:solidFill>
                  <a:srgbClr val="66FFFF"/>
                </a:solidFill>
              </a:rPr>
              <a:t>Show an N.R matrix!</a:t>
            </a:r>
          </a:p>
          <a:p>
            <a:pPr marL="342900" indent="-342900">
              <a:buClr>
                <a:srgbClr val="66FFFF"/>
              </a:buClr>
              <a:buAutoNum type="alphaLcPeriod"/>
            </a:pPr>
            <a:r>
              <a:rPr lang="en-US" sz="1600">
                <a:solidFill>
                  <a:srgbClr val="66FFFF"/>
                </a:solidFill>
              </a:rPr>
              <a:t>Of these cases had receivables of $ 1,500 in month 1 and $ 3,500 in month 2. To determine how much of this was collectible and how much would be uncollectible?</a:t>
            </a:r>
            <a:endParaRPr lang="en-ID" sz="1600">
              <a:solidFill>
                <a:srgbClr val="66FFFF"/>
              </a:solidFill>
            </a:endParaRPr>
          </a:p>
        </p:txBody>
      </p:sp>
      <p:pic>
        <p:nvPicPr>
          <p:cNvPr id="2" name="Picture 1">
            <a:extLst>
              <a:ext uri="{FF2B5EF4-FFF2-40B4-BE49-F238E27FC236}">
                <a16:creationId xmlns:a16="http://schemas.microsoft.com/office/drawing/2014/main" id="{CD1443CD-9A44-479C-B03C-80415CE8F878}"/>
              </a:ext>
            </a:extLst>
          </p:cNvPr>
          <p:cNvPicPr>
            <a:picLocks noChangeAspect="1"/>
          </p:cNvPicPr>
          <p:nvPr/>
        </p:nvPicPr>
        <p:blipFill>
          <a:blip r:embed="rId3"/>
          <a:stretch>
            <a:fillRect/>
          </a:stretch>
        </p:blipFill>
        <p:spPr>
          <a:xfrm>
            <a:off x="2909702" y="2297419"/>
            <a:ext cx="3324596" cy="1845490"/>
          </a:xfrm>
          <a:prstGeom prst="rect">
            <a:avLst/>
          </a:prstGeom>
        </p:spPr>
      </p:pic>
    </p:spTree>
    <p:extLst>
      <p:ext uri="{BB962C8B-B14F-4D97-AF65-F5344CB8AC3E}">
        <p14:creationId xmlns:p14="http://schemas.microsoft.com/office/powerpoint/2010/main" val="2104101595"/>
      </p:ext>
    </p:extLst>
  </p:cSld>
  <p:clrMapOvr>
    <a:masterClrMapping/>
  </p:clrMapOvr>
  <p:transition>
    <p:fade thruBlk="1"/>
  </p:transition>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658</Words>
  <Application>Microsoft Office PowerPoint</Application>
  <PresentationFormat>On-screen Show (4:3)</PresentationFormat>
  <Paragraphs>97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Book Antiqua</vt:lpstr>
      <vt:lpstr>Arial</vt:lpstr>
      <vt:lpstr>Times New Roman</vt:lpstr>
      <vt:lpstr>QMB11ch01</vt:lpstr>
      <vt:lpstr>CASE STUDIES</vt:lpstr>
      <vt:lpstr>CASE STUDIES</vt:lpstr>
      <vt:lpstr>CASE STUDIES</vt:lpstr>
      <vt:lpstr>CASE STUDIES</vt:lpstr>
      <vt:lpstr>CASE STUDIES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13</cp:revision>
  <dcterms:modified xsi:type="dcterms:W3CDTF">2020-12-19T22:35:13Z</dcterms:modified>
</cp:coreProperties>
</file>