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9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0" r:id="rId33"/>
    <p:sldId id="286" r:id="rId34"/>
    <p:sldId id="287" r:id="rId35"/>
    <p:sldId id="288" r:id="rId36"/>
    <p:sldId id="291" r:id="rId37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39"/>
      <p:bold r:id="rId40"/>
      <p:italic r:id="rId41"/>
      <p:boldItalic r:id="rId42"/>
    </p:embeddedFont>
    <p:embeddedFont>
      <p:font typeface="Noto Sans Symbols" panose="020B0502040504020204" pitchFamily="34" charset="0"/>
      <p:regular r:id="rId43"/>
    </p:embeddedFont>
    <p:embeddedFont>
      <p:font typeface="Poppins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91">
          <p15:clr>
            <a:srgbClr val="000000"/>
          </p15:clr>
        </p15:guide>
        <p15:guide id="2" pos="4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116" y="42"/>
      </p:cViewPr>
      <p:guideLst>
        <p:guide orient="horz" pos="791"/>
        <p:guide pos="4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" name="Google Shape;5;n"/>
          <p:cNvSpPr/>
          <p:nvPr/>
        </p:nvSpPr>
        <p:spPr>
          <a:xfrm>
            <a:off x="6381750" y="8750300"/>
            <a:ext cx="4064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4" name="Google Shape;29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Google Shape;336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Google Shape;378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Google Shape;378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895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Google Shape;462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9" name="Google Shape;479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4" name="Google Shape;494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2" name="Google Shape;502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Google Shape;511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Google Shape;517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7" name="Google Shape;517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79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8" name="Google Shape;528;p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4" name="Google Shape;534;p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5" name="Google Shape;54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5" name="Google Shape;545;p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03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516731"/>
            <a:ext cx="46434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 rot="5400000">
            <a:off x="4740276" y="1914526"/>
            <a:ext cx="5695950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 rot="5400000">
            <a:off x="719931" y="18257"/>
            <a:ext cx="5695950" cy="5764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71475" algn="l">
              <a:spcBef>
                <a:spcPts val="36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250"/>
              <a:buFont typeface="Book Antiqu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Book Antiqua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706938" y="1104900"/>
            <a:ext cx="386715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●"/>
              <a:defRPr sz="2800"/>
            </a:lvl1pPr>
            <a:lvl2pPr marL="914400" lvl="1" indent="-419100" algn="l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 Antiqua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914400" lvl="1" indent="-387350" algn="l">
              <a:spcBef>
                <a:spcPts val="400"/>
              </a:spcBef>
              <a:spcAft>
                <a:spcPts val="0"/>
              </a:spcAft>
              <a:buSzPts val="2500"/>
              <a:buFont typeface="Book Antiqua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 Antiqua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Times New Roman"/>
              <a:buChar char="»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●"/>
              <a:defRPr sz="3200"/>
            </a:lvl1pPr>
            <a:lvl2pPr marL="914400" lvl="1" indent="-450850" algn="l">
              <a:spcBef>
                <a:spcPts val="560"/>
              </a:spcBef>
              <a:spcAft>
                <a:spcPts val="0"/>
              </a:spcAft>
              <a:buSzPts val="3500"/>
              <a:buFont typeface="Book Antiqua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 Antiqua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66FFFF"/>
              </a:buClr>
              <a:buSzPts val="3500"/>
              <a:buFont typeface="Book Antiqua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500"/>
              <a:buFont typeface="Book Antiqu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 Antiqua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imes New Roman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6B"/>
            </a:gs>
            <a:gs pos="50000">
              <a:srgbClr val="666699"/>
            </a:gs>
            <a:gs pos="100000">
              <a:srgbClr val="47476B"/>
            </a:gs>
          </a:gsLst>
          <a:lin ang="5400000" scaled="0"/>
        </a:gra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1"/>
          <p:cNvGrpSpPr/>
          <p:nvPr/>
        </p:nvGrpSpPr>
        <p:grpSpPr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372" y="192"/>
                <a:ext cx="86" cy="9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913" extrusionOk="0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5470" y="186"/>
                <a:ext cx="87" cy="910"/>
              </a:xfrm>
              <a:custGeom>
                <a:avLst/>
                <a:gdLst/>
                <a:ahLst/>
                <a:cxnLst/>
                <a:rect l="l" t="t" r="r" b="b"/>
                <a:pathLst>
                  <a:path w="87" h="910" extrusionOk="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372" y="189"/>
                <a:ext cx="5185" cy="103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03" extrusionOk="0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  <p:grpSp>
          <p:nvGrpSpPr>
            <p:cNvPr id="12" name="Google Shape;12;p1"/>
            <p:cNvGrpSpPr/>
            <p:nvPr/>
          </p:nvGrpSpPr>
          <p:grpSpPr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13" name="Google Shape;13;p1"/>
              <p:cNvSpPr/>
              <p:nvPr/>
            </p:nvSpPr>
            <p:spPr>
              <a:xfrm>
                <a:off x="372" y="807"/>
                <a:ext cx="79" cy="3274"/>
              </a:xfrm>
              <a:custGeom>
                <a:avLst/>
                <a:gdLst/>
                <a:ahLst/>
                <a:cxnLst/>
                <a:rect l="l" t="t" r="r" b="b"/>
                <a:pathLst>
                  <a:path w="79" h="3274" extrusionOk="0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5470" y="747"/>
                <a:ext cx="84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3325" extrusionOk="0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72" y="3984"/>
                <a:ext cx="5185" cy="88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88" extrusionOk="0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57" y="291"/>
                <a:ext cx="5013" cy="36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2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87388" y="1104900"/>
            <a:ext cx="78867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4191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2400"/>
              <a:buFont typeface="Book Antiqua"/>
              <a:buChar char="•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–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Char char="»"/>
              <a:defRPr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8088858" y="6309519"/>
            <a:ext cx="543420" cy="36676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fld id="{00000000-1234-1234-1234-123412341234}" type="slidenum">
              <a:rPr lang="en-US" sz="15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‹#›</a:t>
            </a:fld>
            <a:endParaRPr sz="1500" b="0" u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7672933" y="6072982"/>
            <a:ext cx="831850" cy="59759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</a:t>
            </a:r>
            <a:r>
              <a:rPr lang="en-US" sz="1500" b="0" u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Slide</a:t>
            </a:r>
            <a:endParaRPr/>
          </a:p>
        </p:txBody>
      </p:sp>
      <p:sp>
        <p:nvSpPr>
          <p:cNvPr id="21" name="Google Shape;21;p1"/>
          <p:cNvSpPr/>
          <p:nvPr/>
        </p:nvSpPr>
        <p:spPr>
          <a:xfrm>
            <a:off x="664121" y="6257132"/>
            <a:ext cx="6827837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u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© 2013  Cengage Learning.  All Rights Reserved.  May not be scanned, copied</a:t>
            </a:r>
            <a:endParaRPr/>
          </a:p>
          <a:p>
            <a:pPr marL="0" marR="0" lvl="0" indent="0" algn="l" rtl="0">
              <a:lnSpc>
                <a:spcPct val="106666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 b="0" u="none">
                <a:solidFill>
                  <a:srgbClr val="FFFFFF"/>
                </a:solidFill>
                <a:latin typeface="Book Antiqua"/>
                <a:ea typeface="Book Antiqua"/>
                <a:cs typeface="Book Antiqua"/>
                <a:sym typeface="Book Antiqua"/>
              </a:rPr>
              <a:t>    or duplicated, or posted to a publicly accessible website, in whole or in part.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3" descr="C:\Users\John IV\Downloads\978084006233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6978" y="412750"/>
            <a:ext cx="4288644" cy="5626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13"/>
          <p:cNvGrpSpPr/>
          <p:nvPr/>
        </p:nvGrpSpPr>
        <p:grpSpPr>
          <a:xfrm>
            <a:off x="6033407" y="2122566"/>
            <a:ext cx="2594095" cy="1827486"/>
            <a:chOff x="6033407" y="2122566"/>
            <a:chExt cx="2594095" cy="1827486"/>
          </a:xfrm>
        </p:grpSpPr>
        <p:sp>
          <p:nvSpPr>
            <p:cNvPr id="64" name="Google Shape;64;p13"/>
            <p:cNvSpPr/>
            <p:nvPr/>
          </p:nvSpPr>
          <p:spPr>
            <a:xfrm>
              <a:off x="6035673" y="2672654"/>
              <a:ext cx="2389871" cy="276999"/>
            </a:xfrm>
            <a:prstGeom prst="rect">
              <a:avLst/>
            </a:prstGeom>
            <a:solidFill>
              <a:srgbClr val="15151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Poppins"/>
                <a:buNone/>
              </a:pPr>
              <a:r>
                <a:rPr lang="en-US" sz="12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                           </a:t>
              </a:r>
              <a:r>
                <a:rPr lang="en-US" sz="1150" b="1" i="0" u="none" strike="noStrike" cap="none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SLIDES  BY</a:t>
              </a:r>
              <a:endParaRPr/>
            </a:p>
          </p:txBody>
        </p:sp>
        <p:grpSp>
          <p:nvGrpSpPr>
            <p:cNvPr id="65" name="Google Shape;65;p13"/>
            <p:cNvGrpSpPr/>
            <p:nvPr/>
          </p:nvGrpSpPr>
          <p:grpSpPr>
            <a:xfrm>
              <a:off x="6035673" y="2122566"/>
              <a:ext cx="2382611" cy="556438"/>
              <a:chOff x="6035673" y="1335314"/>
              <a:chExt cx="2382611" cy="560160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8" name="Google Shape;68;p13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69" name="Google Shape;69;p13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70" name="Google Shape;70;p13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71" name="Google Shape;71;p13"/>
            <p:cNvGrpSpPr/>
            <p:nvPr/>
          </p:nvGrpSpPr>
          <p:grpSpPr>
            <a:xfrm>
              <a:off x="6042933" y="2947824"/>
              <a:ext cx="2382611" cy="970744"/>
              <a:chOff x="6035673" y="1335314"/>
              <a:chExt cx="2382611" cy="560160"/>
            </a:xfrm>
          </p:grpSpPr>
          <p:sp>
            <p:nvSpPr>
              <p:cNvPr id="72" name="Google Shape;72;p13"/>
              <p:cNvSpPr/>
              <p:nvPr/>
            </p:nvSpPr>
            <p:spPr>
              <a:xfrm>
                <a:off x="7588248" y="1339036"/>
                <a:ext cx="830036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 rot="10800000">
                <a:off x="7383461" y="1339036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6035673" y="1339036"/>
                <a:ext cx="1347788" cy="556438"/>
              </a:xfrm>
              <a:prstGeom prst="rect">
                <a:avLst/>
              </a:prstGeom>
              <a:gradFill>
                <a:gsLst>
                  <a:gs pos="0">
                    <a:srgbClr val="F4F6EE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7492994" y="1339024"/>
                <a:ext cx="116851" cy="556438"/>
              </a:xfrm>
              <a:prstGeom prst="rect">
                <a:avLst/>
              </a:prstGeom>
              <a:gradFill>
                <a:gsLst>
                  <a:gs pos="0">
                    <a:schemeClr val="lt1"/>
                  </a:gs>
                  <a:gs pos="14000">
                    <a:schemeClr val="lt1"/>
                  </a:gs>
                  <a:gs pos="50000">
                    <a:srgbClr val="C7C5C7"/>
                  </a:gs>
                  <a:gs pos="100000">
                    <a:srgbClr val="EEECEF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457200" marR="0" lvl="0" indent="-457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200"/>
                  <a:buFont typeface="Book Antiqua"/>
                  <a:buNone/>
                </a:pPr>
                <a:endParaRPr sz="2200" b="0" i="0" u="none" strike="noStrike" cap="none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endParaRPr>
              </a:p>
            </p:txBody>
          </p:sp>
          <p:cxnSp>
            <p:nvCxnSpPr>
              <p:cNvPr id="76" name="Google Shape;76;p13"/>
              <p:cNvCxnSpPr/>
              <p:nvPr/>
            </p:nvCxnSpPr>
            <p:spPr>
              <a:xfrm>
                <a:off x="7503786" y="1335314"/>
                <a:ext cx="0" cy="555547"/>
              </a:xfrm>
              <a:prstGeom prst="straightConnector1">
                <a:avLst/>
              </a:prstGeom>
              <a:noFill/>
              <a:ln w="22225" cap="flat" cmpd="sng">
                <a:solidFill>
                  <a:srgbClr val="A5A5A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77" name="Google Shape;77;p13"/>
            <p:cNvSpPr/>
            <p:nvPr/>
          </p:nvSpPr>
          <p:spPr>
            <a:xfrm>
              <a:off x="6033407" y="2949371"/>
              <a:ext cx="1468113" cy="969197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6172510" y="2690733"/>
              <a:ext cx="223138" cy="12593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endParaRPr/>
            </a:p>
            <a:p>
              <a:pPr marL="0" marR="0" lvl="0" indent="0" algn="ctr" rtl="0">
                <a:lnSpc>
                  <a:spcPct val="5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 rot="10800000">
              <a:off x="7501520" y="2946948"/>
              <a:ext cx="1003836" cy="971620"/>
            </a:xfrm>
            <a:prstGeom prst="rect">
              <a:avLst/>
            </a:prstGeom>
            <a:gradFill>
              <a:gsLst>
                <a:gs pos="0">
                  <a:srgbClr val="F2F2F2">
                    <a:alpha val="60000"/>
                  </a:srgbClr>
                </a:gs>
                <a:gs pos="15000">
                  <a:srgbClr val="562F81">
                    <a:alpha val="87843"/>
                  </a:srgbClr>
                </a:gs>
                <a:gs pos="100000">
                  <a:srgbClr val="562F81">
                    <a:alpha val="87843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80" name="Google Shape;80;p13"/>
            <p:cNvCxnSpPr/>
            <p:nvPr/>
          </p:nvCxnSpPr>
          <p:spPr>
            <a:xfrm flipH="1">
              <a:off x="7485889" y="2894222"/>
              <a:ext cx="7474" cy="1021849"/>
            </a:xfrm>
            <a:prstGeom prst="straightConnector1">
              <a:avLst/>
            </a:prstGeom>
            <a:solidFill>
              <a:schemeClr val="accent1"/>
            </a:solidFill>
            <a:ln w="22225" cap="flat" cmpd="sng">
              <a:solidFill>
                <a:schemeClr val="dk1">
                  <a:alpha val="83921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" name="Google Shape;81;p13"/>
            <p:cNvSpPr/>
            <p:nvPr/>
          </p:nvSpPr>
          <p:spPr>
            <a:xfrm>
              <a:off x="7406277" y="2870056"/>
              <a:ext cx="180066" cy="1049024"/>
            </a:xfrm>
            <a:prstGeom prst="rect">
              <a:avLst/>
            </a:prstGeom>
            <a:solidFill>
              <a:srgbClr val="1F103B">
                <a:alpha val="56862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8418284" y="2126262"/>
              <a:ext cx="209218" cy="1792818"/>
            </a:xfrm>
            <a:prstGeom prst="rect">
              <a:avLst/>
            </a:prstGeom>
            <a:gradFill>
              <a:gsLst>
                <a:gs pos="0">
                  <a:srgbClr val="432B6F"/>
                </a:gs>
                <a:gs pos="50000">
                  <a:srgbClr val="361E60"/>
                </a:gs>
                <a:gs pos="100000">
                  <a:srgbClr val="41257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57200" marR="0" lvl="0" indent="-457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Book Antiqua"/>
                <a:buNone/>
              </a:pPr>
              <a:endPara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194630" y="2929145"/>
              <a:ext cx="2182018" cy="86832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John Loucks</a:t>
              </a:r>
              <a:endParaRPr sz="20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F2F2F2"/>
                  </a:solidFill>
                  <a:latin typeface="Poppins"/>
                  <a:ea typeface="Poppins"/>
                  <a:cs typeface="Poppins"/>
                  <a:sym typeface="Poppins"/>
                </a:rPr>
                <a:t>St. Edward’s Univ.</a:t>
              </a:r>
              <a:endParaRPr sz="1400" b="1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/>
          <p:nvPr/>
        </p:nvSpPr>
        <p:spPr>
          <a:xfrm>
            <a:off x="666750" y="1397000"/>
            <a:ext cx="6800850" cy="1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a tabular representation of the probability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distribution for car sales was developed.</a:t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5276850" y="2457450"/>
            <a:ext cx="2087563" cy="3433763"/>
          </a:xfrm>
          <a:prstGeom prst="rect">
            <a:avLst/>
          </a:prstGeom>
          <a:gradFill>
            <a:gsLst>
              <a:gs pos="0">
                <a:srgbClr val="6B2347"/>
              </a:gs>
              <a:gs pos="50000">
                <a:srgbClr val="993366"/>
              </a:gs>
              <a:gs pos="100000">
                <a:srgbClr val="6B234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1714500" y="2457450"/>
            <a:ext cx="3440113" cy="3433763"/>
          </a:xfrm>
          <a:prstGeom prst="rect">
            <a:avLst/>
          </a:prstGeom>
          <a:gradFill>
            <a:gsLst>
              <a:gs pos="0">
                <a:srgbClr val="555555"/>
              </a:gs>
              <a:gs pos="50000">
                <a:srgbClr val="7A7A7A"/>
              </a:gs>
              <a:gs pos="100000">
                <a:srgbClr val="555555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7" name="Google Shape;207;p22"/>
          <p:cNvSpPr/>
          <p:nvPr/>
        </p:nvSpPr>
        <p:spPr>
          <a:xfrm>
            <a:off x="676275" y="1130300"/>
            <a:ext cx="7772400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Using past data on daily car sales, …</a:t>
            </a:r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DiCarlo Motors, Inc.</a:t>
            </a:r>
            <a:endParaRPr/>
          </a:p>
        </p:txBody>
      </p:sp>
      <p:sp>
        <p:nvSpPr>
          <p:cNvPr id="209" name="Google Shape;209;p22"/>
          <p:cNvSpPr/>
          <p:nvPr/>
        </p:nvSpPr>
        <p:spPr>
          <a:xfrm>
            <a:off x="8072438" y="5888038"/>
            <a:ext cx="11112" cy="26987"/>
          </a:xfrm>
          <a:custGeom>
            <a:avLst/>
            <a:gdLst/>
            <a:ahLst/>
            <a:cxnLst/>
            <a:rect l="l" t="t" r="r" b="b"/>
            <a:pathLst>
              <a:path w="13" h="35" extrusionOk="0">
                <a:moveTo>
                  <a:pt x="0" y="0"/>
                </a:moveTo>
                <a:lnTo>
                  <a:pt x="0" y="35"/>
                </a:lnTo>
                <a:lnTo>
                  <a:pt x="13" y="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7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8050213" y="5891213"/>
            <a:ext cx="14287" cy="15875"/>
          </a:xfrm>
          <a:custGeom>
            <a:avLst/>
            <a:gdLst/>
            <a:ahLst/>
            <a:cxnLst/>
            <a:rect l="l" t="t" r="r" b="b"/>
            <a:pathLst>
              <a:path w="19" h="21" extrusionOk="0">
                <a:moveTo>
                  <a:pt x="19" y="0"/>
                </a:moveTo>
                <a:lnTo>
                  <a:pt x="0" y="15"/>
                </a:lnTo>
                <a:lnTo>
                  <a:pt x="17" y="21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1752600" y="2406650"/>
            <a:ext cx="33909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		 Number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Units Sold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 Days</a:t>
            </a:r>
            <a:endParaRPr sz="2400" b="1" u="sng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0	        54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	1	      117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	2	        72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	3	        42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	4	        12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5	 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3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      300</a:t>
            </a:r>
            <a:endParaRPr/>
          </a:p>
        </p:txBody>
      </p:sp>
      <p:sp>
        <p:nvSpPr>
          <p:cNvPr id="212" name="Google Shape;212;p22"/>
          <p:cNvSpPr/>
          <p:nvPr/>
        </p:nvSpPr>
        <p:spPr>
          <a:xfrm>
            <a:off x="5314950" y="2444750"/>
            <a:ext cx="2000250" cy="34480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2400" b="1" u="sng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0	   .18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1	   .39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2	   .24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3	   .14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4	   .04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5  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.01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1.00</a:t>
            </a:r>
            <a:endParaRPr/>
          </a:p>
        </p:txBody>
      </p:sp>
      <p:sp>
        <p:nvSpPr>
          <p:cNvPr id="213" name="Google Shape;213;p22"/>
          <p:cNvSpPr/>
          <p:nvPr/>
        </p:nvSpPr>
        <p:spPr>
          <a:xfrm>
            <a:off x="7245350" y="2501900"/>
            <a:ext cx="1758950" cy="495300"/>
          </a:xfrm>
          <a:prstGeom prst="wedgeRoundRectCallout">
            <a:avLst>
              <a:gd name="adj1" fmla="val -64440"/>
              <a:gd name="adj2" fmla="val 118588"/>
              <a:gd name="adj3" fmla="val 16667"/>
            </a:avLst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.18 = 54/300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/>
          <p:nvPr/>
        </p:nvSpPr>
        <p:spPr>
          <a:xfrm>
            <a:off x="1892300" y="1892300"/>
            <a:ext cx="5410200" cy="42227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grpSp>
        <p:nvGrpSpPr>
          <p:cNvPr id="219" name="Google Shape;219;p23"/>
          <p:cNvGrpSpPr/>
          <p:nvPr/>
        </p:nvGrpSpPr>
        <p:grpSpPr>
          <a:xfrm>
            <a:off x="3244850" y="2349500"/>
            <a:ext cx="3473450" cy="2343150"/>
            <a:chOff x="1908" y="1476"/>
            <a:chExt cx="2076" cy="1476"/>
          </a:xfrm>
        </p:grpSpPr>
        <p:cxnSp>
          <p:nvCxnSpPr>
            <p:cNvPr id="220" name="Google Shape;220;p23"/>
            <p:cNvCxnSpPr/>
            <p:nvPr/>
          </p:nvCxnSpPr>
          <p:spPr>
            <a:xfrm>
              <a:off x="1908" y="2952"/>
              <a:ext cx="2076" cy="0"/>
            </a:xfrm>
            <a:prstGeom prst="straightConnector1">
              <a:avLst/>
            </a:prstGeom>
            <a:noFill/>
            <a:ln w="9525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23"/>
            <p:cNvCxnSpPr/>
            <p:nvPr/>
          </p:nvCxnSpPr>
          <p:spPr>
            <a:xfrm>
              <a:off x="1908" y="2580"/>
              <a:ext cx="2076" cy="0"/>
            </a:xfrm>
            <a:prstGeom prst="straightConnector1">
              <a:avLst/>
            </a:prstGeom>
            <a:noFill/>
            <a:ln w="9525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23"/>
            <p:cNvCxnSpPr/>
            <p:nvPr/>
          </p:nvCxnSpPr>
          <p:spPr>
            <a:xfrm>
              <a:off x="1908" y="1836"/>
              <a:ext cx="2076" cy="0"/>
            </a:xfrm>
            <a:prstGeom prst="straightConnector1">
              <a:avLst/>
            </a:prstGeom>
            <a:noFill/>
            <a:ln w="9525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23"/>
            <p:cNvCxnSpPr/>
            <p:nvPr/>
          </p:nvCxnSpPr>
          <p:spPr>
            <a:xfrm>
              <a:off x="1908" y="2208"/>
              <a:ext cx="2076" cy="0"/>
            </a:xfrm>
            <a:prstGeom prst="straightConnector1">
              <a:avLst/>
            </a:prstGeom>
            <a:noFill/>
            <a:ln w="9525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23"/>
            <p:cNvCxnSpPr/>
            <p:nvPr/>
          </p:nvCxnSpPr>
          <p:spPr>
            <a:xfrm>
              <a:off x="1908" y="1476"/>
              <a:ext cx="2076" cy="0"/>
            </a:xfrm>
            <a:prstGeom prst="straightConnector1">
              <a:avLst/>
            </a:prstGeom>
            <a:noFill/>
            <a:ln w="9525" cap="flat" cmpd="sng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>
            <a:off x="685800" y="130175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DiCarlo Motors, Inc.</a:t>
            </a:r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1"/>
          </p:nvPr>
        </p:nvSpPr>
        <p:spPr>
          <a:xfrm>
            <a:off x="668338" y="1100138"/>
            <a:ext cx="6654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Graphical Representation of the Probability Distribution</a:t>
            </a:r>
            <a:endParaRPr/>
          </a:p>
        </p:txBody>
      </p:sp>
      <p:cxnSp>
        <p:nvCxnSpPr>
          <p:cNvPr id="227" name="Google Shape;227;p23"/>
          <p:cNvCxnSpPr/>
          <p:nvPr/>
        </p:nvCxnSpPr>
        <p:spPr>
          <a:xfrm>
            <a:off x="3149600" y="2090738"/>
            <a:ext cx="0" cy="316865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228" name="Google Shape;228;p23"/>
          <p:cNvGrpSpPr/>
          <p:nvPr/>
        </p:nvGrpSpPr>
        <p:grpSpPr>
          <a:xfrm>
            <a:off x="3041650" y="2351088"/>
            <a:ext cx="225425" cy="2343150"/>
            <a:chOff x="1780" y="1477"/>
            <a:chExt cx="142" cy="1476"/>
          </a:xfrm>
        </p:grpSpPr>
        <p:cxnSp>
          <p:nvCxnSpPr>
            <p:cNvPr id="229" name="Google Shape;229;p23"/>
            <p:cNvCxnSpPr/>
            <p:nvPr/>
          </p:nvCxnSpPr>
          <p:spPr>
            <a:xfrm>
              <a:off x="1780" y="2953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230" name="Google Shape;230;p23"/>
            <p:cNvCxnSpPr/>
            <p:nvPr/>
          </p:nvCxnSpPr>
          <p:spPr>
            <a:xfrm>
              <a:off x="1780" y="2581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231" name="Google Shape;231;p23"/>
            <p:cNvCxnSpPr/>
            <p:nvPr/>
          </p:nvCxnSpPr>
          <p:spPr>
            <a:xfrm>
              <a:off x="1786" y="2209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232" name="Google Shape;232;p23"/>
            <p:cNvCxnSpPr/>
            <p:nvPr/>
          </p:nvCxnSpPr>
          <p:spPr>
            <a:xfrm>
              <a:off x="1780" y="1837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233" name="Google Shape;233;p23"/>
            <p:cNvCxnSpPr/>
            <p:nvPr/>
          </p:nvCxnSpPr>
          <p:spPr>
            <a:xfrm>
              <a:off x="1780" y="1477"/>
              <a:ext cx="136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grpSp>
        <p:nvGrpSpPr>
          <p:cNvPr id="234" name="Google Shape;234;p23"/>
          <p:cNvGrpSpPr/>
          <p:nvPr/>
        </p:nvGrpSpPr>
        <p:grpSpPr>
          <a:xfrm>
            <a:off x="2487613" y="2135188"/>
            <a:ext cx="587375" cy="2778125"/>
            <a:chOff x="1431" y="1341"/>
            <a:chExt cx="370" cy="1750"/>
          </a:xfrm>
        </p:grpSpPr>
        <p:sp>
          <p:nvSpPr>
            <p:cNvPr id="235" name="Google Shape;235;p23"/>
            <p:cNvSpPr/>
            <p:nvPr/>
          </p:nvSpPr>
          <p:spPr>
            <a:xfrm>
              <a:off x="1431" y="2805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.10</a:t>
              </a: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1447" y="2437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.20</a:t>
              </a: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447" y="2061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.30</a:t>
              </a: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455" y="1697"/>
              <a:ext cx="346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40</a:t>
              </a: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443" y="1341"/>
              <a:ext cx="354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.50</a:t>
              </a:r>
              <a:endParaRPr/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630613" y="5313363"/>
            <a:ext cx="320992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   </a:t>
            </a:r>
            <a:r>
              <a:rPr lang="en-US"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1      2  </a:t>
            </a:r>
            <a:r>
              <a:rPr lang="en-US"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3   </a:t>
            </a:r>
            <a:r>
              <a:rPr lang="en-US" sz="1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18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4     5</a:t>
            </a: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2463800" y="5710238"/>
            <a:ext cx="4640263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Values of Random Variable </a:t>
            </a:r>
            <a:r>
              <a:rPr lang="en-US" sz="20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(car sales)</a:t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 rot="-5400000">
            <a:off x="1496219" y="3317082"/>
            <a:ext cx="1549400" cy="4238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</a:t>
            </a:r>
            <a:endParaRPr/>
          </a:p>
        </p:txBody>
      </p:sp>
      <p:cxnSp>
        <p:nvCxnSpPr>
          <p:cNvPr id="243" name="Google Shape;243;p23"/>
          <p:cNvCxnSpPr/>
          <p:nvPr/>
        </p:nvCxnSpPr>
        <p:spPr>
          <a:xfrm>
            <a:off x="3155950" y="5259388"/>
            <a:ext cx="357505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grpSp>
        <p:nvGrpSpPr>
          <p:cNvPr id="244" name="Google Shape;244;p23"/>
          <p:cNvGrpSpPr/>
          <p:nvPr/>
        </p:nvGrpSpPr>
        <p:grpSpPr>
          <a:xfrm>
            <a:off x="3806032" y="5190331"/>
            <a:ext cx="2344737" cy="149225"/>
            <a:chOff x="2406" y="3325"/>
            <a:chExt cx="1477" cy="94"/>
          </a:xfrm>
        </p:grpSpPr>
        <p:cxnSp>
          <p:nvCxnSpPr>
            <p:cNvPr id="245" name="Google Shape;245;p23"/>
            <p:cNvCxnSpPr/>
            <p:nvPr/>
          </p:nvCxnSpPr>
          <p:spPr>
            <a:xfrm rot="-5400000">
              <a:off x="2359" y="3372"/>
              <a:ext cx="94" cy="1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246" name="Google Shape;246;p23"/>
            <p:cNvCxnSpPr/>
            <p:nvPr/>
          </p:nvCxnSpPr>
          <p:spPr>
            <a:xfrm rot="5400000" flipH="1">
              <a:off x="2731" y="3371"/>
              <a:ext cx="94" cy="3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247" name="Google Shape;247;p23"/>
            <p:cNvCxnSpPr/>
            <p:nvPr/>
          </p:nvCxnSpPr>
          <p:spPr>
            <a:xfrm rot="-5400000">
              <a:off x="3107" y="3372"/>
              <a:ext cx="94" cy="1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248" name="Google Shape;248;p23"/>
            <p:cNvCxnSpPr/>
            <p:nvPr/>
          </p:nvCxnSpPr>
          <p:spPr>
            <a:xfrm rot="-5400000">
              <a:off x="3475" y="3372"/>
              <a:ext cx="94" cy="1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249" name="Google Shape;249;p23"/>
            <p:cNvCxnSpPr/>
            <p:nvPr/>
          </p:nvCxnSpPr>
          <p:spPr>
            <a:xfrm rot="-5400000">
              <a:off x="3835" y="3372"/>
              <a:ext cx="94" cy="1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  <p:cxnSp>
        <p:nvCxnSpPr>
          <p:cNvPr id="250" name="Google Shape;250;p23"/>
          <p:cNvCxnSpPr/>
          <p:nvPr/>
        </p:nvCxnSpPr>
        <p:spPr>
          <a:xfrm rot="5400000">
            <a:off x="2173288" y="3697288"/>
            <a:ext cx="3244850" cy="0"/>
          </a:xfrm>
          <a:prstGeom prst="straightConnector1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23"/>
          <p:cNvCxnSpPr/>
          <p:nvPr/>
        </p:nvCxnSpPr>
        <p:spPr>
          <a:xfrm rot="5400000">
            <a:off x="2767013" y="3700463"/>
            <a:ext cx="3238500" cy="0"/>
          </a:xfrm>
          <a:prstGeom prst="straightConnector1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23"/>
          <p:cNvCxnSpPr/>
          <p:nvPr/>
        </p:nvCxnSpPr>
        <p:spPr>
          <a:xfrm rot="5400000">
            <a:off x="3941763" y="3694113"/>
            <a:ext cx="3251200" cy="0"/>
          </a:xfrm>
          <a:prstGeom prst="straightConnector1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23"/>
          <p:cNvCxnSpPr/>
          <p:nvPr/>
        </p:nvCxnSpPr>
        <p:spPr>
          <a:xfrm rot="5400000">
            <a:off x="3354388" y="3697288"/>
            <a:ext cx="3244850" cy="0"/>
          </a:xfrm>
          <a:prstGeom prst="straightConnector1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p23"/>
          <p:cNvCxnSpPr/>
          <p:nvPr/>
        </p:nvCxnSpPr>
        <p:spPr>
          <a:xfrm rot="5400000">
            <a:off x="4516438" y="3697288"/>
            <a:ext cx="3244850" cy="0"/>
          </a:xfrm>
          <a:prstGeom prst="straightConnector1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5" name="Google Shape;255;p23"/>
          <p:cNvCxnSpPr/>
          <p:nvPr/>
        </p:nvCxnSpPr>
        <p:spPr>
          <a:xfrm rot="10800000">
            <a:off x="3790950" y="4243388"/>
            <a:ext cx="0" cy="1003300"/>
          </a:xfrm>
          <a:prstGeom prst="straightConnector1">
            <a:avLst/>
          </a:prstGeom>
          <a:noFill/>
          <a:ln w="57150" cap="flat" cmpd="sng">
            <a:solidFill>
              <a:srgbClr val="7E0048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256" name="Google Shape;256;p23"/>
          <p:cNvCxnSpPr/>
          <p:nvPr/>
        </p:nvCxnSpPr>
        <p:spPr>
          <a:xfrm rot="10800000">
            <a:off x="4979988" y="3824288"/>
            <a:ext cx="0" cy="1422400"/>
          </a:xfrm>
          <a:prstGeom prst="straightConnector1">
            <a:avLst/>
          </a:prstGeom>
          <a:noFill/>
          <a:ln w="57150" cap="flat" cmpd="sng">
            <a:solidFill>
              <a:srgbClr val="7E0048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257" name="Google Shape;257;p23"/>
          <p:cNvCxnSpPr/>
          <p:nvPr/>
        </p:nvCxnSpPr>
        <p:spPr>
          <a:xfrm rot="10800000">
            <a:off x="5570538" y="4421188"/>
            <a:ext cx="0" cy="825500"/>
          </a:xfrm>
          <a:prstGeom prst="straightConnector1">
            <a:avLst/>
          </a:prstGeom>
          <a:noFill/>
          <a:ln w="57150" cap="flat" cmpd="sng">
            <a:solidFill>
              <a:srgbClr val="7E0048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258" name="Google Shape;258;p23"/>
          <p:cNvCxnSpPr/>
          <p:nvPr/>
        </p:nvCxnSpPr>
        <p:spPr>
          <a:xfrm rot="10800000">
            <a:off x="6135688" y="4999038"/>
            <a:ext cx="0" cy="247650"/>
          </a:xfrm>
          <a:prstGeom prst="straightConnector1">
            <a:avLst/>
          </a:prstGeom>
          <a:noFill/>
          <a:ln w="57150" cap="flat" cmpd="sng">
            <a:solidFill>
              <a:srgbClr val="7E0048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259" name="Google Shape;259;p23"/>
          <p:cNvCxnSpPr/>
          <p:nvPr/>
        </p:nvCxnSpPr>
        <p:spPr>
          <a:xfrm rot="10800000">
            <a:off x="4381500" y="2987675"/>
            <a:ext cx="0" cy="2254250"/>
          </a:xfrm>
          <a:prstGeom prst="straightConnector1">
            <a:avLst/>
          </a:prstGeom>
          <a:noFill/>
          <a:ln w="57150" cap="flat" cmpd="sng">
            <a:solidFill>
              <a:srgbClr val="7E0048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260" name="Google Shape;260;p23"/>
          <p:cNvCxnSpPr/>
          <p:nvPr/>
        </p:nvCxnSpPr>
        <p:spPr>
          <a:xfrm rot="5400000">
            <a:off x="5100638" y="3697288"/>
            <a:ext cx="3244850" cy="0"/>
          </a:xfrm>
          <a:prstGeom prst="straightConnector1">
            <a:avLst/>
          </a:prstGeom>
          <a:noFill/>
          <a:ln w="9525" cap="flat" cmpd="sng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p23"/>
          <p:cNvCxnSpPr/>
          <p:nvPr/>
        </p:nvCxnSpPr>
        <p:spPr>
          <a:xfrm rot="10800000">
            <a:off x="6707188" y="5176838"/>
            <a:ext cx="0" cy="82550"/>
          </a:xfrm>
          <a:prstGeom prst="straightConnector1">
            <a:avLst/>
          </a:prstGeom>
          <a:noFill/>
          <a:ln w="57150" cap="flat" cmpd="sng">
            <a:solidFill>
              <a:srgbClr val="7E0048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/>
          <p:nvPr/>
        </p:nvSpPr>
        <p:spPr>
          <a:xfrm>
            <a:off x="685800" y="130175"/>
            <a:ext cx="77724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DiCarlo Motors, Inc.</a:t>
            </a:r>
            <a:endParaRPr/>
          </a:p>
        </p:txBody>
      </p:sp>
      <p:sp>
        <p:nvSpPr>
          <p:cNvPr id="267" name="Google Shape;267;p24"/>
          <p:cNvSpPr/>
          <p:nvPr/>
        </p:nvSpPr>
        <p:spPr>
          <a:xfrm>
            <a:off x="676275" y="1100138"/>
            <a:ext cx="7670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The probability distribution provides the following information.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There is a 0.18 probability that no cars will be sold during a day.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most probable sales volume is 1, with 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(1) = 0.39.</a:t>
            </a:r>
            <a:endParaRPr/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There is a 0.05 probability of an outstanding sales day with four or five cars being sold.</a:t>
            </a:r>
            <a:endParaRPr/>
          </a:p>
          <a:p>
            <a:pPr marL="742950" marR="0" lvl="1" indent="-9525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3000"/>
              <a:buFont typeface="Book Antiqua"/>
              <a:buNone/>
            </a:pPr>
            <a:endParaRPr sz="24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Discrete Uniform Probability Distribution</a:t>
            </a:r>
            <a:endParaRPr/>
          </a:p>
        </p:txBody>
      </p:sp>
      <p:sp>
        <p:nvSpPr>
          <p:cNvPr id="273" name="Google Shape;273;p25"/>
          <p:cNvSpPr/>
          <p:nvPr/>
        </p:nvSpPr>
        <p:spPr>
          <a:xfrm>
            <a:off x="1076325" y="1238250"/>
            <a:ext cx="7334250" cy="14287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discrete uniform probability distribution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simplest example of a discrete probability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distribution given by a formula.</a:t>
            </a:r>
            <a:endParaRPr/>
          </a:p>
        </p:txBody>
      </p:sp>
      <p:sp>
        <p:nvSpPr>
          <p:cNvPr id="274" name="Google Shape;274;p25"/>
          <p:cNvSpPr/>
          <p:nvPr/>
        </p:nvSpPr>
        <p:spPr>
          <a:xfrm>
            <a:off x="1009650" y="2819400"/>
            <a:ext cx="7339013" cy="28765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discrete uniform probability function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75" name="Google Shape;275;p25"/>
          <p:cNvSpPr/>
          <p:nvPr/>
        </p:nvSpPr>
        <p:spPr>
          <a:xfrm>
            <a:off x="3790950" y="3505200"/>
            <a:ext cx="1714500" cy="7429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1/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endParaRPr/>
          </a:p>
        </p:txBody>
      </p:sp>
      <p:sp>
        <p:nvSpPr>
          <p:cNvPr id="276" name="Google Shape;276;p25"/>
          <p:cNvSpPr/>
          <p:nvPr/>
        </p:nvSpPr>
        <p:spPr>
          <a:xfrm>
            <a:off x="1524000" y="4229100"/>
            <a:ext cx="6438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where: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the number of values the random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   variable may assume</a:t>
            </a:r>
            <a:endParaRPr/>
          </a:p>
        </p:txBody>
      </p:sp>
      <p:sp>
        <p:nvSpPr>
          <p:cNvPr id="277" name="Google Shape;277;p25"/>
          <p:cNvSpPr/>
          <p:nvPr/>
        </p:nvSpPr>
        <p:spPr>
          <a:xfrm>
            <a:off x="6134100" y="3543300"/>
            <a:ext cx="2590800" cy="1123950"/>
          </a:xfrm>
          <a:prstGeom prst="wedgeRoundRectCallout">
            <a:avLst>
              <a:gd name="adj1" fmla="val -74019"/>
              <a:gd name="adj2" fmla="val -23162"/>
              <a:gd name="adj3" fmla="val 16667"/>
            </a:avLst>
          </a:prstGeom>
          <a:gradFill>
            <a:gsLst>
              <a:gs pos="0">
                <a:srgbClr val="5C3B18"/>
              </a:gs>
              <a:gs pos="50000">
                <a:srgbClr val="855523"/>
              </a:gs>
              <a:gs pos="100000">
                <a:srgbClr val="A0662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values of the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random variable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are equally likely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6"/>
          <p:cNvSpPr txBox="1">
            <a:spLocks noGrp="1"/>
          </p:cNvSpPr>
          <p:nvPr>
            <p:ph type="title"/>
          </p:nvPr>
        </p:nvSpPr>
        <p:spPr>
          <a:xfrm>
            <a:off x="685800" y="158750"/>
            <a:ext cx="77724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Expected Value and Variance</a:t>
            </a:r>
            <a:endParaRPr/>
          </a:p>
        </p:txBody>
      </p:sp>
      <p:sp>
        <p:nvSpPr>
          <p:cNvPr id="283" name="Google Shape;283;p26"/>
          <p:cNvSpPr/>
          <p:nvPr/>
        </p:nvSpPr>
        <p:spPr>
          <a:xfrm>
            <a:off x="1009650" y="1238250"/>
            <a:ext cx="7334250" cy="18097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expected value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or mean, of a random variable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a measure of its central location.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4" name="Google Shape;284;p26"/>
          <p:cNvSpPr/>
          <p:nvPr/>
        </p:nvSpPr>
        <p:spPr>
          <a:xfrm>
            <a:off x="1009650" y="3181350"/>
            <a:ext cx="7334250" cy="18478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variance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summarizes the variability in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values of a random variable.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5" name="Google Shape;285;p26"/>
          <p:cNvSpPr/>
          <p:nvPr/>
        </p:nvSpPr>
        <p:spPr>
          <a:xfrm>
            <a:off x="1009650" y="5181600"/>
            <a:ext cx="7334250" cy="9715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standard deviation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4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is defined as the positive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square root of the variance.</a:t>
            </a:r>
            <a:endParaRPr/>
          </a:p>
        </p:txBody>
      </p:sp>
      <p:grpSp>
        <p:nvGrpSpPr>
          <p:cNvPr id="286" name="Google Shape;286;p26"/>
          <p:cNvGrpSpPr/>
          <p:nvPr/>
        </p:nvGrpSpPr>
        <p:grpSpPr>
          <a:xfrm>
            <a:off x="2657475" y="4122738"/>
            <a:ext cx="3819525" cy="665162"/>
            <a:chOff x="1674" y="2597"/>
            <a:chExt cx="2406" cy="419"/>
          </a:xfrm>
        </p:grpSpPr>
        <p:sp>
          <p:nvSpPr>
            <p:cNvPr id="287" name="Google Shape;287;p26"/>
            <p:cNvSpPr/>
            <p:nvPr/>
          </p:nvSpPr>
          <p:spPr>
            <a:xfrm>
              <a:off x="1674" y="2597"/>
              <a:ext cx="2406" cy="419"/>
            </a:xfrm>
            <a:prstGeom prst="rect">
              <a:avLst/>
            </a:prstGeom>
            <a:gradFill>
              <a:gsLst>
                <a:gs pos="0">
                  <a:srgbClr val="00476B"/>
                </a:gs>
                <a:gs pos="5000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1680" y="2604"/>
              <a:ext cx="2388" cy="39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Var(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x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 = </a:t>
              </a:r>
              <a:r>
                <a:rPr lang="en-US" sz="2400" i="1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σ </a:t>
              </a:r>
              <a:r>
                <a:rPr lang="en-US" sz="2400" baseline="30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2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= </a:t>
              </a:r>
              <a:r>
                <a:rPr lang="en-US" sz="2400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Σ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x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- </a:t>
              </a:r>
              <a:r>
                <a:rPr lang="en-US" sz="2400" i="1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</a:t>
              </a:r>
              <a:r>
                <a:rPr lang="en-US" sz="2400" baseline="30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2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f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x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</a:t>
              </a:r>
              <a:endParaRPr/>
            </a:p>
          </p:txBody>
        </p:sp>
      </p:grpSp>
      <p:grpSp>
        <p:nvGrpSpPr>
          <p:cNvPr id="289" name="Google Shape;289;p26"/>
          <p:cNvGrpSpPr/>
          <p:nvPr/>
        </p:nvGrpSpPr>
        <p:grpSpPr>
          <a:xfrm>
            <a:off x="3262313" y="2171700"/>
            <a:ext cx="2655887" cy="630238"/>
            <a:chOff x="2055" y="1368"/>
            <a:chExt cx="1673" cy="397"/>
          </a:xfrm>
        </p:grpSpPr>
        <p:sp>
          <p:nvSpPr>
            <p:cNvPr id="290" name="Google Shape;290;p26"/>
            <p:cNvSpPr/>
            <p:nvPr/>
          </p:nvSpPr>
          <p:spPr>
            <a:xfrm>
              <a:off x="2055" y="1370"/>
              <a:ext cx="1673" cy="395"/>
            </a:xfrm>
            <a:prstGeom prst="rect">
              <a:avLst/>
            </a:prstGeom>
            <a:gradFill>
              <a:gsLst>
                <a:gs pos="0">
                  <a:srgbClr val="00476B"/>
                </a:gs>
                <a:gs pos="5000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2064" y="1368"/>
              <a:ext cx="1656" cy="38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E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x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 = </a:t>
              </a:r>
              <a:r>
                <a:rPr lang="en-US" sz="2400" i="1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= </a:t>
              </a:r>
              <a:r>
                <a:rPr lang="en-US" sz="2400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Σ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xf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x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</a:t>
              </a:r>
              <a:endParaRPr/>
            </a:p>
          </p:txBody>
        </p:sp>
      </p:grp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/>
        </p:nvSpPr>
        <p:spPr>
          <a:xfrm>
            <a:off x="2609850" y="1586706"/>
            <a:ext cx="3981450" cy="3360738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7" name="Google Shape;297;p27"/>
          <p:cNvSpPr txBox="1">
            <a:spLocks noGrp="1"/>
          </p:cNvSpPr>
          <p:nvPr>
            <p:ph type="body" idx="1"/>
          </p:nvPr>
        </p:nvSpPr>
        <p:spPr>
          <a:xfrm>
            <a:off x="671513" y="1100138"/>
            <a:ext cx="7772400" cy="459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Expected Value of a Discrete Random Variable</a:t>
            </a:r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title"/>
          </p:nvPr>
        </p:nvSpPr>
        <p:spPr>
          <a:xfrm>
            <a:off x="685800" y="111125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DiCarlo Motors, Inc.</a:t>
            </a:r>
            <a:endParaRPr/>
          </a:p>
        </p:txBody>
      </p:sp>
      <p:sp>
        <p:nvSpPr>
          <p:cNvPr id="299" name="Google Shape;299;p27"/>
          <p:cNvSpPr/>
          <p:nvPr/>
        </p:nvSpPr>
        <p:spPr>
          <a:xfrm>
            <a:off x="1809750" y="5245100"/>
            <a:ext cx="3181350" cy="952500"/>
          </a:xfrm>
          <a:prstGeom prst="wedgeRoundRectCallout">
            <a:avLst>
              <a:gd name="adj1" fmla="val 63574"/>
              <a:gd name="adj2" fmla="val -95667"/>
              <a:gd name="adj3" fmla="val 16667"/>
            </a:avLst>
          </a:prstGeom>
          <a:gradFill>
            <a:gsLst>
              <a:gs pos="0">
                <a:srgbClr val="5C3B18"/>
              </a:gs>
              <a:gs pos="50000">
                <a:srgbClr val="855523"/>
              </a:gs>
              <a:gs pos="100000">
                <a:srgbClr val="A0662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expected number of cars sold in a day</a:t>
            </a:r>
            <a:endParaRPr/>
          </a:p>
        </p:txBody>
      </p:sp>
      <p:sp>
        <p:nvSpPr>
          <p:cNvPr id="300" name="Google Shape;300;p27"/>
          <p:cNvSpPr/>
          <p:nvPr/>
        </p:nvSpPr>
        <p:spPr>
          <a:xfrm>
            <a:off x="2609850" y="1676400"/>
            <a:ext cx="3619500" cy="31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   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xf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 sz="2400" b="1" u="sng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0	       .18	   .00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1	       .39	   .39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2	       .24	   .48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3	       .14	   .42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4	       .04	   .16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5             .01            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.05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  1.50</a:t>
            </a:r>
            <a:endParaRPr/>
          </a:p>
        </p:txBody>
      </p:sp>
      <p:sp>
        <p:nvSpPr>
          <p:cNvPr id="301" name="Google Shape;301;p27"/>
          <p:cNvSpPr/>
          <p:nvPr/>
        </p:nvSpPr>
        <p:spPr>
          <a:xfrm>
            <a:off x="5429250" y="4406900"/>
            <a:ext cx="819150" cy="476250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/>
          <p:nvPr/>
        </p:nvSpPr>
        <p:spPr>
          <a:xfrm>
            <a:off x="1354138" y="2035175"/>
            <a:ext cx="6546850" cy="3328988"/>
          </a:xfrm>
          <a:prstGeom prst="rect">
            <a:avLst/>
          </a:prstGeom>
          <a:gradFill>
            <a:gsLst>
              <a:gs pos="0">
                <a:srgbClr val="002E49"/>
              </a:gs>
              <a:gs pos="50000">
                <a:srgbClr val="004469"/>
              </a:gs>
              <a:gs pos="100000">
                <a:srgbClr val="00527E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07" name="Google Shape;307;p28"/>
          <p:cNvSpPr txBox="1">
            <a:spLocks noGrp="1"/>
          </p:cNvSpPr>
          <p:nvPr>
            <p:ph type="body" idx="1"/>
          </p:nvPr>
        </p:nvSpPr>
        <p:spPr>
          <a:xfrm>
            <a:off x="674688" y="1125538"/>
            <a:ext cx="7772400" cy="516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Variance and Standard Deviation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>
                <a:solidFill>
                  <a:srgbClr val="66FFFF"/>
                </a:solidFill>
              </a:rPr>
              <a:t>	  of a Discrete Random Variable</a:t>
            </a:r>
            <a:endParaRPr sz="2000"/>
          </a:p>
        </p:txBody>
      </p:sp>
      <p:cxnSp>
        <p:nvCxnSpPr>
          <p:cNvPr id="308" name="Google Shape;308;p28"/>
          <p:cNvCxnSpPr/>
          <p:nvPr/>
        </p:nvCxnSpPr>
        <p:spPr>
          <a:xfrm>
            <a:off x="1631950" y="2578100"/>
            <a:ext cx="5981700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9" name="Google Shape;309;p28"/>
          <p:cNvSpPr/>
          <p:nvPr/>
        </p:nvSpPr>
        <p:spPr>
          <a:xfrm>
            <a:off x="1517650" y="2641600"/>
            <a:ext cx="5334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5</a:t>
            </a:r>
            <a:endParaRPr/>
          </a:p>
        </p:txBody>
      </p:sp>
      <p:sp>
        <p:nvSpPr>
          <p:cNvPr id="310" name="Google Shape;310;p28"/>
          <p:cNvSpPr/>
          <p:nvPr/>
        </p:nvSpPr>
        <p:spPr>
          <a:xfrm>
            <a:off x="2451100" y="2635250"/>
            <a:ext cx="7429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-1.5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-0.5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0.5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1.5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2.5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3.5</a:t>
            </a:r>
            <a:endParaRPr/>
          </a:p>
        </p:txBody>
      </p:sp>
      <p:sp>
        <p:nvSpPr>
          <p:cNvPr id="311" name="Google Shape;311;p28"/>
          <p:cNvSpPr/>
          <p:nvPr/>
        </p:nvSpPr>
        <p:spPr>
          <a:xfrm>
            <a:off x="3841750" y="2635250"/>
            <a:ext cx="9334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2.25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0.25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0.25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2.25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6.25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12.25</a:t>
            </a:r>
            <a:endParaRPr/>
          </a:p>
        </p:txBody>
      </p:sp>
      <p:sp>
        <p:nvSpPr>
          <p:cNvPr id="312" name="Google Shape;312;p28"/>
          <p:cNvSpPr/>
          <p:nvPr/>
        </p:nvSpPr>
        <p:spPr>
          <a:xfrm>
            <a:off x="5194300" y="2641600"/>
            <a:ext cx="685800" cy="2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.18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.39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.24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.14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.04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.01</a:t>
            </a:r>
            <a:endParaRPr/>
          </a:p>
        </p:txBody>
      </p:sp>
      <p:sp>
        <p:nvSpPr>
          <p:cNvPr id="313" name="Google Shape;313;p28"/>
          <p:cNvSpPr/>
          <p:nvPr/>
        </p:nvSpPr>
        <p:spPr>
          <a:xfrm>
            <a:off x="6451600" y="2641600"/>
            <a:ext cx="9334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.4050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.0975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.0600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.3150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.2500</a:t>
            </a:r>
            <a:endParaRPr/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.1225</a:t>
            </a:r>
            <a:endParaRPr/>
          </a:p>
        </p:txBody>
      </p:sp>
      <p:sp>
        <p:nvSpPr>
          <p:cNvPr id="314" name="Google Shape;314;p28"/>
          <p:cNvSpPr/>
          <p:nvPr/>
        </p:nvSpPr>
        <p:spPr>
          <a:xfrm>
            <a:off x="2508250" y="2044700"/>
            <a:ext cx="8001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 - </a:t>
            </a:r>
            <a:r>
              <a:rPr lang="en-US" sz="24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endParaRPr/>
          </a:p>
        </p:txBody>
      </p:sp>
      <p:sp>
        <p:nvSpPr>
          <p:cNvPr id="315" name="Google Shape;315;p28"/>
          <p:cNvSpPr/>
          <p:nvPr/>
        </p:nvSpPr>
        <p:spPr>
          <a:xfrm>
            <a:off x="3822700" y="2025650"/>
            <a:ext cx="10668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 - </a:t>
            </a:r>
            <a:r>
              <a:rPr lang="en-US" sz="24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r>
              <a:rPr lang="en-US" sz="2400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5251450" y="2025650"/>
            <a:ext cx="6858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6203950" y="2025650"/>
            <a:ext cx="148590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- </a:t>
            </a:r>
            <a:r>
              <a:rPr lang="en-US" sz="24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r>
              <a:rPr lang="en-US" sz="2400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  <p:sp>
        <p:nvSpPr>
          <p:cNvPr id="318" name="Google Shape;318;p28"/>
          <p:cNvSpPr/>
          <p:nvPr/>
        </p:nvSpPr>
        <p:spPr>
          <a:xfrm>
            <a:off x="2178050" y="4794250"/>
            <a:ext cx="560070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Variance of daily sales = </a:t>
            </a:r>
            <a:r>
              <a:rPr lang="en-US" sz="22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 </a:t>
            </a:r>
            <a:r>
              <a:rPr lang="en-US" sz="2200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1.2500</a:t>
            </a:r>
            <a:endParaRPr sz="2200" baseline="30000">
              <a:solidFill>
                <a:schemeClr val="lt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319" name="Google Shape;319;p28"/>
          <p:cNvSpPr/>
          <p:nvPr/>
        </p:nvSpPr>
        <p:spPr>
          <a:xfrm>
            <a:off x="1517650" y="2025650"/>
            <a:ext cx="533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endParaRPr/>
          </a:p>
        </p:txBody>
      </p:sp>
      <p:sp>
        <p:nvSpPr>
          <p:cNvPr id="320" name="Google Shape;320;p28"/>
          <p:cNvSpPr/>
          <p:nvPr/>
        </p:nvSpPr>
        <p:spPr>
          <a:xfrm>
            <a:off x="7518400" y="4095750"/>
            <a:ext cx="1339850" cy="863600"/>
          </a:xfrm>
          <a:prstGeom prst="wedgeRoundRectCallout">
            <a:avLst>
              <a:gd name="adj1" fmla="val -67296"/>
              <a:gd name="adj2" fmla="val 49264"/>
              <a:gd name="adj3" fmla="val 16667"/>
            </a:avLst>
          </a:prstGeom>
          <a:gradFill>
            <a:gsLst>
              <a:gs pos="0">
                <a:srgbClr val="5C3B18"/>
              </a:gs>
              <a:gs pos="50000">
                <a:srgbClr val="855523"/>
              </a:gs>
              <a:gs pos="100000">
                <a:srgbClr val="A0662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cars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squared</a:t>
            </a:r>
            <a:endParaRPr/>
          </a:p>
        </p:txBody>
      </p:sp>
      <p:sp>
        <p:nvSpPr>
          <p:cNvPr id="321" name="Google Shape;321;p28"/>
          <p:cNvSpPr/>
          <p:nvPr/>
        </p:nvSpPr>
        <p:spPr>
          <a:xfrm>
            <a:off x="1098550" y="5327650"/>
            <a:ext cx="71056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Standard deviation of daily sales = 1.118 cars</a:t>
            </a:r>
            <a:endParaRPr/>
          </a:p>
        </p:txBody>
      </p:sp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685800" y="111125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DiCarlo Motors, Inc.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9"/>
          <p:cNvSpPr txBox="1">
            <a:spLocks noGrp="1"/>
          </p:cNvSpPr>
          <p:nvPr>
            <p:ph type="body" idx="1"/>
          </p:nvPr>
        </p:nvSpPr>
        <p:spPr>
          <a:xfrm>
            <a:off x="673100" y="1104900"/>
            <a:ext cx="7886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Four Properties of a Binomial Experiment</a:t>
            </a:r>
            <a:endParaRPr/>
          </a:p>
        </p:txBody>
      </p:sp>
      <p:sp>
        <p:nvSpPr>
          <p:cNvPr id="328" name="Google Shape;328;p29"/>
          <p:cNvSpPr/>
          <p:nvPr/>
        </p:nvSpPr>
        <p:spPr>
          <a:xfrm>
            <a:off x="1092200" y="3810000"/>
            <a:ext cx="7175500" cy="1003300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3.  The probability of a success, denoted by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does</a:t>
            </a:r>
            <a:endParaRPr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not change from trial to trial.</a:t>
            </a:r>
            <a:endParaRPr/>
          </a:p>
        </p:txBody>
      </p:sp>
      <p:sp>
        <p:nvSpPr>
          <p:cNvPr id="329" name="Google Shape;329;p29"/>
          <p:cNvSpPr/>
          <p:nvPr/>
        </p:nvSpPr>
        <p:spPr>
          <a:xfrm>
            <a:off x="1092200" y="4933950"/>
            <a:ext cx="7175500" cy="660400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4.  The trials are independent.</a:t>
            </a:r>
            <a:endParaRPr/>
          </a:p>
        </p:txBody>
      </p:sp>
      <p:sp>
        <p:nvSpPr>
          <p:cNvPr id="330" name="Google Shape;330;p29"/>
          <p:cNvSpPr/>
          <p:nvPr/>
        </p:nvSpPr>
        <p:spPr>
          <a:xfrm>
            <a:off x="1092200" y="2686050"/>
            <a:ext cx="7175500" cy="1003300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2.  Two outcomes, </a:t>
            </a:r>
            <a:r>
              <a:rPr lang="en-US" sz="2400" b="0" i="0" u="sng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success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and </a:t>
            </a:r>
            <a:r>
              <a:rPr lang="en-US" sz="2400" b="0" i="0" u="sng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failure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are possible</a:t>
            </a:r>
            <a:endParaRPr/>
          </a:p>
          <a:p>
            <a:pPr marL="571500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on each trial.</a:t>
            </a:r>
            <a:endParaRPr/>
          </a:p>
        </p:txBody>
      </p:sp>
      <p:sp>
        <p:nvSpPr>
          <p:cNvPr id="331" name="Google Shape;331;p29"/>
          <p:cNvSpPr/>
          <p:nvPr/>
        </p:nvSpPr>
        <p:spPr>
          <a:xfrm>
            <a:off x="1092200" y="1562100"/>
            <a:ext cx="7175500" cy="1003300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marR="0" lvl="1" indent="-114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1.  The experiment consists of a sequence of 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endParaRPr/>
          </a:p>
          <a:p>
            <a:pPr marL="228600" marR="0" lvl="1" indent="-1143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identical trials.</a:t>
            </a:r>
            <a:endParaRPr/>
          </a:p>
        </p:txBody>
      </p:sp>
      <p:sp>
        <p:nvSpPr>
          <p:cNvPr id="332" name="Google Shape;332;p29"/>
          <p:cNvSpPr/>
          <p:nvPr/>
        </p:nvSpPr>
        <p:spPr>
          <a:xfrm>
            <a:off x="6515100" y="4543425"/>
            <a:ext cx="1943100" cy="914400"/>
          </a:xfrm>
          <a:prstGeom prst="wedgeRoundRectCallout">
            <a:avLst>
              <a:gd name="adj1" fmla="val -94199"/>
              <a:gd name="adj2" fmla="val -56079"/>
              <a:gd name="adj3" fmla="val 16667"/>
            </a:avLst>
          </a:prstGeom>
          <a:gradFill>
            <a:gsLst>
              <a:gs pos="0">
                <a:srgbClr val="5C3B18"/>
              </a:gs>
              <a:gs pos="50000">
                <a:srgbClr val="855523"/>
              </a:gs>
              <a:gs pos="100000">
                <a:srgbClr val="A0662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stationarity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assumption</a:t>
            </a:r>
            <a:endParaRPr/>
          </a:p>
        </p:txBody>
      </p:sp>
      <p:sp>
        <p:nvSpPr>
          <p:cNvPr id="333" name="Google Shape;333;p29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Binomial Probability Distribution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0"/>
          <p:cNvSpPr txBox="1">
            <a:spLocks noGrp="1"/>
          </p:cNvSpPr>
          <p:nvPr>
            <p:ph type="title"/>
          </p:nvPr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Binomial Probability Distribution</a:t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1104900" y="1244600"/>
            <a:ext cx="7175500" cy="1003300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Our interest is in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number of successes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occurring in the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trials.</a:t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1104900" y="2368550"/>
            <a:ext cx="7175500" cy="1003300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We let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denote the number of successes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occurring in the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trials.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/>
          <p:nvPr/>
        </p:nvSpPr>
        <p:spPr>
          <a:xfrm>
            <a:off x="965200" y="2736850"/>
            <a:ext cx="7219950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where: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the probability of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successes in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trials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the number of trials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the probability of success on any one trial</a:t>
            </a:r>
            <a:endParaRPr/>
          </a:p>
        </p:txBody>
      </p:sp>
      <p:sp>
        <p:nvSpPr>
          <p:cNvPr id="346" name="Google Shape;346;p31"/>
          <p:cNvSpPr/>
          <p:nvPr/>
        </p:nvSpPr>
        <p:spPr>
          <a:xfrm>
            <a:off x="2268538" y="1697038"/>
            <a:ext cx="4484687" cy="1063625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47" name="Google Shape;347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6350" y="1792288"/>
            <a:ext cx="3963988" cy="8858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00"/>
            </a:outerShdw>
          </a:effectLst>
        </p:spPr>
      </p:pic>
      <p:sp>
        <p:nvSpPr>
          <p:cNvPr id="348" name="Google Shape;348;p31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Binomial Probability Distribution</a:t>
            </a:r>
            <a:endParaRPr/>
          </a:p>
        </p:txBody>
      </p:sp>
      <p:sp>
        <p:nvSpPr>
          <p:cNvPr id="349" name="Google Shape;349;p31"/>
          <p:cNvSpPr/>
          <p:nvPr/>
        </p:nvSpPr>
        <p:spPr>
          <a:xfrm>
            <a:off x="665163" y="1104900"/>
            <a:ext cx="77724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Binomial Probability Function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671513" y="14763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Chapter 3, Part A</a:t>
            </a:r>
            <a:br>
              <a:rPr lang="en-US"/>
            </a:br>
            <a:r>
              <a:rPr lang="en-US"/>
              <a:t> Probability Distributions</a:t>
            </a:r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685800" y="1143000"/>
            <a:ext cx="7808913" cy="1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Random Variables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Discrete Probability Distributions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Binomial Probability Distribution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Poisson Probability Distribution</a:t>
            </a:r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5295900" y="2971800"/>
            <a:ext cx="3352800" cy="2838450"/>
            <a:chOff x="5295900" y="2971800"/>
            <a:chExt cx="3352800" cy="2838450"/>
          </a:xfrm>
        </p:grpSpPr>
        <p:sp>
          <p:nvSpPr>
            <p:cNvPr id="91" name="Google Shape;91;p14"/>
            <p:cNvSpPr/>
            <p:nvPr/>
          </p:nvSpPr>
          <p:spPr>
            <a:xfrm>
              <a:off x="5295900" y="2971800"/>
              <a:ext cx="3352800" cy="283845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476B"/>
                </a:gs>
                <a:gs pos="50000">
                  <a:srgbClr val="006699"/>
                </a:gs>
                <a:gs pos="100000">
                  <a:srgbClr val="00476B"/>
                </a:gs>
              </a:gsLst>
              <a:lin ang="5400000" scaled="0"/>
            </a:gra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cxnSp>
          <p:nvCxnSpPr>
            <p:cNvPr id="92" name="Google Shape;92;p14"/>
            <p:cNvCxnSpPr/>
            <p:nvPr/>
          </p:nvCxnSpPr>
          <p:spPr>
            <a:xfrm>
              <a:off x="5881688" y="3200400"/>
              <a:ext cx="0" cy="2106613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93" name="Google Shape;93;p14"/>
            <p:cNvCxnSpPr/>
            <p:nvPr/>
          </p:nvCxnSpPr>
          <p:spPr>
            <a:xfrm>
              <a:off x="5888038" y="5329238"/>
              <a:ext cx="259873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grpSp>
          <p:nvGrpSpPr>
            <p:cNvPr id="94" name="Google Shape;94;p14"/>
            <p:cNvGrpSpPr/>
            <p:nvPr/>
          </p:nvGrpSpPr>
          <p:grpSpPr>
            <a:xfrm>
              <a:off x="5794375" y="3551238"/>
              <a:ext cx="166688" cy="1331913"/>
              <a:chOff x="1958" y="2657"/>
              <a:chExt cx="105" cy="839"/>
            </a:xfrm>
          </p:grpSpPr>
          <p:cxnSp>
            <p:nvCxnSpPr>
              <p:cNvPr id="95" name="Google Shape;95;p14"/>
              <p:cNvCxnSpPr/>
              <p:nvPr/>
            </p:nvCxnSpPr>
            <p:spPr>
              <a:xfrm>
                <a:off x="1963" y="3496"/>
                <a:ext cx="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96" name="Google Shape;96;p14"/>
              <p:cNvCxnSpPr/>
              <p:nvPr/>
            </p:nvCxnSpPr>
            <p:spPr>
              <a:xfrm>
                <a:off x="1963" y="3217"/>
                <a:ext cx="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97" name="Google Shape;97;p14"/>
              <p:cNvCxnSpPr/>
              <p:nvPr/>
            </p:nvCxnSpPr>
            <p:spPr>
              <a:xfrm>
                <a:off x="1958" y="2936"/>
                <a:ext cx="101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  <p:cxnSp>
            <p:nvCxnSpPr>
              <p:cNvPr id="98" name="Google Shape;98;p14"/>
              <p:cNvCxnSpPr/>
              <p:nvPr/>
            </p:nvCxnSpPr>
            <p:spPr>
              <a:xfrm>
                <a:off x="1963" y="2657"/>
                <a:ext cx="10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7961" dir="2700000" algn="ctr" rotWithShape="0">
                  <a:srgbClr val="000000"/>
                </a:outerShdw>
              </a:effectLst>
            </p:spPr>
          </p:cxnSp>
        </p:grpSp>
        <p:grpSp>
          <p:nvGrpSpPr>
            <p:cNvPr id="99" name="Google Shape;99;p14"/>
            <p:cNvGrpSpPr/>
            <p:nvPr/>
          </p:nvGrpSpPr>
          <p:grpSpPr>
            <a:xfrm>
              <a:off x="5402263" y="3403600"/>
              <a:ext cx="334963" cy="1590675"/>
              <a:chOff x="3403" y="2288"/>
              <a:chExt cx="211" cy="1002"/>
            </a:xfrm>
          </p:grpSpPr>
          <p:sp>
            <p:nvSpPr>
              <p:cNvPr id="100" name="Google Shape;100;p14"/>
              <p:cNvSpPr/>
              <p:nvPr/>
            </p:nvSpPr>
            <p:spPr>
              <a:xfrm>
                <a:off x="3403" y="3127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spcFirstLastPara="1" wrap="square" lIns="61900" tIns="30150" rIns="61900" bIns="301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chemeClr val="lt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.10</a:t>
                </a:r>
                <a:endParaRPr/>
              </a:p>
            </p:txBody>
          </p:sp>
          <p:sp>
            <p:nvSpPr>
              <p:cNvPr id="101" name="Google Shape;101;p14"/>
              <p:cNvSpPr/>
              <p:nvPr/>
            </p:nvSpPr>
            <p:spPr>
              <a:xfrm>
                <a:off x="3406" y="2856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spcFirstLastPara="1" wrap="square" lIns="61900" tIns="30150" rIns="61900" bIns="301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chemeClr val="lt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.20</a:t>
                </a:r>
                <a:endParaRPr/>
              </a:p>
            </p:txBody>
          </p:sp>
          <p:sp>
            <p:nvSpPr>
              <p:cNvPr id="102" name="Google Shape;102;p14"/>
              <p:cNvSpPr/>
              <p:nvPr/>
            </p:nvSpPr>
            <p:spPr>
              <a:xfrm>
                <a:off x="3406" y="2567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spcFirstLastPara="1" wrap="square" lIns="61900" tIns="30150" rIns="61900" bIns="301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chemeClr val="lt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.30</a:t>
                </a:r>
                <a:endParaRPr/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3406" y="2288"/>
                <a:ext cx="208" cy="16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spcFirstLastPara="1" wrap="square" lIns="61900" tIns="30150" rIns="61900" bIns="3015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solidFill>
                      <a:schemeClr val="lt1"/>
                    </a:solidFill>
                    <a:latin typeface="Book Antiqua"/>
                    <a:ea typeface="Book Antiqua"/>
                    <a:cs typeface="Book Antiqua"/>
                    <a:sym typeface="Book Antiqua"/>
                  </a:rPr>
                  <a:t>.40</a:t>
                </a:r>
                <a:endParaRPr/>
              </a:p>
            </p:txBody>
          </p:sp>
        </p:grpSp>
        <p:sp>
          <p:nvSpPr>
            <p:cNvPr id="104" name="Google Shape;104;p14"/>
            <p:cNvSpPr/>
            <p:nvPr/>
          </p:nvSpPr>
          <p:spPr>
            <a:xfrm>
              <a:off x="6219825" y="5408613"/>
              <a:ext cx="2079625" cy="25876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spcFirstLastPara="1" wrap="square" lIns="61900" tIns="30150" rIns="61900" bIns="301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0       </a:t>
              </a:r>
              <a:r>
                <a:rPr lang="en-US" sz="1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r>
                <a:rPr lang="en-US" sz="13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 1      </a:t>
              </a:r>
              <a:r>
                <a:rPr lang="en-US" sz="8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</a:t>
              </a:r>
              <a:r>
                <a:rPr lang="en-US" sz="13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 2         3         4</a:t>
              </a:r>
              <a:endParaRPr/>
            </a:p>
          </p:txBody>
        </p:sp>
        <p:cxnSp>
          <p:nvCxnSpPr>
            <p:cNvPr id="105" name="Google Shape;105;p14"/>
            <p:cNvCxnSpPr/>
            <p:nvPr/>
          </p:nvCxnSpPr>
          <p:spPr>
            <a:xfrm rot="5400000">
              <a:off x="6281738" y="5324475"/>
              <a:ext cx="15875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6" name="Google Shape;106;p14"/>
            <p:cNvCxnSpPr/>
            <p:nvPr/>
          </p:nvCxnSpPr>
          <p:spPr>
            <a:xfrm rot="5400000">
              <a:off x="6762750" y="5324475"/>
              <a:ext cx="15875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7" name="Google Shape;107;p14"/>
            <p:cNvCxnSpPr/>
            <p:nvPr/>
          </p:nvCxnSpPr>
          <p:spPr>
            <a:xfrm rot="5400000">
              <a:off x="7200900" y="5318125"/>
              <a:ext cx="160338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8" name="Google Shape;108;p14"/>
            <p:cNvCxnSpPr/>
            <p:nvPr/>
          </p:nvCxnSpPr>
          <p:spPr>
            <a:xfrm rot="5400000">
              <a:off x="7664450" y="5324475"/>
              <a:ext cx="15875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09" name="Google Shape;109;p14"/>
            <p:cNvCxnSpPr/>
            <p:nvPr/>
          </p:nvCxnSpPr>
          <p:spPr>
            <a:xfrm rot="5400000">
              <a:off x="8115300" y="5324475"/>
              <a:ext cx="15875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0" name="Google Shape;110;p14"/>
            <p:cNvCxnSpPr/>
            <p:nvPr/>
          </p:nvCxnSpPr>
          <p:spPr>
            <a:xfrm rot="10800000">
              <a:off x="6359525" y="3535363"/>
              <a:ext cx="0" cy="1779588"/>
            </a:xfrm>
            <a:prstGeom prst="straightConnector1">
              <a:avLst/>
            </a:prstGeom>
            <a:noFill/>
            <a:ln w="28575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1" name="Google Shape;111;p14"/>
            <p:cNvCxnSpPr/>
            <p:nvPr/>
          </p:nvCxnSpPr>
          <p:spPr>
            <a:xfrm rot="10800000">
              <a:off x="6835775" y="4195763"/>
              <a:ext cx="0" cy="1104900"/>
            </a:xfrm>
            <a:prstGeom prst="straightConnector1">
              <a:avLst/>
            </a:prstGeom>
            <a:noFill/>
            <a:ln w="28575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2" name="Google Shape;112;p14"/>
            <p:cNvCxnSpPr/>
            <p:nvPr/>
          </p:nvCxnSpPr>
          <p:spPr>
            <a:xfrm rot="10800000">
              <a:off x="7281863" y="4440238"/>
              <a:ext cx="0" cy="860425"/>
            </a:xfrm>
            <a:prstGeom prst="straightConnector1">
              <a:avLst/>
            </a:prstGeom>
            <a:noFill/>
            <a:ln w="28575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3" name="Google Shape;113;p14"/>
            <p:cNvCxnSpPr/>
            <p:nvPr/>
          </p:nvCxnSpPr>
          <p:spPr>
            <a:xfrm rot="10800000">
              <a:off x="7739063" y="5014913"/>
              <a:ext cx="0" cy="300038"/>
            </a:xfrm>
            <a:prstGeom prst="straightConnector1">
              <a:avLst/>
            </a:prstGeom>
            <a:noFill/>
            <a:ln w="28575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  <p:cxnSp>
          <p:nvCxnSpPr>
            <p:cNvPr id="114" name="Google Shape;114;p14"/>
            <p:cNvCxnSpPr/>
            <p:nvPr/>
          </p:nvCxnSpPr>
          <p:spPr>
            <a:xfrm rot="10800000">
              <a:off x="8191500" y="4883150"/>
              <a:ext cx="0" cy="417513"/>
            </a:xfrm>
            <a:prstGeom prst="straightConnector1">
              <a:avLst/>
            </a:prstGeom>
            <a:noFill/>
            <a:ln w="28575" cap="flat" cmpd="sng">
              <a:solidFill>
                <a:srgbClr val="66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7961" dir="2700000" algn="ctr" rotWithShape="0">
                <a:srgbClr val="000000"/>
              </a:outerShdw>
            </a:effectLst>
          </p:spPr>
        </p:cxnSp>
      </p:grp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/>
          <p:nvPr/>
        </p:nvSpPr>
        <p:spPr>
          <a:xfrm>
            <a:off x="2268538" y="1697038"/>
            <a:ext cx="4637087" cy="1063625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55" name="Google Shape;35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3488" y="1792288"/>
            <a:ext cx="4164012" cy="885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356" name="Google Shape;356;p32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Binomial Probability Distribution</a:t>
            </a: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665163" y="1104900"/>
            <a:ext cx="77724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Binomial Probability Function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8" name="Google Shape;358;p32"/>
          <p:cNvSpPr/>
          <p:nvPr/>
        </p:nvSpPr>
        <p:spPr>
          <a:xfrm>
            <a:off x="3440113" y="1757363"/>
            <a:ext cx="1504950" cy="1047750"/>
          </a:xfrm>
          <a:prstGeom prst="ellipse">
            <a:avLst/>
          </a:prstGeom>
          <a:noFill/>
          <a:ln w="38100" cap="flat" cmpd="sng">
            <a:solidFill>
              <a:srgbClr val="666699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9" name="Google Shape;359;p32"/>
          <p:cNvSpPr/>
          <p:nvPr/>
        </p:nvSpPr>
        <p:spPr>
          <a:xfrm>
            <a:off x="4849813" y="1757363"/>
            <a:ext cx="1958975" cy="885825"/>
          </a:xfrm>
          <a:prstGeom prst="ellipse">
            <a:avLst/>
          </a:prstGeom>
          <a:noFill/>
          <a:ln w="38100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dk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4832350" y="3155950"/>
            <a:ext cx="3962400" cy="13335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66666"/>
              </a:gs>
              <a:gs pos="50000">
                <a:schemeClr val="hlink"/>
              </a:gs>
              <a:gs pos="100000">
                <a:srgbClr val="666666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 of a particular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sequence of trial outcomes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with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successes in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trials</a:t>
            </a:r>
            <a:endParaRPr/>
          </a:p>
        </p:txBody>
      </p:sp>
      <p:sp>
        <p:nvSpPr>
          <p:cNvPr id="361" name="Google Shape;361;p32"/>
          <p:cNvSpPr/>
          <p:nvPr/>
        </p:nvSpPr>
        <p:spPr>
          <a:xfrm>
            <a:off x="469900" y="3562350"/>
            <a:ext cx="4000500" cy="13144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7476B"/>
              </a:gs>
              <a:gs pos="50000">
                <a:srgbClr val="666699"/>
              </a:gs>
              <a:gs pos="100000">
                <a:srgbClr val="47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Number of experimental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outcomes providing exactly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successes in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trials</a:t>
            </a:r>
            <a:endParaRPr/>
          </a:p>
        </p:txBody>
      </p:sp>
      <p:cxnSp>
        <p:nvCxnSpPr>
          <p:cNvPr id="362" name="Google Shape;362;p32"/>
          <p:cNvCxnSpPr/>
          <p:nvPr/>
        </p:nvCxnSpPr>
        <p:spPr>
          <a:xfrm>
            <a:off x="6089650" y="2609850"/>
            <a:ext cx="304800" cy="514350"/>
          </a:xfrm>
          <a:prstGeom prst="straightConnector1">
            <a:avLst/>
          </a:prstGeom>
          <a:noFill/>
          <a:ln w="57150" cap="flat" cmpd="sng">
            <a:solidFill>
              <a:srgbClr val="808080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dk1"/>
            </a:outerShdw>
          </a:effectLst>
        </p:spPr>
      </p:cxnSp>
      <p:cxnSp>
        <p:nvCxnSpPr>
          <p:cNvPr id="363" name="Google Shape;363;p32"/>
          <p:cNvCxnSpPr/>
          <p:nvPr/>
        </p:nvCxnSpPr>
        <p:spPr>
          <a:xfrm flipH="1">
            <a:off x="3155950" y="2622550"/>
            <a:ext cx="495300" cy="577850"/>
          </a:xfrm>
          <a:prstGeom prst="straightConnector1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</p:cxnSp>
      <p:cxnSp>
        <p:nvCxnSpPr>
          <p:cNvPr id="364" name="Google Shape;364;p32"/>
          <p:cNvCxnSpPr/>
          <p:nvPr/>
        </p:nvCxnSpPr>
        <p:spPr>
          <a:xfrm flipH="1">
            <a:off x="3262313" y="2736850"/>
            <a:ext cx="681037" cy="819150"/>
          </a:xfrm>
          <a:prstGeom prst="straightConnector1">
            <a:avLst/>
          </a:prstGeom>
          <a:noFill/>
          <a:ln w="57150" cap="flat" cmpd="sng">
            <a:solidFill>
              <a:srgbClr val="5A468C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chemeClr val="dk1"/>
            </a:outerShdw>
          </a:effectLst>
        </p:spPr>
      </p:cxn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3"/>
          <p:cNvSpPr/>
          <p:nvPr/>
        </p:nvSpPr>
        <p:spPr>
          <a:xfrm>
            <a:off x="1244600" y="3187700"/>
            <a:ext cx="6934200" cy="26162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70" name="Google Shape;370;p33"/>
          <p:cNvSpPr/>
          <p:nvPr/>
        </p:nvSpPr>
        <p:spPr>
          <a:xfrm>
            <a:off x="674688" y="1104900"/>
            <a:ext cx="7772400" cy="500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Binomial Probability Distribution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	The store manager estimates that the probability of a customer making a purchase is 0.30.  What is the probability that 2 of the next 3 customers entering the store make a purchase?	     </a:t>
            </a:r>
            <a:endParaRPr/>
          </a:p>
        </p:txBody>
      </p:sp>
      <p:pic>
        <p:nvPicPr>
          <p:cNvPr id="371" name="Google Shape;37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763" y="3862388"/>
            <a:ext cx="4157662" cy="7794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pic>
        <p:nvPicPr>
          <p:cNvPr id="372" name="Google Shape;37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8275" y="4787900"/>
            <a:ext cx="6462713" cy="8826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373" name="Google Shape;373;p33"/>
          <p:cNvSpPr/>
          <p:nvPr/>
        </p:nvSpPr>
        <p:spPr>
          <a:xfrm>
            <a:off x="7131050" y="4889500"/>
            <a:ext cx="819150" cy="552450"/>
          </a:xfrm>
          <a:prstGeom prst="ellipse">
            <a:avLst/>
          </a:prstGeom>
          <a:noFill/>
          <a:ln w="19050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74" name="Google Shape;374;p33"/>
          <p:cNvSpPr/>
          <p:nvPr/>
        </p:nvSpPr>
        <p:spPr>
          <a:xfrm>
            <a:off x="2616200" y="3244850"/>
            <a:ext cx="40386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Let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:   p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.30,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3,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2</a:t>
            </a:r>
            <a:endParaRPr/>
          </a:p>
        </p:txBody>
      </p:sp>
      <p:sp>
        <p:nvSpPr>
          <p:cNvPr id="375" name="Google Shape;375;p33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Nastke Clothing Store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>
            <a:spLocks noGrp="1"/>
          </p:cNvSpPr>
          <p:nvPr>
            <p:ph type="body" idx="1"/>
          </p:nvPr>
        </p:nvSpPr>
        <p:spPr>
          <a:xfrm>
            <a:off x="661988" y="1014413"/>
            <a:ext cx="7772400" cy="506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Tree Diagram</a:t>
            </a:r>
            <a:endParaRPr/>
          </a:p>
        </p:txBody>
      </p:sp>
      <p:sp>
        <p:nvSpPr>
          <p:cNvPr id="381" name="Google Shape;381;p34"/>
          <p:cNvSpPr txBox="1">
            <a:spLocks noGrp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Nastke Clothing Store</a:t>
            </a:r>
            <a:endParaRPr/>
          </a:p>
        </p:txBody>
      </p:sp>
      <p:sp>
        <p:nvSpPr>
          <p:cNvPr id="382" name="Google Shape;382;p34"/>
          <p:cNvSpPr/>
          <p:nvPr/>
        </p:nvSpPr>
        <p:spPr>
          <a:xfrm>
            <a:off x="633413" y="1484313"/>
            <a:ext cx="8083550" cy="4649787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83" name="Google Shape;383;p34"/>
          <p:cNvSpPr/>
          <p:nvPr/>
        </p:nvSpPr>
        <p:spPr>
          <a:xfrm>
            <a:off x="768350" y="1568450"/>
            <a:ext cx="1792288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</a:t>
            </a:r>
            <a:r>
              <a:rPr lang="en-US" sz="20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r>
              <a:rPr lang="en-US" sz="2000" u="sng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st</a:t>
            </a:r>
            <a:r>
              <a:rPr lang="en-US" sz="20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Customer</a:t>
            </a:r>
            <a:endParaRPr/>
          </a:p>
        </p:txBody>
      </p:sp>
      <p:sp>
        <p:nvSpPr>
          <p:cNvPr id="384" name="Google Shape;384;p34"/>
          <p:cNvSpPr/>
          <p:nvPr/>
        </p:nvSpPr>
        <p:spPr>
          <a:xfrm>
            <a:off x="2781300" y="1568450"/>
            <a:ext cx="167640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000" u="sng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nd</a:t>
            </a:r>
            <a:r>
              <a:rPr lang="en-US" sz="20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Customer</a:t>
            </a:r>
            <a:endParaRPr/>
          </a:p>
        </p:txBody>
      </p:sp>
      <p:sp>
        <p:nvSpPr>
          <p:cNvPr id="385" name="Google Shape;385;p34"/>
          <p:cNvSpPr/>
          <p:nvPr/>
        </p:nvSpPr>
        <p:spPr>
          <a:xfrm>
            <a:off x="4795838" y="1568450"/>
            <a:ext cx="16446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r>
              <a:rPr lang="en-US" sz="2000" u="sng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rd</a:t>
            </a:r>
            <a:r>
              <a:rPr lang="en-US" sz="20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Customer</a:t>
            </a:r>
            <a:endParaRPr/>
          </a:p>
        </p:txBody>
      </p:sp>
      <p:sp>
        <p:nvSpPr>
          <p:cNvPr id="386" name="Google Shape;386;p34"/>
          <p:cNvSpPr/>
          <p:nvPr/>
        </p:nvSpPr>
        <p:spPr>
          <a:xfrm>
            <a:off x="6899275" y="1530350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endParaRPr/>
          </a:p>
        </p:txBody>
      </p:sp>
      <p:sp>
        <p:nvSpPr>
          <p:cNvPr id="387" name="Google Shape;387;p34"/>
          <p:cNvSpPr/>
          <p:nvPr/>
        </p:nvSpPr>
        <p:spPr>
          <a:xfrm>
            <a:off x="7715250" y="1571625"/>
            <a:ext cx="7778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Prob.</a:t>
            </a:r>
            <a:endParaRPr/>
          </a:p>
        </p:txBody>
      </p:sp>
      <p:cxnSp>
        <p:nvCxnSpPr>
          <p:cNvPr id="388" name="Google Shape;388;p34"/>
          <p:cNvCxnSpPr/>
          <p:nvPr/>
        </p:nvCxnSpPr>
        <p:spPr>
          <a:xfrm rot="10800000" flipH="1">
            <a:off x="1000125" y="2971800"/>
            <a:ext cx="1520825" cy="9842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89" name="Google Shape;389;p34"/>
          <p:cNvCxnSpPr/>
          <p:nvPr/>
        </p:nvCxnSpPr>
        <p:spPr>
          <a:xfrm>
            <a:off x="998538" y="4014788"/>
            <a:ext cx="1516062" cy="10668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0" name="Google Shape;390;p34"/>
          <p:cNvCxnSpPr/>
          <p:nvPr/>
        </p:nvCxnSpPr>
        <p:spPr>
          <a:xfrm rot="10800000" flipH="1">
            <a:off x="2644775" y="4614863"/>
            <a:ext cx="1927225" cy="4762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1" name="Google Shape;391;p34"/>
          <p:cNvCxnSpPr/>
          <p:nvPr/>
        </p:nvCxnSpPr>
        <p:spPr>
          <a:xfrm rot="10800000" flipH="1">
            <a:off x="4697413" y="2189163"/>
            <a:ext cx="1901825" cy="246062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2" name="Google Shape;392;p34"/>
          <p:cNvCxnSpPr/>
          <p:nvPr/>
        </p:nvCxnSpPr>
        <p:spPr>
          <a:xfrm rot="10800000" flipH="1">
            <a:off x="2636838" y="2455863"/>
            <a:ext cx="1962150" cy="47625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3" name="Google Shape;393;p34"/>
          <p:cNvCxnSpPr/>
          <p:nvPr/>
        </p:nvCxnSpPr>
        <p:spPr>
          <a:xfrm>
            <a:off x="2649538" y="2963863"/>
            <a:ext cx="1968500" cy="5207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4" name="Google Shape;394;p34"/>
          <p:cNvCxnSpPr/>
          <p:nvPr/>
        </p:nvCxnSpPr>
        <p:spPr>
          <a:xfrm>
            <a:off x="4706938" y="2487613"/>
            <a:ext cx="1906587" cy="211137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5" name="Google Shape;395;p34"/>
          <p:cNvCxnSpPr/>
          <p:nvPr/>
        </p:nvCxnSpPr>
        <p:spPr>
          <a:xfrm>
            <a:off x="2638425" y="5114925"/>
            <a:ext cx="1912938" cy="446088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6" name="Google Shape;396;p34"/>
          <p:cNvCxnSpPr/>
          <p:nvPr/>
        </p:nvCxnSpPr>
        <p:spPr>
          <a:xfrm>
            <a:off x="4638675" y="1660525"/>
            <a:ext cx="0" cy="4281488"/>
          </a:xfrm>
          <a:prstGeom prst="straightConnector1">
            <a:avLst/>
          </a:prstGeom>
          <a:noFill/>
          <a:ln w="19050" cap="flat" cmpd="sng">
            <a:solidFill>
              <a:srgbClr val="66FFFF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7" name="Google Shape;397;p34"/>
          <p:cNvCxnSpPr/>
          <p:nvPr/>
        </p:nvCxnSpPr>
        <p:spPr>
          <a:xfrm rot="10800000" flipH="1">
            <a:off x="4711700" y="3227388"/>
            <a:ext cx="1887538" cy="246062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8" name="Google Shape;398;p34"/>
          <p:cNvCxnSpPr/>
          <p:nvPr/>
        </p:nvCxnSpPr>
        <p:spPr>
          <a:xfrm>
            <a:off x="4702175" y="3511550"/>
            <a:ext cx="1897063" cy="233363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399" name="Google Shape;399;p34"/>
          <p:cNvCxnSpPr/>
          <p:nvPr/>
        </p:nvCxnSpPr>
        <p:spPr>
          <a:xfrm rot="10800000" flipH="1">
            <a:off x="4711700" y="5353050"/>
            <a:ext cx="1911350" cy="1778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00" name="Google Shape;400;p34"/>
          <p:cNvCxnSpPr/>
          <p:nvPr/>
        </p:nvCxnSpPr>
        <p:spPr>
          <a:xfrm>
            <a:off x="4721225" y="5599113"/>
            <a:ext cx="1878013" cy="280987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01" name="Google Shape;401;p34"/>
          <p:cNvCxnSpPr/>
          <p:nvPr/>
        </p:nvCxnSpPr>
        <p:spPr>
          <a:xfrm>
            <a:off x="4700588" y="4598988"/>
            <a:ext cx="1889125" cy="2413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02" name="Google Shape;402;p34"/>
          <p:cNvCxnSpPr/>
          <p:nvPr/>
        </p:nvCxnSpPr>
        <p:spPr>
          <a:xfrm rot="10800000" flipH="1">
            <a:off x="4706938" y="4318000"/>
            <a:ext cx="1911350" cy="23177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403" name="Google Shape;403;p34"/>
          <p:cNvSpPr/>
          <p:nvPr/>
        </p:nvSpPr>
        <p:spPr>
          <a:xfrm>
            <a:off x="1087438" y="2682875"/>
            <a:ext cx="1312862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Purchases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(.3)</a:t>
            </a:r>
            <a:endParaRPr/>
          </a:p>
        </p:txBody>
      </p:sp>
      <p:sp>
        <p:nvSpPr>
          <p:cNvPr id="404" name="Google Shape;404;p34"/>
          <p:cNvSpPr/>
          <p:nvPr/>
        </p:nvSpPr>
        <p:spPr>
          <a:xfrm>
            <a:off x="1104900" y="4592638"/>
            <a:ext cx="1241425" cy="1003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(.7)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Does Not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Purchase</a:t>
            </a:r>
            <a:endParaRPr/>
          </a:p>
        </p:txBody>
      </p:sp>
      <p:sp>
        <p:nvSpPr>
          <p:cNvPr id="405" name="Google Shape;405;p34"/>
          <p:cNvSpPr/>
          <p:nvPr/>
        </p:nvSpPr>
        <p:spPr>
          <a:xfrm>
            <a:off x="6915150" y="1979613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3</a:t>
            </a:r>
            <a:endParaRPr/>
          </a:p>
        </p:txBody>
      </p:sp>
      <p:sp>
        <p:nvSpPr>
          <p:cNvPr id="406" name="Google Shape;406;p34"/>
          <p:cNvSpPr/>
          <p:nvPr/>
        </p:nvSpPr>
        <p:spPr>
          <a:xfrm>
            <a:off x="6910388" y="4132263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407" name="Google Shape;407;p34"/>
          <p:cNvSpPr/>
          <p:nvPr/>
        </p:nvSpPr>
        <p:spPr>
          <a:xfrm>
            <a:off x="6910388" y="5718175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0</a:t>
            </a:r>
            <a:endParaRPr/>
          </a:p>
        </p:txBody>
      </p:sp>
      <p:sp>
        <p:nvSpPr>
          <p:cNvPr id="408" name="Google Shape;408;p34"/>
          <p:cNvSpPr/>
          <p:nvPr/>
        </p:nvSpPr>
        <p:spPr>
          <a:xfrm>
            <a:off x="6915150" y="3008313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409" name="Google Shape;409;p34"/>
          <p:cNvSpPr/>
          <p:nvPr/>
        </p:nvSpPr>
        <p:spPr>
          <a:xfrm>
            <a:off x="6915150" y="2517775"/>
            <a:ext cx="3079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endParaRPr/>
          </a:p>
        </p:txBody>
      </p:sp>
      <p:sp>
        <p:nvSpPr>
          <p:cNvPr id="410" name="Google Shape;410;p34"/>
          <p:cNvSpPr/>
          <p:nvPr/>
        </p:nvSpPr>
        <p:spPr>
          <a:xfrm>
            <a:off x="2749550" y="4189413"/>
            <a:ext cx="1312863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Purchases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(.3)</a:t>
            </a:r>
            <a:endParaRPr/>
          </a:p>
        </p:txBody>
      </p:sp>
      <p:sp>
        <p:nvSpPr>
          <p:cNvPr id="411" name="Google Shape;411;p34"/>
          <p:cNvSpPr/>
          <p:nvPr/>
        </p:nvSpPr>
        <p:spPr>
          <a:xfrm>
            <a:off x="2755900" y="2036763"/>
            <a:ext cx="1312863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Purchases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(.3)</a:t>
            </a:r>
            <a:endParaRPr/>
          </a:p>
        </p:txBody>
      </p:sp>
      <p:sp>
        <p:nvSpPr>
          <p:cNvPr id="412" name="Google Shape;412;p34"/>
          <p:cNvSpPr/>
          <p:nvPr/>
        </p:nvSpPr>
        <p:spPr>
          <a:xfrm>
            <a:off x="4749800" y="2555875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DNP (.7)</a:t>
            </a:r>
            <a:endParaRPr/>
          </a:p>
        </p:txBody>
      </p:sp>
      <p:sp>
        <p:nvSpPr>
          <p:cNvPr id="413" name="Google Shape;413;p34"/>
          <p:cNvSpPr/>
          <p:nvPr/>
        </p:nvSpPr>
        <p:spPr>
          <a:xfrm>
            <a:off x="2705100" y="3255963"/>
            <a:ext cx="1627188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Does Not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Purchase (.7)</a:t>
            </a:r>
            <a:endParaRPr/>
          </a:p>
        </p:txBody>
      </p:sp>
      <p:sp>
        <p:nvSpPr>
          <p:cNvPr id="414" name="Google Shape;414;p34"/>
          <p:cNvSpPr/>
          <p:nvPr/>
        </p:nvSpPr>
        <p:spPr>
          <a:xfrm>
            <a:off x="2705100" y="5380038"/>
            <a:ext cx="1627188" cy="6985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Does Not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Purchase (.7)</a:t>
            </a:r>
            <a:endParaRPr/>
          </a:p>
        </p:txBody>
      </p:sp>
      <p:sp>
        <p:nvSpPr>
          <p:cNvPr id="415" name="Google Shape;415;p34"/>
          <p:cNvSpPr/>
          <p:nvPr/>
        </p:nvSpPr>
        <p:spPr>
          <a:xfrm>
            <a:off x="4729163" y="3635375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DNP (.7)</a:t>
            </a:r>
            <a:endParaRPr/>
          </a:p>
        </p:txBody>
      </p:sp>
      <p:sp>
        <p:nvSpPr>
          <p:cNvPr id="416" name="Google Shape;416;p34"/>
          <p:cNvSpPr/>
          <p:nvPr/>
        </p:nvSpPr>
        <p:spPr>
          <a:xfrm>
            <a:off x="4735513" y="4719638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DNP (.7)</a:t>
            </a:r>
            <a:endParaRPr/>
          </a:p>
        </p:txBody>
      </p:sp>
      <p:sp>
        <p:nvSpPr>
          <p:cNvPr id="417" name="Google Shape;417;p34"/>
          <p:cNvSpPr/>
          <p:nvPr/>
        </p:nvSpPr>
        <p:spPr>
          <a:xfrm>
            <a:off x="4737100" y="5711825"/>
            <a:ext cx="11652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DNP (.7)</a:t>
            </a:r>
            <a:endParaRPr/>
          </a:p>
        </p:txBody>
      </p:sp>
      <p:sp>
        <p:nvSpPr>
          <p:cNvPr id="418" name="Google Shape;418;p34"/>
          <p:cNvSpPr/>
          <p:nvPr/>
        </p:nvSpPr>
        <p:spPr>
          <a:xfrm>
            <a:off x="4746625" y="4060825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 (.3)</a:t>
            </a:r>
            <a:endParaRPr/>
          </a:p>
        </p:txBody>
      </p:sp>
      <p:sp>
        <p:nvSpPr>
          <p:cNvPr id="419" name="Google Shape;419;p34"/>
          <p:cNvSpPr/>
          <p:nvPr/>
        </p:nvSpPr>
        <p:spPr>
          <a:xfrm>
            <a:off x="4741863" y="5078413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 (.3)</a:t>
            </a:r>
            <a:endParaRPr/>
          </a:p>
        </p:txBody>
      </p:sp>
      <p:sp>
        <p:nvSpPr>
          <p:cNvPr id="420" name="Google Shape;420;p34"/>
          <p:cNvSpPr/>
          <p:nvPr/>
        </p:nvSpPr>
        <p:spPr>
          <a:xfrm>
            <a:off x="4765675" y="2962275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 (.3)</a:t>
            </a:r>
            <a:endParaRPr/>
          </a:p>
        </p:txBody>
      </p:sp>
      <p:sp>
        <p:nvSpPr>
          <p:cNvPr id="421" name="Google Shape;421;p34"/>
          <p:cNvSpPr/>
          <p:nvPr/>
        </p:nvSpPr>
        <p:spPr>
          <a:xfrm>
            <a:off x="4772025" y="1941513"/>
            <a:ext cx="75882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 (.3)</a:t>
            </a:r>
            <a:endParaRPr/>
          </a:p>
        </p:txBody>
      </p:sp>
      <p:sp>
        <p:nvSpPr>
          <p:cNvPr id="422" name="Google Shape;422;p34"/>
          <p:cNvSpPr/>
          <p:nvPr/>
        </p:nvSpPr>
        <p:spPr>
          <a:xfrm>
            <a:off x="7696200" y="194151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.027</a:t>
            </a:r>
            <a:endParaRPr/>
          </a:p>
        </p:txBody>
      </p:sp>
      <p:sp>
        <p:nvSpPr>
          <p:cNvPr id="423" name="Google Shape;423;p34"/>
          <p:cNvSpPr/>
          <p:nvPr/>
        </p:nvSpPr>
        <p:spPr>
          <a:xfrm>
            <a:off x="7715250" y="299561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.063</a:t>
            </a:r>
            <a:endParaRPr/>
          </a:p>
        </p:txBody>
      </p:sp>
      <p:sp>
        <p:nvSpPr>
          <p:cNvPr id="424" name="Google Shape;424;p34"/>
          <p:cNvSpPr/>
          <p:nvPr/>
        </p:nvSpPr>
        <p:spPr>
          <a:xfrm>
            <a:off x="7734300" y="413226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.063</a:t>
            </a:r>
            <a:endParaRPr/>
          </a:p>
        </p:txBody>
      </p:sp>
      <p:sp>
        <p:nvSpPr>
          <p:cNvPr id="425" name="Google Shape;425;p34"/>
          <p:cNvSpPr/>
          <p:nvPr/>
        </p:nvSpPr>
        <p:spPr>
          <a:xfrm>
            <a:off x="7734300" y="5718175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.343</a:t>
            </a:r>
            <a:endParaRPr/>
          </a:p>
        </p:txBody>
      </p:sp>
      <p:sp>
        <p:nvSpPr>
          <p:cNvPr id="426" name="Google Shape;426;p34"/>
          <p:cNvSpPr/>
          <p:nvPr/>
        </p:nvSpPr>
        <p:spPr>
          <a:xfrm>
            <a:off x="7715250" y="247491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.063</a:t>
            </a:r>
            <a:endParaRPr/>
          </a:p>
        </p:txBody>
      </p:sp>
      <p:sp>
        <p:nvSpPr>
          <p:cNvPr id="427" name="Google Shape;427;p34"/>
          <p:cNvSpPr/>
          <p:nvPr/>
        </p:nvSpPr>
        <p:spPr>
          <a:xfrm>
            <a:off x="6886575" y="4657725"/>
            <a:ext cx="350838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428" name="Google Shape;428;p34"/>
          <p:cNvSpPr/>
          <p:nvPr/>
        </p:nvSpPr>
        <p:spPr>
          <a:xfrm>
            <a:off x="6889750" y="5172075"/>
            <a:ext cx="349250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429" name="Google Shape;429;p34"/>
          <p:cNvSpPr/>
          <p:nvPr/>
        </p:nvSpPr>
        <p:spPr>
          <a:xfrm>
            <a:off x="7789863" y="3586163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.147</a:t>
            </a:r>
            <a:endParaRPr/>
          </a:p>
        </p:txBody>
      </p:sp>
      <p:sp>
        <p:nvSpPr>
          <p:cNvPr id="430" name="Google Shape;430;p34"/>
          <p:cNvSpPr/>
          <p:nvPr/>
        </p:nvSpPr>
        <p:spPr>
          <a:xfrm>
            <a:off x="7785100" y="4660900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.147</a:t>
            </a:r>
            <a:endParaRPr/>
          </a:p>
        </p:txBody>
      </p:sp>
      <p:sp>
        <p:nvSpPr>
          <p:cNvPr id="431" name="Google Shape;431;p34"/>
          <p:cNvSpPr/>
          <p:nvPr/>
        </p:nvSpPr>
        <p:spPr>
          <a:xfrm>
            <a:off x="7781925" y="5172075"/>
            <a:ext cx="625475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.147</a:t>
            </a:r>
            <a:endParaRPr/>
          </a:p>
        </p:txBody>
      </p:sp>
      <p:sp>
        <p:nvSpPr>
          <p:cNvPr id="432" name="Google Shape;432;p34"/>
          <p:cNvSpPr/>
          <p:nvPr/>
        </p:nvSpPr>
        <p:spPr>
          <a:xfrm>
            <a:off x="4559300" y="3417888"/>
            <a:ext cx="144463" cy="139700"/>
          </a:xfrm>
          <a:prstGeom prst="ellipse">
            <a:avLst/>
          </a:prstGeom>
          <a:solidFill>
            <a:srgbClr val="7E0048"/>
          </a:solidFill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cxnSp>
        <p:nvCxnSpPr>
          <p:cNvPr id="433" name="Google Shape;433;p34"/>
          <p:cNvCxnSpPr/>
          <p:nvPr/>
        </p:nvCxnSpPr>
        <p:spPr>
          <a:xfrm>
            <a:off x="2586038" y="1654175"/>
            <a:ext cx="0" cy="4281488"/>
          </a:xfrm>
          <a:prstGeom prst="straightConnector1">
            <a:avLst/>
          </a:prstGeom>
          <a:noFill/>
          <a:ln w="19050" cap="flat" cmpd="sng">
            <a:solidFill>
              <a:srgbClr val="66FFFF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34" name="Google Shape;434;p34"/>
          <p:cNvCxnSpPr/>
          <p:nvPr/>
        </p:nvCxnSpPr>
        <p:spPr>
          <a:xfrm>
            <a:off x="6605588" y="1655763"/>
            <a:ext cx="0" cy="4281487"/>
          </a:xfrm>
          <a:prstGeom prst="straightConnector1">
            <a:avLst/>
          </a:prstGeom>
          <a:noFill/>
          <a:ln w="19050" cap="flat" cmpd="sng">
            <a:solidFill>
              <a:srgbClr val="66FFFF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cxnSp>
        <p:nvCxnSpPr>
          <p:cNvPr id="435" name="Google Shape;435;p34"/>
          <p:cNvCxnSpPr/>
          <p:nvPr/>
        </p:nvCxnSpPr>
        <p:spPr>
          <a:xfrm>
            <a:off x="925513" y="1624013"/>
            <a:ext cx="0" cy="4306887"/>
          </a:xfrm>
          <a:prstGeom prst="straightConnector1">
            <a:avLst/>
          </a:prstGeom>
          <a:noFill/>
          <a:ln w="19050" cap="flat" cmpd="sng">
            <a:solidFill>
              <a:srgbClr val="66FFFF"/>
            </a:solidFill>
            <a:prstDash val="lgDash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000000"/>
            </a:outerShdw>
          </a:effectLst>
        </p:spPr>
      </p:cxnSp>
      <p:sp>
        <p:nvSpPr>
          <p:cNvPr id="436" name="Google Shape;436;p34"/>
          <p:cNvSpPr/>
          <p:nvPr/>
        </p:nvSpPr>
        <p:spPr>
          <a:xfrm>
            <a:off x="4559300" y="2393950"/>
            <a:ext cx="144463" cy="139700"/>
          </a:xfrm>
          <a:prstGeom prst="ellipse">
            <a:avLst/>
          </a:prstGeom>
          <a:solidFill>
            <a:srgbClr val="7E0048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37" name="Google Shape;437;p34"/>
          <p:cNvSpPr/>
          <p:nvPr/>
        </p:nvSpPr>
        <p:spPr>
          <a:xfrm>
            <a:off x="2511425" y="2894013"/>
            <a:ext cx="144463" cy="139700"/>
          </a:xfrm>
          <a:prstGeom prst="ellipse">
            <a:avLst/>
          </a:prstGeom>
          <a:solidFill>
            <a:srgbClr val="7E0048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38" name="Google Shape;438;p34"/>
          <p:cNvSpPr/>
          <p:nvPr/>
        </p:nvSpPr>
        <p:spPr>
          <a:xfrm>
            <a:off x="2511425" y="5032375"/>
            <a:ext cx="144463" cy="139700"/>
          </a:xfrm>
          <a:prstGeom prst="ellipse">
            <a:avLst/>
          </a:prstGeom>
          <a:solidFill>
            <a:srgbClr val="7E0048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39" name="Google Shape;439;p34"/>
          <p:cNvSpPr/>
          <p:nvPr/>
        </p:nvSpPr>
        <p:spPr>
          <a:xfrm>
            <a:off x="4564063" y="4522788"/>
            <a:ext cx="144462" cy="139700"/>
          </a:xfrm>
          <a:prstGeom prst="ellipse">
            <a:avLst/>
          </a:prstGeom>
          <a:solidFill>
            <a:srgbClr val="7E0048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0" name="Google Shape;440;p34"/>
          <p:cNvSpPr/>
          <p:nvPr/>
        </p:nvSpPr>
        <p:spPr>
          <a:xfrm>
            <a:off x="4564063" y="5508625"/>
            <a:ext cx="144462" cy="139700"/>
          </a:xfrm>
          <a:prstGeom prst="ellipse">
            <a:avLst/>
          </a:prstGeom>
          <a:solidFill>
            <a:srgbClr val="7E0048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860425" y="3913188"/>
            <a:ext cx="144463" cy="139700"/>
          </a:xfrm>
          <a:prstGeom prst="ellipse">
            <a:avLst/>
          </a:prstGeom>
          <a:solidFill>
            <a:srgbClr val="7E0048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2" name="Google Shape;442;p34"/>
          <p:cNvSpPr/>
          <p:nvPr/>
        </p:nvSpPr>
        <p:spPr>
          <a:xfrm>
            <a:off x="7642225" y="2430463"/>
            <a:ext cx="812800" cy="465137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3" name="Google Shape;443;p34"/>
          <p:cNvSpPr/>
          <p:nvPr/>
        </p:nvSpPr>
        <p:spPr>
          <a:xfrm>
            <a:off x="6896100" y="3581400"/>
            <a:ext cx="350838" cy="3937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</a:t>
            </a:r>
            <a:endParaRPr/>
          </a:p>
        </p:txBody>
      </p:sp>
      <p:sp>
        <p:nvSpPr>
          <p:cNvPr id="444" name="Google Shape;444;p34"/>
          <p:cNvSpPr/>
          <p:nvPr/>
        </p:nvSpPr>
        <p:spPr>
          <a:xfrm>
            <a:off x="7637463" y="2951163"/>
            <a:ext cx="812800" cy="465137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5" name="Google Shape;445;p34"/>
          <p:cNvSpPr/>
          <p:nvPr/>
        </p:nvSpPr>
        <p:spPr>
          <a:xfrm>
            <a:off x="7646988" y="4095750"/>
            <a:ext cx="812800" cy="465138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6" name="Google Shape;446;p34"/>
          <p:cNvSpPr/>
          <p:nvPr/>
        </p:nvSpPr>
        <p:spPr>
          <a:xfrm>
            <a:off x="6762750" y="2490788"/>
            <a:ext cx="573088" cy="450850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7" name="Google Shape;447;p34"/>
          <p:cNvSpPr/>
          <p:nvPr/>
        </p:nvSpPr>
        <p:spPr>
          <a:xfrm>
            <a:off x="6784975" y="2974975"/>
            <a:ext cx="560388" cy="450850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48" name="Google Shape;448;p34"/>
          <p:cNvSpPr/>
          <p:nvPr/>
        </p:nvSpPr>
        <p:spPr>
          <a:xfrm>
            <a:off x="6761163" y="4094163"/>
            <a:ext cx="560387" cy="450850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>
            <a:spLocks noGrp="1"/>
          </p:cNvSpPr>
          <p:nvPr>
            <p:ph type="body" idx="1"/>
          </p:nvPr>
        </p:nvSpPr>
        <p:spPr>
          <a:xfrm>
            <a:off x="661988" y="1014413"/>
            <a:ext cx="7772400" cy="506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Binomial Table</a:t>
            </a:r>
            <a:endParaRPr/>
          </a:p>
        </p:txBody>
      </p:sp>
      <p:sp>
        <p:nvSpPr>
          <p:cNvPr id="381" name="Google Shape;381;p34"/>
          <p:cNvSpPr txBox="1">
            <a:spLocks noGrp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Nastke Clothing Store</a:t>
            </a:r>
            <a:endParaRPr/>
          </a:p>
        </p:txBody>
      </p:sp>
      <p:sp>
        <p:nvSpPr>
          <p:cNvPr id="386" name="Google Shape;386;p34"/>
          <p:cNvSpPr/>
          <p:nvPr/>
        </p:nvSpPr>
        <p:spPr>
          <a:xfrm>
            <a:off x="6899275" y="1530350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382;p34">
            <a:extLst>
              <a:ext uri="{FF2B5EF4-FFF2-40B4-BE49-F238E27FC236}">
                <a16:creationId xmlns:a16="http://schemas.microsoft.com/office/drawing/2014/main" id="{1F50392F-2ED4-4AC7-856E-1B40F826FABE}"/>
              </a:ext>
            </a:extLst>
          </p:cNvPr>
          <p:cNvSpPr/>
          <p:nvPr/>
        </p:nvSpPr>
        <p:spPr>
          <a:xfrm>
            <a:off x="530225" y="1476375"/>
            <a:ext cx="8083550" cy="4649787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62FC0-BAB1-4D92-A8E6-4F040A3D3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1651777"/>
            <a:ext cx="6248401" cy="42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21534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"/>
          <p:cNvSpPr txBox="1">
            <a:spLocks noGrp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Binomial Probability Distribution</a:t>
            </a:r>
            <a:endParaRPr/>
          </a:p>
        </p:txBody>
      </p:sp>
      <p:grpSp>
        <p:nvGrpSpPr>
          <p:cNvPr id="454" name="Google Shape;454;p35"/>
          <p:cNvGrpSpPr/>
          <p:nvPr/>
        </p:nvGrpSpPr>
        <p:grpSpPr>
          <a:xfrm>
            <a:off x="2705100" y="4046538"/>
            <a:ext cx="3668712" cy="733425"/>
            <a:chOff x="2705100" y="4046538"/>
            <a:chExt cx="3668712" cy="733425"/>
          </a:xfrm>
        </p:grpSpPr>
        <p:sp>
          <p:nvSpPr>
            <p:cNvPr id="455" name="Google Shape;455;p35"/>
            <p:cNvSpPr/>
            <p:nvPr/>
          </p:nvSpPr>
          <p:spPr>
            <a:xfrm>
              <a:off x="2705100" y="4046538"/>
              <a:ext cx="3668712" cy="733425"/>
            </a:xfrm>
            <a:prstGeom prst="rect">
              <a:avLst/>
            </a:prstGeom>
            <a:solidFill>
              <a:srgbClr val="004F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pic>
          <p:nvPicPr>
            <p:cNvPr id="456" name="Google Shape;456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19487" y="4170363"/>
              <a:ext cx="2079625" cy="525463"/>
            </a:xfrm>
            <a:prstGeom prst="rect">
              <a:avLst/>
            </a:prstGeom>
            <a:noFill/>
            <a:ln>
              <a:noFill/>
            </a:ln>
            <a:effectLst>
              <a:outerShdw dist="28398" dir="3806097" algn="ctr" rotWithShape="0">
                <a:srgbClr val="000000"/>
              </a:outerShdw>
            </a:effectLst>
          </p:spPr>
        </p:pic>
      </p:grpSp>
      <p:sp>
        <p:nvSpPr>
          <p:cNvPr id="457" name="Google Shape;457;p35"/>
          <p:cNvSpPr txBox="1">
            <a:spLocks noGrp="1"/>
          </p:cNvSpPr>
          <p:nvPr>
            <p:ph type="body" idx="1"/>
          </p:nvPr>
        </p:nvSpPr>
        <p:spPr>
          <a:xfrm>
            <a:off x="673100" y="1104900"/>
            <a:ext cx="78867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Expected Value</a:t>
            </a:r>
            <a:endParaRPr/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SzPts val="900"/>
              <a:buFont typeface="Arial"/>
              <a:buNone/>
            </a:pPr>
            <a:r>
              <a:rPr lang="en-US" sz="1200"/>
              <a:t>	</a:t>
            </a:r>
            <a:r>
              <a:rPr lang="en-US" sz="800"/>
              <a:t>			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		</a:t>
            </a:r>
            <a:r>
              <a:rPr lang="en-US" i="1"/>
              <a:t> </a:t>
            </a:r>
            <a:endParaRPr/>
          </a:p>
          <a:p>
            <a:pPr marL="342900" lvl="0" indent="-304800" algn="l" rtl="0">
              <a:spcBef>
                <a:spcPts val="160"/>
              </a:spcBef>
              <a:spcAft>
                <a:spcPts val="0"/>
              </a:spcAft>
              <a:buSzPts val="600"/>
              <a:buNone/>
            </a:pPr>
            <a:endParaRPr sz="800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Variance</a:t>
            </a:r>
            <a:endParaRPr/>
          </a:p>
          <a:p>
            <a:pPr marL="342900" lvl="0" indent="-342900" algn="l" rtl="0">
              <a:spcBef>
                <a:spcPts val="240"/>
              </a:spcBef>
              <a:spcAft>
                <a:spcPts val="0"/>
              </a:spcAft>
              <a:buSzPts val="900"/>
              <a:buFont typeface="Arial"/>
              <a:buNone/>
            </a:pPr>
            <a:endParaRPr sz="1200">
              <a:solidFill>
                <a:srgbClr val="FFFF00"/>
              </a:solidFill>
            </a:endParaRPr>
          </a:p>
          <a:p>
            <a:pPr marL="1600200" lvl="3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ook Antiqua"/>
              <a:buNone/>
            </a:pPr>
            <a:r>
              <a:rPr lang="en-US" sz="2400">
                <a:latin typeface="Book Antiqua"/>
                <a:ea typeface="Book Antiqua"/>
                <a:cs typeface="Book Antiqua"/>
                <a:sym typeface="Book Antiqua"/>
              </a:rPr>
              <a:t>		      </a:t>
            </a:r>
            <a:endParaRPr/>
          </a:p>
          <a:p>
            <a:pPr marL="342900" lvl="0" indent="-304800" algn="l" rtl="0">
              <a:spcBef>
                <a:spcPts val="160"/>
              </a:spcBef>
              <a:spcAft>
                <a:spcPts val="0"/>
              </a:spcAft>
              <a:buSzPts val="600"/>
              <a:buNone/>
            </a:pPr>
            <a:endParaRPr sz="800">
              <a:solidFill>
                <a:srgbClr val="FFFF00"/>
              </a:solidFill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Standard Deviation</a:t>
            </a:r>
            <a:endParaRPr/>
          </a:p>
        </p:txBody>
      </p:sp>
      <p:sp>
        <p:nvSpPr>
          <p:cNvPr id="458" name="Google Shape;458;p35"/>
          <p:cNvSpPr/>
          <p:nvPr/>
        </p:nvSpPr>
        <p:spPr>
          <a:xfrm>
            <a:off x="2730500" y="1593851"/>
            <a:ext cx="3638550" cy="685800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μ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np</a:t>
            </a:r>
            <a:endParaRPr/>
          </a:p>
        </p:txBody>
      </p:sp>
      <p:sp>
        <p:nvSpPr>
          <p:cNvPr id="459" name="Google Shape;459;p35"/>
          <p:cNvSpPr/>
          <p:nvPr/>
        </p:nvSpPr>
        <p:spPr>
          <a:xfrm>
            <a:off x="2730500" y="2770188"/>
            <a:ext cx="3643312" cy="836611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Var(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</a:t>
            </a:r>
            <a:r>
              <a:rPr lang="en-US" sz="2400" b="0" i="1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 </a:t>
            </a:r>
            <a:r>
              <a:rPr lang="en-US" sz="2400" b="0" i="0" u="none" strike="noStrike" cap="none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2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np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(1 </a:t>
            </a:r>
            <a:r>
              <a:rPr lang="en-US" sz="2400" b="0" i="0" u="none" strike="noStrike" cap="none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−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b="0" i="1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</a:t>
            </a: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6"/>
          <p:cNvSpPr txBox="1">
            <a:spLocks noGrp="1"/>
          </p:cNvSpPr>
          <p:nvPr>
            <p:ph type="body" idx="1"/>
          </p:nvPr>
        </p:nvSpPr>
        <p:spPr>
          <a:xfrm>
            <a:off x="673100" y="1104900"/>
            <a:ext cx="7886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Binomial Probability Distribution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>
                <a:solidFill>
                  <a:srgbClr val="66FFFF"/>
                </a:solidFill>
              </a:rPr>
              <a:t>Expected Value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 i="1"/>
              <a:t>	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 i="1"/>
              <a:t>	     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>
                <a:solidFill>
                  <a:srgbClr val="66FFFF"/>
                </a:solidFill>
              </a:rPr>
              <a:t>Variance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		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None/>
            </a:pPr>
            <a:r>
              <a:rPr lang="en-US"/>
              <a:t>	               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3000"/>
              <a:buFont typeface="Book Antiqua"/>
              <a:buChar char="•"/>
            </a:pPr>
            <a:r>
              <a:rPr lang="en-US">
                <a:solidFill>
                  <a:srgbClr val="66FFFF"/>
                </a:solidFill>
              </a:rPr>
              <a:t>Standard Deviation</a:t>
            </a:r>
            <a:endParaRPr/>
          </a:p>
        </p:txBody>
      </p:sp>
      <p:sp>
        <p:nvSpPr>
          <p:cNvPr id="465" name="Google Shape;465;p36"/>
          <p:cNvSpPr/>
          <p:nvPr/>
        </p:nvSpPr>
        <p:spPr>
          <a:xfrm>
            <a:off x="1814513" y="4618038"/>
            <a:ext cx="5783262" cy="733425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466" name="Google Shape;46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525" y="4468812"/>
            <a:ext cx="4725988" cy="10445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grpSp>
        <p:nvGrpSpPr>
          <p:cNvPr id="467" name="Google Shape;467;p36"/>
          <p:cNvGrpSpPr/>
          <p:nvPr/>
        </p:nvGrpSpPr>
        <p:grpSpPr>
          <a:xfrm>
            <a:off x="1814513" y="2027238"/>
            <a:ext cx="5780087" cy="733425"/>
            <a:chOff x="1151" y="1301"/>
            <a:chExt cx="3535" cy="462"/>
          </a:xfrm>
        </p:grpSpPr>
        <p:sp>
          <p:nvSpPr>
            <p:cNvPr id="468" name="Google Shape;468;p36"/>
            <p:cNvSpPr/>
            <p:nvPr/>
          </p:nvSpPr>
          <p:spPr>
            <a:xfrm>
              <a:off x="1151" y="1301"/>
              <a:ext cx="3535" cy="462"/>
            </a:xfrm>
            <a:prstGeom prst="rect">
              <a:avLst/>
            </a:prstGeom>
            <a:solidFill>
              <a:srgbClr val="004F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88" y="1332"/>
              <a:ext cx="3468" cy="396"/>
            </a:xfrm>
            <a:prstGeom prst="rect">
              <a:avLst/>
            </a:prstGeom>
            <a:solidFill>
              <a:srgbClr val="004F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E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x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 = </a:t>
              </a:r>
              <a:r>
                <a:rPr lang="en-US" sz="2400" i="1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μ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= 3(.3) =  .9  customers out of  3</a:t>
              </a:r>
              <a:endParaRPr/>
            </a:p>
          </p:txBody>
        </p:sp>
      </p:grpSp>
      <p:grpSp>
        <p:nvGrpSpPr>
          <p:cNvPr id="470" name="Google Shape;470;p36"/>
          <p:cNvGrpSpPr/>
          <p:nvPr/>
        </p:nvGrpSpPr>
        <p:grpSpPr>
          <a:xfrm>
            <a:off x="1814513" y="3303588"/>
            <a:ext cx="5802312" cy="733425"/>
            <a:chOff x="1151" y="2105"/>
            <a:chExt cx="3547" cy="462"/>
          </a:xfrm>
        </p:grpSpPr>
        <p:sp>
          <p:nvSpPr>
            <p:cNvPr id="471" name="Google Shape;471;p36"/>
            <p:cNvSpPr/>
            <p:nvPr/>
          </p:nvSpPr>
          <p:spPr>
            <a:xfrm>
              <a:off x="1151" y="2105"/>
              <a:ext cx="3547" cy="462"/>
            </a:xfrm>
            <a:prstGeom prst="rect">
              <a:avLst/>
            </a:prstGeom>
            <a:solidFill>
              <a:srgbClr val="004F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1188" y="2136"/>
              <a:ext cx="3468" cy="396"/>
            </a:xfrm>
            <a:prstGeom prst="rect">
              <a:avLst/>
            </a:prstGeom>
            <a:solidFill>
              <a:srgbClr val="004F76"/>
            </a:solidFill>
            <a:ln>
              <a:noFill/>
            </a:ln>
            <a:effectLst>
              <a:outerShdw blurRad="44450" dist="27940" dir="5400000" algn="ctr">
                <a:srgbClr val="000000">
                  <a:alpha val="3176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Var(</a:t>
              </a:r>
              <a:r>
                <a:rPr lang="en-US" sz="2400" i="1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x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) = </a:t>
              </a:r>
              <a:r>
                <a:rPr lang="en-US" sz="2400" i="1">
                  <a:solidFill>
                    <a:schemeClr val="lt1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σ </a:t>
              </a:r>
              <a:r>
                <a:rPr lang="en-US" sz="2400" baseline="300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2</a:t>
              </a:r>
              <a:r>
                <a:rPr lang="en-US" sz="2400">
                  <a:solidFill>
                    <a:schemeClr val="lt1"/>
                  </a:solidFill>
                  <a:latin typeface="Book Antiqua"/>
                  <a:ea typeface="Book Antiqua"/>
                  <a:cs typeface="Book Antiqua"/>
                  <a:sym typeface="Book Antiqua"/>
                </a:rPr>
                <a:t> = 3(.3)(.7) =  .63</a:t>
              </a:r>
              <a:endParaRPr/>
            </a:p>
          </p:txBody>
        </p:sp>
      </p:grpSp>
      <p:sp>
        <p:nvSpPr>
          <p:cNvPr id="473" name="Google Shape;473;p36"/>
          <p:cNvSpPr/>
          <p:nvPr/>
        </p:nvSpPr>
        <p:spPr>
          <a:xfrm>
            <a:off x="4292600" y="2114550"/>
            <a:ext cx="457200" cy="533400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74" name="Google Shape;474;p36"/>
          <p:cNvSpPr/>
          <p:nvPr/>
        </p:nvSpPr>
        <p:spPr>
          <a:xfrm>
            <a:off x="6057900" y="3390900"/>
            <a:ext cx="628650" cy="533400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75" name="Google Shape;475;p36"/>
          <p:cNvSpPr/>
          <p:nvPr/>
        </p:nvSpPr>
        <p:spPr>
          <a:xfrm>
            <a:off x="4787900" y="4749800"/>
            <a:ext cx="762000" cy="533400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76" name="Google Shape;476;p36"/>
          <p:cNvSpPr txBox="1">
            <a:spLocks noGrp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Nastke Clothing Store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/>
          <p:nvPr/>
        </p:nvSpPr>
        <p:spPr>
          <a:xfrm>
            <a:off x="971550" y="1244600"/>
            <a:ext cx="7175500" cy="149860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 Poisson distributed random variable is often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useful in estimating the number of occurrences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over a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specified interval of time or space</a:t>
            </a:r>
            <a:endParaRPr/>
          </a:p>
        </p:txBody>
      </p:sp>
      <p:sp>
        <p:nvSpPr>
          <p:cNvPr id="482" name="Google Shape;482;p37"/>
          <p:cNvSpPr/>
          <p:nvPr/>
        </p:nvSpPr>
        <p:spPr>
          <a:xfrm>
            <a:off x="971550" y="2908300"/>
            <a:ext cx="7175500" cy="100330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It is a discrete random variable that may assume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an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infinite sequence of values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(x = 0, 1, 2, . . . ).</a:t>
            </a:r>
            <a:endParaRPr/>
          </a:p>
        </p:txBody>
      </p:sp>
      <p:sp>
        <p:nvSpPr>
          <p:cNvPr id="483" name="Google Shape;483;p37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Poisson Probability Distribution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8"/>
          <p:cNvSpPr/>
          <p:nvPr/>
        </p:nvSpPr>
        <p:spPr>
          <a:xfrm>
            <a:off x="977900" y="1244600"/>
            <a:ext cx="7277100" cy="3162300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Examples of a Poisson distributed random variable: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89" name="Google Shape;489;p38"/>
          <p:cNvSpPr/>
          <p:nvPr/>
        </p:nvSpPr>
        <p:spPr>
          <a:xfrm>
            <a:off x="1593850" y="1873250"/>
            <a:ext cx="6286500" cy="10668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the number of knotholes in 24 linear feet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pine board</a:t>
            </a:r>
            <a:endParaRPr/>
          </a:p>
        </p:txBody>
      </p:sp>
      <p:sp>
        <p:nvSpPr>
          <p:cNvPr id="490" name="Google Shape;490;p38"/>
          <p:cNvSpPr/>
          <p:nvPr/>
        </p:nvSpPr>
        <p:spPr>
          <a:xfrm>
            <a:off x="1593850" y="3054350"/>
            <a:ext cx="6286500" cy="10668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the number of vehicles arriving at a toll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booth in one hour</a:t>
            </a:r>
            <a:endParaRPr/>
          </a:p>
        </p:txBody>
      </p:sp>
      <p:sp>
        <p:nvSpPr>
          <p:cNvPr id="491" name="Google Shape;491;p38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Poisson Probability Distribution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9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Poisson Probability Distribution</a:t>
            </a:r>
            <a:endParaRPr/>
          </a:p>
        </p:txBody>
      </p:sp>
      <p:sp>
        <p:nvSpPr>
          <p:cNvPr id="497" name="Google Shape;497;p39"/>
          <p:cNvSpPr/>
          <p:nvPr/>
        </p:nvSpPr>
        <p:spPr>
          <a:xfrm>
            <a:off x="673100" y="1092200"/>
            <a:ext cx="7772400" cy="4643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Two Properties of a Poisson Experiment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498" name="Google Shape;498;p39"/>
          <p:cNvSpPr/>
          <p:nvPr/>
        </p:nvSpPr>
        <p:spPr>
          <a:xfrm>
            <a:off x="1104900" y="2724150"/>
            <a:ext cx="6832600" cy="1422400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40"/>
              <a:buFont typeface="Book Antiqua"/>
              <a:buAutoNum type="arabicPeriod" startAt="2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occurrence or nonoccurrence in any</a:t>
            </a:r>
            <a:endParaRPr/>
          </a:p>
          <a:p>
            <a:pPr marL="571500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interval is independent of the occurrence or</a:t>
            </a:r>
            <a:endParaRPr/>
          </a:p>
          <a:p>
            <a:pPr marL="571500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nonoccurrence in any other interval.</a:t>
            </a:r>
            <a:endParaRPr/>
          </a:p>
        </p:txBody>
      </p:sp>
      <p:sp>
        <p:nvSpPr>
          <p:cNvPr id="499" name="Google Shape;499;p39"/>
          <p:cNvSpPr/>
          <p:nvPr/>
        </p:nvSpPr>
        <p:spPr>
          <a:xfrm>
            <a:off x="1104900" y="1600200"/>
            <a:ext cx="6832600" cy="1003300"/>
          </a:xfrm>
          <a:prstGeom prst="rect">
            <a:avLst/>
          </a:prstGeom>
          <a:gradFill>
            <a:gsLst>
              <a:gs pos="0">
                <a:srgbClr val="4A4A4A"/>
              </a:gs>
              <a:gs pos="50000">
                <a:srgbClr val="6B6B6B"/>
              </a:gs>
              <a:gs pos="100000">
                <a:srgbClr val="80808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1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40"/>
              <a:buFont typeface="Book Antiqua"/>
              <a:buAutoNum type="arabicPeriod"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probability of an occurrence is the same</a:t>
            </a:r>
            <a:endParaRPr/>
          </a:p>
          <a:p>
            <a:pPr marL="571500" marR="0" lvl="1" indent="-4572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for any two intervals of equal length.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0"/>
          <p:cNvSpPr txBox="1">
            <a:spLocks noGrp="1"/>
          </p:cNvSpPr>
          <p:nvPr>
            <p:ph type="body" idx="1"/>
          </p:nvPr>
        </p:nvSpPr>
        <p:spPr>
          <a:xfrm>
            <a:off x="673100" y="1092200"/>
            <a:ext cx="78867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Poisson Probability Function</a:t>
            </a:r>
            <a:endParaRPr/>
          </a:p>
        </p:txBody>
      </p:sp>
      <p:sp>
        <p:nvSpPr>
          <p:cNvPr id="505" name="Google Shape;505;p40"/>
          <p:cNvSpPr/>
          <p:nvPr/>
        </p:nvSpPr>
        <p:spPr>
          <a:xfrm>
            <a:off x="3371850" y="1630363"/>
            <a:ext cx="2351088" cy="1158875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06" name="Google Shape;506;p40"/>
          <p:cNvSpPr txBox="1">
            <a:spLocks noGrp="1"/>
          </p:cNvSpPr>
          <p:nvPr>
            <p:ph type="title"/>
          </p:nvPr>
        </p:nvSpPr>
        <p:spPr>
          <a:xfrm>
            <a:off x="685800" y="168275"/>
            <a:ext cx="7772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Poisson Probability Distribution</a:t>
            </a:r>
            <a:endParaRPr/>
          </a:p>
        </p:txBody>
      </p:sp>
      <p:pic>
        <p:nvPicPr>
          <p:cNvPr id="507" name="Google Shape;5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9488" y="1733550"/>
            <a:ext cx="2001837" cy="944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508" name="Google Shape;508;p40"/>
          <p:cNvSpPr/>
          <p:nvPr/>
        </p:nvSpPr>
        <p:spPr>
          <a:xfrm>
            <a:off x="901700" y="2724150"/>
            <a:ext cx="760095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where: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f(x) 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= probability of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occurrences in an interval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</a:t>
            </a:r>
            <a:r>
              <a:rPr lang="en-US" sz="24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= mean number of occurrences in an interval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2.71828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1009650" y="1200150"/>
            <a:ext cx="7277100" cy="1066800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808080"/>
              </a:gs>
              <a:gs pos="100000">
                <a:srgbClr val="5F5F5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random variable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is a numerical description of the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outcome of an experiment.</a:t>
            </a: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Random Variables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681038" y="1104900"/>
            <a:ext cx="7772400" cy="502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1009650" y="2374900"/>
            <a:ext cx="7277100" cy="1466850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808080"/>
              </a:gs>
              <a:gs pos="100000">
                <a:srgbClr val="5F5F5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discrete random variable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may assume either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finite number of values or an infinite sequence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values.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1009650" y="3949700"/>
            <a:ext cx="7277100" cy="1447800"/>
          </a:xfrm>
          <a:prstGeom prst="rect">
            <a:avLst/>
          </a:prstGeom>
          <a:gradFill>
            <a:gsLst>
              <a:gs pos="0">
                <a:srgbClr val="5F5F5F"/>
              </a:gs>
              <a:gs pos="50000">
                <a:srgbClr val="808080"/>
              </a:gs>
              <a:gs pos="100000">
                <a:srgbClr val="5F5F5F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A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continuous random variable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may assume any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numerical value in an interval or collection of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intervals.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1"/>
          <p:cNvSpPr txBox="1">
            <a:spLocks noGrp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Drive-up Teller Window</a:t>
            </a:r>
            <a:endParaRPr/>
          </a:p>
        </p:txBody>
      </p:sp>
      <p:sp>
        <p:nvSpPr>
          <p:cNvPr id="514" name="Google Shape;514;p41"/>
          <p:cNvSpPr txBox="1">
            <a:spLocks noGrp="1"/>
          </p:cNvSpPr>
          <p:nvPr>
            <p:ph type="body" idx="1"/>
          </p:nvPr>
        </p:nvSpPr>
        <p:spPr>
          <a:xfrm>
            <a:off x="668338" y="1130300"/>
            <a:ext cx="77724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Poisson Probability Function:  Time Interval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rPr lang="en-US" sz="2000"/>
              <a:t>		</a:t>
            </a:r>
            <a:r>
              <a:rPr lang="en-US"/>
              <a:t>Suppose that we are interested in the number of arrivals at the drive-up teller window of a bank during a 15-minute period on weekday mornings. If we assume that the probability of a car arriving is the same for any two time periods of equal length and that the arrival or non-arrival of a car in any time period is independent of the arrival or non-arrival in any other time period, the Poisson probability function is applicable.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en-US"/>
              <a:t>		Then if we assume that an analysis of historical data shows that the average number of cars arriving during a 15-minute interval of time is 10, the Poisson probability function with λ = 10 applies.</a:t>
            </a:r>
            <a:endParaRPr sz="200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2"/>
          <p:cNvSpPr/>
          <p:nvPr/>
        </p:nvSpPr>
        <p:spPr>
          <a:xfrm>
            <a:off x="1987550" y="2698750"/>
            <a:ext cx="5048250" cy="17716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20" name="Google Shape;520;p42"/>
          <p:cNvSpPr/>
          <p:nvPr/>
        </p:nvSpPr>
        <p:spPr>
          <a:xfrm>
            <a:off x="668338" y="10922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Poisson Probability Function:  Time Interval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521" name="Google Shape;52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0475" y="3436938"/>
            <a:ext cx="4043363" cy="8588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522" name="Google Shape;522;p42"/>
          <p:cNvSpPr/>
          <p:nvPr/>
        </p:nvSpPr>
        <p:spPr>
          <a:xfrm>
            <a:off x="5670550" y="3619500"/>
            <a:ext cx="1028700" cy="514350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2235200" y="2794000"/>
            <a:ext cx="45910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10/15-minutes,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5</a:t>
            </a:r>
            <a:endParaRPr/>
          </a:p>
        </p:txBody>
      </p:sp>
      <p:sp>
        <p:nvSpPr>
          <p:cNvPr id="524" name="Google Shape;524;p42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Drive-up Teller Window</a:t>
            </a:r>
            <a:endParaRPr/>
          </a:p>
        </p:txBody>
      </p:sp>
      <p:sp>
        <p:nvSpPr>
          <p:cNvPr id="525" name="Google Shape;525;p42"/>
          <p:cNvSpPr txBox="1"/>
          <p:nvPr/>
        </p:nvSpPr>
        <p:spPr>
          <a:xfrm>
            <a:off x="1106488" y="1652588"/>
            <a:ext cx="74612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wanted to know the probability of five arrivals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in 15 minutes.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2"/>
          <p:cNvSpPr/>
          <p:nvPr/>
        </p:nvSpPr>
        <p:spPr>
          <a:xfrm>
            <a:off x="96982" y="1648691"/>
            <a:ext cx="8825345" cy="4450484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20" name="Google Shape;520;p42"/>
          <p:cNvSpPr/>
          <p:nvPr/>
        </p:nvSpPr>
        <p:spPr>
          <a:xfrm>
            <a:off x="623454" y="758825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Poisson Probability Table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24" name="Google Shape;524;p42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Drive-up Teller Window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B870F-F6CA-454B-8D73-F9BF8E928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09" y="1974849"/>
            <a:ext cx="8617527" cy="37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49790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3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Department of Transportation</a:t>
            </a:r>
            <a:endParaRPr/>
          </a:p>
        </p:txBody>
      </p:sp>
      <p:sp>
        <p:nvSpPr>
          <p:cNvPr id="531" name="Google Shape;531;p43"/>
          <p:cNvSpPr/>
          <p:nvPr/>
        </p:nvSpPr>
        <p:spPr>
          <a:xfrm>
            <a:off x="668338" y="1130300"/>
            <a:ext cx="7772400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Poisson Probability Function:  Distance Interval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5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Suppose that we are concerned with the occurrence of major defects in a section of highway one month after resurfacing. We assume that the probability of a defect is the same for any two intervals of equal length and that the occurrence or nonoccurrence of a defect in any one interval is independent of the occurrence or nonoccurrence in any other interval. Thus, the Poisson probability distribution applies. 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Suppose that major defects occur at the average rate of two per mile.</a:t>
            </a:r>
            <a:r>
              <a:rPr lang="en-US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4"/>
          <p:cNvSpPr/>
          <p:nvPr/>
        </p:nvSpPr>
        <p:spPr>
          <a:xfrm>
            <a:off x="2000250" y="2686050"/>
            <a:ext cx="5048250" cy="17716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37" name="Google Shape;537;p44"/>
          <p:cNvSpPr/>
          <p:nvPr/>
        </p:nvSpPr>
        <p:spPr>
          <a:xfrm>
            <a:off x="668338" y="10922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Poisson Probability Function:  Distance Interval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538" name="Google Shape;53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9063" y="3424238"/>
            <a:ext cx="3810000" cy="8588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539" name="Google Shape;539;p44"/>
          <p:cNvSpPr/>
          <p:nvPr/>
        </p:nvSpPr>
        <p:spPr>
          <a:xfrm>
            <a:off x="5556250" y="3606800"/>
            <a:ext cx="1028700" cy="514350"/>
          </a:xfrm>
          <a:prstGeom prst="ellipse">
            <a:avLst/>
          </a:prstGeom>
          <a:noFill/>
          <a:ln w="28575" cap="flat" cmpd="sng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40" name="Google Shape;540;p44"/>
          <p:cNvSpPr/>
          <p:nvPr/>
        </p:nvSpPr>
        <p:spPr>
          <a:xfrm>
            <a:off x="2247900" y="2781300"/>
            <a:ext cx="45910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λ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2/mile = 6/3-miles, 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0</a:t>
            </a:r>
            <a:endParaRPr/>
          </a:p>
        </p:txBody>
      </p:sp>
      <p:sp>
        <p:nvSpPr>
          <p:cNvPr id="541" name="Google Shape;541;p44"/>
          <p:cNvSpPr txBox="1"/>
          <p:nvPr/>
        </p:nvSpPr>
        <p:spPr>
          <a:xfrm>
            <a:off x="1119188" y="1639888"/>
            <a:ext cx="76263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We want to find the probability that no major defects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will occur in a particular 3-mile section of the highway. </a:t>
            </a:r>
            <a:endParaRPr/>
          </a:p>
        </p:txBody>
      </p:sp>
      <p:sp>
        <p:nvSpPr>
          <p:cNvPr id="542" name="Google Shape;542;p44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Department of Transportation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5"/>
          <p:cNvSpPr txBox="1">
            <a:spLocks noGrp="1"/>
          </p:cNvSpPr>
          <p:nvPr>
            <p:ph type="title"/>
          </p:nvPr>
        </p:nvSpPr>
        <p:spPr>
          <a:xfrm>
            <a:off x="671513" y="47625"/>
            <a:ext cx="7772400" cy="81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 of Chapter 3, Part A</a:t>
            </a:r>
            <a:endParaRPr/>
          </a:p>
        </p:txBody>
      </p:sp>
      <p:sp>
        <p:nvSpPr>
          <p:cNvPr id="548" name="Google Shape;548;p45"/>
          <p:cNvSpPr/>
          <p:nvPr/>
        </p:nvSpPr>
        <p:spPr>
          <a:xfrm>
            <a:off x="3797300" y="2895600"/>
            <a:ext cx="1557338" cy="1611313"/>
          </a:xfrm>
          <a:prstGeom prst="roundRect">
            <a:avLst>
              <a:gd name="adj" fmla="val 12065"/>
            </a:avLst>
          </a:prstGeom>
          <a:noFill/>
          <a:ln w="508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>
            <a:outerShdw dist="35921" dir="2700000" algn="ctr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549" name="Google Shape;549;p45"/>
          <p:cNvSpPr/>
          <p:nvPr/>
        </p:nvSpPr>
        <p:spPr>
          <a:xfrm>
            <a:off x="3927475" y="1952625"/>
            <a:ext cx="1681163" cy="2670175"/>
          </a:xfrm>
          <a:custGeom>
            <a:avLst/>
            <a:gdLst/>
            <a:ahLst/>
            <a:cxnLst/>
            <a:rect l="l" t="t" r="r" b="b"/>
            <a:pathLst>
              <a:path w="1059" h="1682" extrusionOk="0">
                <a:moveTo>
                  <a:pt x="119" y="784"/>
                </a:moveTo>
                <a:lnTo>
                  <a:pt x="0" y="1239"/>
                </a:lnTo>
                <a:lnTo>
                  <a:pt x="409" y="1681"/>
                </a:lnTo>
                <a:lnTo>
                  <a:pt x="1058" y="196"/>
                </a:lnTo>
                <a:lnTo>
                  <a:pt x="1058" y="0"/>
                </a:lnTo>
                <a:lnTo>
                  <a:pt x="334" y="1252"/>
                </a:lnTo>
                <a:lnTo>
                  <a:pt x="119" y="784"/>
                </a:lnTo>
              </a:path>
            </a:pathLst>
          </a:custGeom>
          <a:gradFill>
            <a:gsLst>
              <a:gs pos="0">
                <a:srgbClr val="401660"/>
              </a:gs>
              <a:gs pos="50000">
                <a:srgbClr val="5D218B"/>
              </a:gs>
              <a:gs pos="100000">
                <a:srgbClr val="7127A8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5"/>
          <p:cNvSpPr txBox="1">
            <a:spLocks noGrp="1"/>
          </p:cNvSpPr>
          <p:nvPr>
            <p:ph type="title"/>
          </p:nvPr>
        </p:nvSpPr>
        <p:spPr>
          <a:xfrm>
            <a:off x="671513" y="47625"/>
            <a:ext cx="7772400" cy="81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Task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56277C-A5D3-4C37-B54B-59B77D9F4C37}"/>
              </a:ext>
            </a:extLst>
          </p:cNvPr>
          <p:cNvSpPr txBox="1"/>
          <p:nvPr/>
        </p:nvSpPr>
        <p:spPr>
          <a:xfrm>
            <a:off x="96982" y="733246"/>
            <a:ext cx="9047018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r>
              <a:rPr lang="en-US" sz="17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Using past data on daily car sales</a:t>
            </a:r>
          </a:p>
          <a:p>
            <a:pPr marL="747713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Computte a probability distribution for the random variable x</a:t>
            </a:r>
          </a:p>
          <a:p>
            <a:pPr marL="747713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Compute E(x), the expected value of x</a:t>
            </a:r>
          </a:p>
          <a:p>
            <a:pPr marL="747713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Compute 2 , the variance of x</a:t>
            </a:r>
          </a:p>
          <a:p>
            <a:pPr marL="747713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Compute , the standard deviation of x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sz="170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sz="170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sz="170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/>
            </a:pPr>
            <a:endParaRPr lang="en-US" sz="170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Font typeface="+mj-lt"/>
              <a:buAutoNum type="arabicPeriod" startAt="2"/>
            </a:pPr>
            <a:r>
              <a:rPr lang="en-US" sz="1700">
                <a:solidFill>
                  <a:schemeClr val="bg1"/>
                </a:solidFill>
              </a:rPr>
              <a:t>Consider a binomial experiment with 2 trials and p 0.4.</a:t>
            </a:r>
          </a:p>
          <a:p>
            <a:pPr marL="692150" lvl="3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Compute the probability of 1 success, f(1)</a:t>
            </a:r>
          </a:p>
          <a:p>
            <a:pPr marL="692150" lvl="3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Compute f(0)</a:t>
            </a:r>
          </a:p>
          <a:p>
            <a:pPr marL="692150" lvl="3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Compute f(2).</a:t>
            </a:r>
          </a:p>
          <a:p>
            <a:pPr marL="692150" lvl="3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Find the probability of at least one success</a:t>
            </a:r>
          </a:p>
          <a:p>
            <a:pPr marL="692150" lvl="3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Find the expected value, variance, and standard deviation</a:t>
            </a:r>
          </a:p>
          <a:p>
            <a:pPr marL="342900" indent="-342900">
              <a:buClr>
                <a:schemeClr val="bg1"/>
              </a:buClr>
              <a:buFont typeface="+mj-lt"/>
              <a:buAutoNum type="arabicPeriod" startAt="2"/>
            </a:pPr>
            <a:r>
              <a:rPr lang="en-US" sz="1700">
                <a:solidFill>
                  <a:schemeClr val="bg1"/>
                </a:solidFill>
              </a:rPr>
              <a:t>Telephone calls arrive at the rate of 48 per hour at the reservation desk for Regional Airways</a:t>
            </a:r>
          </a:p>
          <a:p>
            <a:pPr marL="692150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Find the probability of receiving 3 calls in a 5-minute interval</a:t>
            </a:r>
          </a:p>
          <a:p>
            <a:pPr marL="692150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Find the probability of receiving 10 calls in 15 minutes</a:t>
            </a:r>
          </a:p>
          <a:p>
            <a:pPr marL="692150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Find the probability of receiving no calls in 5 minutes</a:t>
            </a:r>
          </a:p>
          <a:p>
            <a:pPr marL="692150" indent="-342900">
              <a:buClr>
                <a:schemeClr val="bg1"/>
              </a:buClr>
              <a:buFont typeface="+mj-lt"/>
              <a:buAutoNum type="alphaLcPeriod"/>
            </a:pPr>
            <a:r>
              <a:rPr lang="en-US" sz="1700">
                <a:solidFill>
                  <a:schemeClr val="bg1"/>
                </a:solidFill>
              </a:rPr>
              <a:t>Find the probability of at least 2 calls in 15 minutes</a:t>
            </a:r>
          </a:p>
        </p:txBody>
      </p:sp>
      <p:sp>
        <p:nvSpPr>
          <p:cNvPr id="3" name="Google Shape;211;p22">
            <a:extLst>
              <a:ext uri="{FF2B5EF4-FFF2-40B4-BE49-F238E27FC236}">
                <a16:creationId xmlns:a16="http://schemas.microsoft.com/office/drawing/2014/main" id="{B13603BE-EE45-4F0C-BC31-6314AD2E01E3}"/>
              </a:ext>
            </a:extLst>
          </p:cNvPr>
          <p:cNvSpPr/>
          <p:nvPr/>
        </p:nvSpPr>
        <p:spPr>
          <a:xfrm>
            <a:off x="5271655" y="1328678"/>
            <a:ext cx="3359728" cy="1733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Number         </a:t>
            </a:r>
            <a:r>
              <a:rPr lang="en-US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Units Sold</a:t>
            </a:r>
            <a:r>
              <a:rPr lang="en-US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of Days</a:t>
            </a:r>
            <a:endParaRPr b="1" u="sng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0	          8</a:t>
            </a:r>
            <a:endParaRPr sz="1000"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	1	        68</a:t>
            </a:r>
            <a:endParaRPr sz="1000"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	2	        82</a:t>
            </a:r>
            <a:endParaRPr sz="1000"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	3	        36</a:t>
            </a:r>
            <a:endParaRPr sz="1000"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 	4	       </a:t>
            </a:r>
            <a:r>
              <a:rPr lang="en-US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6</a:t>
            </a:r>
            <a:endParaRPr lang="en-US" sz="1000"/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	      200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02583047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/>
          <p:nvPr/>
        </p:nvSpPr>
        <p:spPr>
          <a:xfrm>
            <a:off x="1962150" y="260985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29" name="Google Shape;129;p16" descr="N:\veera\chap 3\tab 3.1.t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463" y="1657350"/>
            <a:ext cx="7850187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Random Variables</a:t>
            </a: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654050" y="4140200"/>
            <a:ext cx="7950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The first, second, and fourth variables above are discrete,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while the third one is continuous.</a:t>
            </a:r>
            <a:endParaRPr/>
          </a:p>
        </p:txBody>
      </p:sp>
      <p:sp>
        <p:nvSpPr>
          <p:cNvPr id="132" name="Google Shape;132;p16"/>
          <p:cNvSpPr/>
          <p:nvPr/>
        </p:nvSpPr>
        <p:spPr>
          <a:xfrm>
            <a:off x="676275" y="1100138"/>
            <a:ext cx="78867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Examples of Random Variables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/>
          <p:nvPr/>
        </p:nvSpPr>
        <p:spPr>
          <a:xfrm>
            <a:off x="431800" y="1606550"/>
            <a:ext cx="8331200" cy="44323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 w="38100" cap="flat" cmpd="sng">
            <a:solidFill>
              <a:srgbClr val="0099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482600" y="4251325"/>
            <a:ext cx="2054225" cy="1724025"/>
          </a:xfrm>
          <a:prstGeom prst="rect">
            <a:avLst/>
          </a:prstGeom>
          <a:gradFill>
            <a:gsLst>
              <a:gs pos="0">
                <a:srgbClr val="636363"/>
              </a:gs>
              <a:gs pos="50000">
                <a:srgbClr val="7A7A7A"/>
              </a:gs>
              <a:gs pos="100000">
                <a:srgbClr val="63636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2619375" y="4251325"/>
            <a:ext cx="4200525" cy="1724025"/>
          </a:xfrm>
          <a:prstGeom prst="rect">
            <a:avLst/>
          </a:prstGeom>
          <a:gradFill>
            <a:gsLst>
              <a:gs pos="0">
                <a:srgbClr val="636363"/>
              </a:gs>
              <a:gs pos="50000">
                <a:srgbClr val="7A7A7A"/>
              </a:gs>
              <a:gs pos="100000">
                <a:srgbClr val="63636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6908800" y="4251325"/>
            <a:ext cx="1800225" cy="1724025"/>
          </a:xfrm>
          <a:prstGeom prst="rect">
            <a:avLst/>
          </a:prstGeom>
          <a:gradFill>
            <a:gsLst>
              <a:gs pos="0">
                <a:srgbClr val="6B6B6B"/>
              </a:gs>
              <a:gs pos="50000">
                <a:srgbClr val="818181"/>
              </a:gs>
              <a:gs pos="100000">
                <a:srgbClr val="6B6B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2603500" y="3267075"/>
            <a:ext cx="4216400" cy="889000"/>
          </a:xfrm>
          <a:prstGeom prst="rect">
            <a:avLst/>
          </a:prstGeom>
          <a:gradFill>
            <a:gsLst>
              <a:gs pos="0">
                <a:srgbClr val="636363"/>
              </a:gs>
              <a:gs pos="50000">
                <a:srgbClr val="7A7A7A"/>
              </a:gs>
              <a:gs pos="100000">
                <a:srgbClr val="63636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6908800" y="3276600"/>
            <a:ext cx="1800225" cy="879475"/>
          </a:xfrm>
          <a:prstGeom prst="rect">
            <a:avLst/>
          </a:prstGeom>
          <a:gradFill>
            <a:gsLst>
              <a:gs pos="0">
                <a:srgbClr val="636363"/>
              </a:gs>
              <a:gs pos="50000">
                <a:srgbClr val="7A7A7A"/>
              </a:gs>
              <a:gs pos="100000">
                <a:srgbClr val="63636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482600" y="3276600"/>
            <a:ext cx="2054225" cy="879475"/>
          </a:xfrm>
          <a:prstGeom prst="rect">
            <a:avLst/>
          </a:prstGeom>
          <a:gradFill>
            <a:gsLst>
              <a:gs pos="0">
                <a:srgbClr val="636363"/>
              </a:gs>
              <a:gs pos="50000">
                <a:srgbClr val="7A7A7A"/>
              </a:gs>
              <a:gs pos="100000">
                <a:srgbClr val="63636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482600" y="2270125"/>
            <a:ext cx="2054225" cy="911225"/>
          </a:xfrm>
          <a:prstGeom prst="rect">
            <a:avLst/>
          </a:prstGeom>
          <a:gradFill>
            <a:gsLst>
              <a:gs pos="0">
                <a:srgbClr val="666666"/>
              </a:gs>
              <a:gs pos="50000">
                <a:srgbClr val="818181"/>
              </a:gs>
              <a:gs pos="100000">
                <a:srgbClr val="666666"/>
              </a:gs>
            </a:gsLst>
            <a:lin ang="5400000" scaled="0"/>
          </a:gradFill>
          <a:ln>
            <a:noFill/>
          </a:ln>
          <a:effectLst>
            <a:outerShdw dist="53882" dir="2700000" algn="ctr" rotWithShape="0">
              <a:srgbClr val="333333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6902450" y="2270125"/>
            <a:ext cx="1806575" cy="911225"/>
          </a:xfrm>
          <a:prstGeom prst="rect">
            <a:avLst/>
          </a:prstGeom>
          <a:gradFill>
            <a:gsLst>
              <a:gs pos="0">
                <a:srgbClr val="636363"/>
              </a:gs>
              <a:gs pos="50000">
                <a:srgbClr val="7A7A7A"/>
              </a:gs>
              <a:gs pos="100000">
                <a:srgbClr val="63636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2616200" y="2270125"/>
            <a:ext cx="4203700" cy="911225"/>
          </a:xfrm>
          <a:prstGeom prst="rect">
            <a:avLst/>
          </a:prstGeom>
          <a:gradFill>
            <a:gsLst>
              <a:gs pos="0">
                <a:srgbClr val="636363"/>
              </a:gs>
              <a:gs pos="50000">
                <a:srgbClr val="7A7A7A"/>
              </a:gs>
              <a:gs pos="100000">
                <a:srgbClr val="636363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482600" y="1631950"/>
            <a:ext cx="2054225" cy="561975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2616200" y="1631950"/>
            <a:ext cx="4194175" cy="552450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6908800" y="1631950"/>
            <a:ext cx="1800225" cy="552450"/>
          </a:xfrm>
          <a:prstGeom prst="rect">
            <a:avLst/>
          </a:prstGeom>
          <a:solidFill>
            <a:srgbClr val="004F76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685800" y="52388"/>
            <a:ext cx="7772400" cy="814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Random Variables</a:t>
            </a: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>
            <a:off x="450850" y="2241550"/>
            <a:ext cx="8293100" cy="0"/>
          </a:xfrm>
          <a:prstGeom prst="straightConnector1">
            <a:avLst/>
          </a:prstGeom>
          <a:noFill/>
          <a:ln w="381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" name="Google Shape;152;p17"/>
          <p:cNvCxnSpPr/>
          <p:nvPr/>
        </p:nvCxnSpPr>
        <p:spPr>
          <a:xfrm>
            <a:off x="482600" y="3251200"/>
            <a:ext cx="8255000" cy="0"/>
          </a:xfrm>
          <a:prstGeom prst="straightConnector1">
            <a:avLst/>
          </a:prstGeom>
          <a:noFill/>
          <a:ln w="381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53;p17"/>
          <p:cNvCxnSpPr/>
          <p:nvPr/>
        </p:nvCxnSpPr>
        <p:spPr>
          <a:xfrm>
            <a:off x="527050" y="4222750"/>
            <a:ext cx="8255000" cy="0"/>
          </a:xfrm>
          <a:prstGeom prst="straightConnector1">
            <a:avLst/>
          </a:prstGeom>
          <a:noFill/>
          <a:ln w="381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7"/>
          <p:cNvCxnSpPr/>
          <p:nvPr/>
        </p:nvCxnSpPr>
        <p:spPr>
          <a:xfrm>
            <a:off x="2590800" y="1616075"/>
            <a:ext cx="0" cy="4429125"/>
          </a:xfrm>
          <a:prstGeom prst="straightConnector1">
            <a:avLst/>
          </a:prstGeom>
          <a:noFill/>
          <a:ln w="381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7"/>
          <p:cNvCxnSpPr/>
          <p:nvPr/>
        </p:nvCxnSpPr>
        <p:spPr>
          <a:xfrm>
            <a:off x="6877050" y="1597025"/>
            <a:ext cx="0" cy="4435475"/>
          </a:xfrm>
          <a:prstGeom prst="straightConnector1">
            <a:avLst/>
          </a:prstGeom>
          <a:noFill/>
          <a:ln w="38100" cap="flat" cmpd="sng">
            <a:solidFill>
              <a:srgbClr val="0099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" name="Google Shape;156;p17"/>
          <p:cNvSpPr/>
          <p:nvPr/>
        </p:nvSpPr>
        <p:spPr>
          <a:xfrm>
            <a:off x="762000" y="1670050"/>
            <a:ext cx="152400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</a:t>
            </a:r>
            <a:endParaRPr/>
          </a:p>
        </p:txBody>
      </p:sp>
      <p:sp>
        <p:nvSpPr>
          <p:cNvPr id="157" name="Google Shape;157;p17"/>
          <p:cNvSpPr/>
          <p:nvPr/>
        </p:nvSpPr>
        <p:spPr>
          <a:xfrm>
            <a:off x="2914650" y="1670050"/>
            <a:ext cx="350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Random Variable  </a:t>
            </a:r>
            <a:r>
              <a:rPr lang="en-US" sz="2400" b="1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7162800" y="1651000"/>
            <a:ext cx="1162050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Type</a:t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476250" y="2203450"/>
            <a:ext cx="12573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Family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size</a:t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2628900" y="2241550"/>
            <a:ext cx="434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Number of dependents in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family reported on tax return</a:t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6934200" y="2241550"/>
            <a:ext cx="1428750" cy="5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Discrete</a:t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457200" y="3270250"/>
            <a:ext cx="21145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Distance from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home to store</a:t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2628900" y="3251200"/>
            <a:ext cx="394335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Distance in miles from</a:t>
            </a:r>
            <a:endParaRPr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home to the store site</a:t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6877050" y="3232150"/>
            <a:ext cx="184785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Continuous</a:t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476250" y="4241800"/>
            <a:ext cx="15049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Own dog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or cat</a:t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2647950" y="4279900"/>
            <a:ext cx="4171950" cy="17145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1 if own no pet;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= 2 if own dog(s) only;         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= 3 if own cat(s) only; 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= 4 if own dog(s) and cat(s)</a:t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6819900" y="4241800"/>
            <a:ext cx="1485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Discrete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676275" y="1100138"/>
            <a:ext cx="78867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Examples of Random Variables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/>
          <p:nvPr/>
        </p:nvSpPr>
        <p:spPr>
          <a:xfrm>
            <a:off x="1028700" y="2076450"/>
            <a:ext cx="7181850" cy="10858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Let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number of TVs sold at the store in one day,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where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can take on 5 values (0, 1, 2, 3, 4)</a:t>
            </a:r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title"/>
          </p:nvPr>
        </p:nvSpPr>
        <p:spPr>
          <a:xfrm>
            <a:off x="685800" y="111125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 JSL Appliances</a:t>
            </a:r>
            <a:endParaRPr/>
          </a:p>
        </p:txBody>
      </p: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676275" y="1100138"/>
            <a:ext cx="78867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66FFFF"/>
                </a:solidFill>
              </a:rPr>
              <a:t>Discrete random variable with a </a:t>
            </a:r>
            <a:r>
              <a:rPr lang="en-US" u="sng">
                <a:solidFill>
                  <a:srgbClr val="66FFFF"/>
                </a:solidFill>
              </a:rPr>
              <a:t>finite</a:t>
            </a:r>
            <a:r>
              <a:rPr lang="en-US">
                <a:solidFill>
                  <a:srgbClr val="66FFFF"/>
                </a:solidFill>
              </a:rPr>
              <a:t> number           of values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1028700" y="2076450"/>
            <a:ext cx="7562850" cy="108585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Let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= number of customers arriving in one day,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	  where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can take on the values 0, 1, 2, . . .</a:t>
            </a:r>
            <a:endParaRPr/>
          </a:p>
        </p:txBody>
      </p:sp>
      <p:sp>
        <p:nvSpPr>
          <p:cNvPr id="181" name="Google Shape;181;p19"/>
          <p:cNvSpPr/>
          <p:nvPr/>
        </p:nvSpPr>
        <p:spPr>
          <a:xfrm>
            <a:off x="685800" y="111125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Example:  JSL Appliances</a:t>
            </a:r>
            <a:endParaRPr/>
          </a:p>
        </p:txBody>
      </p:sp>
      <p:sp>
        <p:nvSpPr>
          <p:cNvPr id="182" name="Google Shape;182;p19"/>
          <p:cNvSpPr/>
          <p:nvPr/>
        </p:nvSpPr>
        <p:spPr>
          <a:xfrm>
            <a:off x="676275" y="1100138"/>
            <a:ext cx="7772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Discrete random variable with an </a:t>
            </a:r>
            <a:r>
              <a:rPr lang="en-US" sz="2400" u="sng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infinite</a:t>
            </a:r>
            <a:r>
              <a:rPr lang="en-US" sz="24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 sequence   of values</a:t>
            </a: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3" name="Google Shape;183;p19"/>
          <p:cNvSpPr/>
          <p:nvPr/>
        </p:nvSpPr>
        <p:spPr>
          <a:xfrm>
            <a:off x="1047750" y="32004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  We can count the customers arriving, but there is 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finite upper limit on the number that might arrive.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>
            <a:off x="1009650" y="1200150"/>
            <a:ext cx="7505700" cy="14668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 distribution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for a random variable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describes how probabilities are distributed over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values of the random variable.</a:t>
            </a: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1009650" y="2819400"/>
            <a:ext cx="7510463" cy="106680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We can describe a discrete probability distribution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with a table, graph, or equation.</a:t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Discrete Probability Distributions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/>
          <p:nvPr/>
        </p:nvSpPr>
        <p:spPr>
          <a:xfrm>
            <a:off x="1009650" y="1200150"/>
            <a:ext cx="7505700" cy="14668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probability distribution is defined by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probability function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, denoted by 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), which provides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probability for each value of the random variable.</a:t>
            </a:r>
            <a:endParaRPr/>
          </a:p>
        </p:txBody>
      </p:sp>
      <p:sp>
        <p:nvSpPr>
          <p:cNvPr id="196" name="Google Shape;196;p21"/>
          <p:cNvSpPr/>
          <p:nvPr/>
        </p:nvSpPr>
        <p:spPr>
          <a:xfrm>
            <a:off x="1009650" y="2819400"/>
            <a:ext cx="7510463" cy="2647950"/>
          </a:xfrm>
          <a:prstGeom prst="rect">
            <a:avLst/>
          </a:prstGeom>
          <a:gradFill>
            <a:gsLst>
              <a:gs pos="0">
                <a:srgbClr val="444444"/>
              </a:gs>
              <a:gs pos="50000">
                <a:srgbClr val="636363"/>
              </a:gs>
              <a:gs pos="100000">
                <a:srgbClr val="777777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The required conditions for a discrete probability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function are: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FFFF"/>
                </a:solidFill>
                <a:latin typeface="Book Antiqua"/>
                <a:ea typeface="Book Antiqua"/>
                <a:cs typeface="Book Antiqua"/>
                <a:sym typeface="Book Antiqua"/>
              </a:rPr>
              <a:t>Discrete Probability Distributions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3790950" y="3733800"/>
            <a:ext cx="1581150" cy="6858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</a:t>
            </a:r>
            <a:r>
              <a:rPr lang="en-US" sz="2400" u="sng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&gt;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 0</a:t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3790950" y="4533900"/>
            <a:ext cx="1581150" cy="685800"/>
          </a:xfrm>
          <a:prstGeom prst="rect">
            <a:avLst/>
          </a:prstGeom>
          <a:gradFill>
            <a:gsLst>
              <a:gs pos="0">
                <a:srgbClr val="00476B"/>
              </a:gs>
              <a:gs pos="50000">
                <a:srgbClr val="006699"/>
              </a:gs>
              <a:gs pos="100000">
                <a:srgbClr val="00476B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Σ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f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2400" i="1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x</a:t>
            </a:r>
            <a:r>
              <a:rPr lang="en-US" sz="24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) = 1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QMB11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2195</Words>
  <Application>Microsoft Office PowerPoint</Application>
  <PresentationFormat>On-screen Show (4:3)</PresentationFormat>
  <Paragraphs>394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Poppins</vt:lpstr>
      <vt:lpstr>Noto Sans Symbols</vt:lpstr>
      <vt:lpstr>Times New Roman</vt:lpstr>
      <vt:lpstr>Arial</vt:lpstr>
      <vt:lpstr>Book Antiqua</vt:lpstr>
      <vt:lpstr>QMB11ch01</vt:lpstr>
      <vt:lpstr>PowerPoint Presentation</vt:lpstr>
      <vt:lpstr>Chapter 3, Part A  Probability Distributions</vt:lpstr>
      <vt:lpstr>PowerPoint Presentation</vt:lpstr>
      <vt:lpstr>PowerPoint Presentation</vt:lpstr>
      <vt:lpstr>PowerPoint Presentation</vt:lpstr>
      <vt:lpstr>Example:  JSL Appliances</vt:lpstr>
      <vt:lpstr>PowerPoint Presentation</vt:lpstr>
      <vt:lpstr>PowerPoint Presentation</vt:lpstr>
      <vt:lpstr>PowerPoint Presentation</vt:lpstr>
      <vt:lpstr>Example:  DiCarlo Motors, Inc.</vt:lpstr>
      <vt:lpstr>Example:  DiCarlo Motors, Inc.</vt:lpstr>
      <vt:lpstr>PowerPoint Presentation</vt:lpstr>
      <vt:lpstr>PowerPoint Presentation</vt:lpstr>
      <vt:lpstr>Expected Value and Variance</vt:lpstr>
      <vt:lpstr>Example:  DiCarlo Motors, Inc.</vt:lpstr>
      <vt:lpstr>Example:  DiCarlo Motors, Inc.</vt:lpstr>
      <vt:lpstr>PowerPoint Presentation</vt:lpstr>
      <vt:lpstr>Binomial Probability Distribution</vt:lpstr>
      <vt:lpstr>PowerPoint Presentation</vt:lpstr>
      <vt:lpstr>PowerPoint Presentation</vt:lpstr>
      <vt:lpstr>PowerPoint Presentation</vt:lpstr>
      <vt:lpstr>Example:  Nastke Clothing Store</vt:lpstr>
      <vt:lpstr>Example:  Nastke Clothing Store</vt:lpstr>
      <vt:lpstr>Binomial Probability Distribution</vt:lpstr>
      <vt:lpstr>Example:  Nastke Clothing Store</vt:lpstr>
      <vt:lpstr>PowerPoint Presentation</vt:lpstr>
      <vt:lpstr>PowerPoint Presentation</vt:lpstr>
      <vt:lpstr>PowerPoint Presentation</vt:lpstr>
      <vt:lpstr>Poisson Probability Distribution</vt:lpstr>
      <vt:lpstr>Example:  Drive-up Teller Window</vt:lpstr>
      <vt:lpstr>PowerPoint Presentation</vt:lpstr>
      <vt:lpstr>PowerPoint Presentation</vt:lpstr>
      <vt:lpstr>PowerPoint Presentation</vt:lpstr>
      <vt:lpstr>PowerPoint Presentation</vt:lpstr>
      <vt:lpstr>End of Chapter 3, Part A</vt:lpstr>
      <vt:lpstr>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</dc:creator>
  <cp:lastModifiedBy>deni wdi</cp:lastModifiedBy>
  <cp:revision>10</cp:revision>
  <dcterms:modified xsi:type="dcterms:W3CDTF">2020-09-11T03:09:31Z</dcterms:modified>
</cp:coreProperties>
</file>