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8" r:id="rId38"/>
    <p:sldId id="299" r:id="rId39"/>
  </p:sldIdLst>
  <p:sldSz cx="9144000" cy="6858000" type="screen4x3"/>
  <p:notesSz cx="6858000" cy="9144000"/>
  <p:embeddedFontLst>
    <p:embeddedFont>
      <p:font typeface="Book Antiqua" panose="02040602050305030304" pitchFamily="18" charset="0"/>
      <p:regular r:id="rId41"/>
      <p:bold r:id="rId42"/>
      <p:italic r:id="rId43"/>
      <p:boldItalic r:id="rId44"/>
    </p:embeddedFont>
    <p:embeddedFont>
      <p:font typeface="Noto Sans Symbols" panose="020B0502040504020204" pitchFamily="34" charset="0"/>
      <p:regular r:id="rId45"/>
    </p:embeddedFont>
    <p:embeddedFont>
      <p:font typeface="Poppins" panose="020B0604020202020204" charset="0"/>
      <p:regular r:id="rId46"/>
      <p:bold r:id="rId47"/>
      <p:italic r:id="rId48"/>
      <p:boldItalic r:id="rId4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810">
          <p15:clr>
            <a:srgbClr val="000000"/>
          </p15:clr>
        </p15:guide>
        <p15:guide id="2" pos="49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16" y="72"/>
      </p:cViewPr>
      <p:guideLst>
        <p:guide orient="horz" pos="810"/>
        <p:guide pos="4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font" Target="fonts/font7.fntdata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5.fntdata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font" Target="fonts/font8.fntdata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2150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" name="Google Shape;5;n"/>
          <p:cNvSpPr/>
          <p:nvPr/>
        </p:nvSpPr>
        <p:spPr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‹#›</a:t>
            </a:fld>
            <a:endParaRPr sz="1400" b="0" i="0" u="none" strike="noStrike" cap="none">
              <a:solidFill>
                <a:schemeClr val="dk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9" name="Google Shape;239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Google Shape;271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6" name="Google Shape;306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2" name="Google Shape;312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2" name="Google Shape;322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6" name="Google Shape;336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7" name="Google Shape;347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1" name="Google Shape;361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3" name="Google Shape;373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2" name="Google Shape;392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7" name="Google Shape;407;p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1" name="Google Shape;421;p2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9" name="Google Shape;439;p2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5" name="Google Shape;475;p2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1" name="Google Shape;481;p2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4" name="Google Shape;494;p2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03" name="Google Shape;503;p2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09" name="Google Shape;509;p2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5" name="Google Shape;515;p2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5" name="Google Shape;525;p2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38" name="Google Shape;538;p3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49" name="Google Shape;549;p3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76" name="Google Shape;576;p3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82" name="Google Shape;582;p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8" name="Google Shape;608;p3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2" name="Google Shape;622;p3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2" name="Google Shape;632;p3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5" name="Google Shape;725;p4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2" name="Google Shape;632;p3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8671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0" name="Google Shape;130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2" name="Google Shape;192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0" name="Google Shape;200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6" name="Google Shape;206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Google Shape;214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516731"/>
            <a:ext cx="46434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marL="914400" lvl="1" indent="-371475" algn="l">
              <a:spcBef>
                <a:spcPts val="360"/>
              </a:spcBef>
              <a:spcAft>
                <a:spcPts val="0"/>
              </a:spcAft>
              <a:buSzPts val="22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title"/>
          </p:nvPr>
        </p:nvSpPr>
        <p:spPr>
          <a:xfrm rot="5400000">
            <a:off x="4740276" y="1914526"/>
            <a:ext cx="5695950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1"/>
          </p:nvPr>
        </p:nvSpPr>
        <p:spPr>
          <a:xfrm rot="5400000">
            <a:off x="719931" y="18257"/>
            <a:ext cx="5695950" cy="576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marL="914400" lvl="1" indent="-371475" algn="l">
              <a:spcBef>
                <a:spcPts val="360"/>
              </a:spcBef>
              <a:spcAft>
                <a:spcPts val="0"/>
              </a:spcAft>
              <a:buSzPts val="22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687388" y="1104900"/>
            <a:ext cx="7886700" cy="4643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marL="914400" lvl="1" indent="-371475" algn="l">
              <a:spcBef>
                <a:spcPts val="360"/>
              </a:spcBef>
              <a:spcAft>
                <a:spcPts val="0"/>
              </a:spcAft>
              <a:buSzPts val="225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spcBef>
                <a:spcPts val="480"/>
              </a:spcBef>
              <a:spcAft>
                <a:spcPts val="0"/>
              </a:spcAft>
              <a:buSzPts val="3000"/>
              <a:buFont typeface="Book Antiqua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SzPts val="2400"/>
              <a:buFont typeface="Book Antiqua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2250"/>
              <a:buFont typeface="Book Antiqua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Font typeface="Book Antiqua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687388" y="1104900"/>
            <a:ext cx="3867150" cy="4643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1pPr>
            <a:lvl2pPr marL="914400" lvl="1" indent="-419100" algn="l">
              <a:spcBef>
                <a:spcPts val="480"/>
              </a:spcBef>
              <a:spcAft>
                <a:spcPts val="0"/>
              </a:spcAft>
              <a:buSzPts val="3000"/>
              <a:buFont typeface="Book Antiqua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Book Antiqua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4706938" y="1104900"/>
            <a:ext cx="3867150" cy="4643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1pPr>
            <a:lvl2pPr marL="914400" lvl="1" indent="-419100" algn="l">
              <a:spcBef>
                <a:spcPts val="480"/>
              </a:spcBef>
              <a:spcAft>
                <a:spcPts val="0"/>
              </a:spcAft>
              <a:buSzPts val="3000"/>
              <a:buFont typeface="Book Antiqua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Book Antiqua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500"/>
              <a:buFont typeface="Book Antiqua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Book Antiqua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1pPr>
            <a:lvl2pPr marL="914400" lvl="1" indent="-387350" algn="l">
              <a:spcBef>
                <a:spcPts val="400"/>
              </a:spcBef>
              <a:spcAft>
                <a:spcPts val="0"/>
              </a:spcAft>
              <a:buSzPts val="2500"/>
              <a:buFont typeface="Book Antiqua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Book Antiqua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500"/>
              <a:buFont typeface="Book Antiqua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Book Antiqua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1pPr>
            <a:lvl2pPr marL="914400" lvl="1" indent="-387350" algn="l">
              <a:spcBef>
                <a:spcPts val="400"/>
              </a:spcBef>
              <a:spcAft>
                <a:spcPts val="0"/>
              </a:spcAft>
              <a:buSzPts val="2500"/>
              <a:buFont typeface="Book Antiqua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Book Antiqua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381000" algn="l">
              <a:spcBef>
                <a:spcPts val="640"/>
              </a:spcBef>
              <a:spcAft>
                <a:spcPts val="0"/>
              </a:spcAft>
              <a:buSzPts val="2400"/>
              <a:buChar char="●"/>
              <a:defRPr sz="3200"/>
            </a:lvl1pPr>
            <a:lvl2pPr marL="914400" lvl="1" indent="-450850" algn="l">
              <a:spcBef>
                <a:spcPts val="560"/>
              </a:spcBef>
              <a:spcAft>
                <a:spcPts val="0"/>
              </a:spcAft>
              <a:buSzPts val="3500"/>
              <a:buFont typeface="Book Antiqua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Book Antiqua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500"/>
              <a:buFont typeface="Book Antiqua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Book Antiqua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66FFFF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66FFFF"/>
              </a:buClr>
              <a:buSzPts val="3500"/>
              <a:buFont typeface="Book Antiqua"/>
              <a:buNone/>
              <a:defRPr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2400"/>
              <a:buFont typeface="Book Antiqua"/>
              <a:buNone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500"/>
              <a:buFont typeface="Book Antiqua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Book Antiqua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7476B"/>
            </a:gs>
            <a:gs pos="50000">
              <a:srgbClr val="666699"/>
            </a:gs>
            <a:gs pos="100000">
              <a:srgbClr val="47476B"/>
            </a:gs>
          </a:gsLst>
          <a:lin ang="5400000" scaled="0"/>
        </a:gra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7;p1"/>
          <p:cNvGrpSpPr/>
          <p:nvPr/>
        </p:nvGrpSpPr>
        <p:grpSpPr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8" name="Google Shape;8;p1"/>
            <p:cNvGrpSpPr/>
            <p:nvPr/>
          </p:nvGrpSpPr>
          <p:grpSpPr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9" name="Google Shape;9;p1"/>
              <p:cNvSpPr/>
              <p:nvPr/>
            </p:nvSpPr>
            <p:spPr>
              <a:xfrm>
                <a:off x="372" y="192"/>
                <a:ext cx="86" cy="913"/>
              </a:xfrm>
              <a:custGeom>
                <a:avLst/>
                <a:gdLst/>
                <a:ahLst/>
                <a:cxnLst/>
                <a:rect l="l" t="t" r="r" b="b"/>
                <a:pathLst>
                  <a:path w="86" h="913" extrusionOk="0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10" name="Google Shape;10;p1"/>
              <p:cNvSpPr/>
              <p:nvPr/>
            </p:nvSpPr>
            <p:spPr>
              <a:xfrm>
                <a:off x="5470" y="186"/>
                <a:ext cx="87" cy="910"/>
              </a:xfrm>
              <a:custGeom>
                <a:avLst/>
                <a:gdLst/>
                <a:ahLst/>
                <a:cxnLst/>
                <a:rect l="l" t="t" r="r" b="b"/>
                <a:pathLst>
                  <a:path w="87" h="910" extrusionOk="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11" name="Google Shape;11;p1"/>
              <p:cNvSpPr/>
              <p:nvPr/>
            </p:nvSpPr>
            <p:spPr>
              <a:xfrm>
                <a:off x="372" y="189"/>
                <a:ext cx="5185" cy="103"/>
              </a:xfrm>
              <a:custGeom>
                <a:avLst/>
                <a:gdLst/>
                <a:ahLst/>
                <a:cxnLst/>
                <a:rect l="l" t="t" r="r" b="b"/>
                <a:pathLst>
                  <a:path w="5185" h="103" extrusionOk="0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</p:grpSp>
        <p:grpSp>
          <p:nvGrpSpPr>
            <p:cNvPr id="12" name="Google Shape;12;p1"/>
            <p:cNvGrpSpPr/>
            <p:nvPr/>
          </p:nvGrpSpPr>
          <p:grpSpPr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13" name="Google Shape;13;p1"/>
              <p:cNvSpPr/>
              <p:nvPr/>
            </p:nvSpPr>
            <p:spPr>
              <a:xfrm>
                <a:off x="372" y="807"/>
                <a:ext cx="79" cy="3274"/>
              </a:xfrm>
              <a:custGeom>
                <a:avLst/>
                <a:gdLst/>
                <a:ahLst/>
                <a:cxnLst/>
                <a:rect l="l" t="t" r="r" b="b"/>
                <a:pathLst>
                  <a:path w="79" h="3274" extrusionOk="0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14" name="Google Shape;14;p1"/>
              <p:cNvSpPr/>
              <p:nvPr/>
            </p:nvSpPr>
            <p:spPr>
              <a:xfrm>
                <a:off x="5470" y="747"/>
                <a:ext cx="84" cy="3325"/>
              </a:xfrm>
              <a:custGeom>
                <a:avLst/>
                <a:gdLst/>
                <a:ahLst/>
                <a:cxnLst/>
                <a:rect l="l" t="t" r="r" b="b"/>
                <a:pathLst>
                  <a:path w="84" h="3325" extrusionOk="0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372" y="3984"/>
                <a:ext cx="5185" cy="88"/>
              </a:xfrm>
              <a:custGeom>
                <a:avLst/>
                <a:gdLst/>
                <a:ahLst/>
                <a:cxnLst/>
                <a:rect l="l" t="t" r="r" b="b"/>
                <a:pathLst>
                  <a:path w="5185" h="88" extrusionOk="0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457" y="291"/>
                <a:ext cx="5013" cy="36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</p:grp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87388" y="1104900"/>
            <a:ext cx="7886700" cy="4643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>
            <a:lvl1pPr marL="4572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914400" marR="0" lvl="1" indent="-41910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3000"/>
              <a:buFont typeface="Book Antiqua"/>
              <a:buChar char="•"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2400"/>
              <a:buFont typeface="Book Antiqua"/>
              <a:buChar char="•"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/>
          <p:nvPr/>
        </p:nvSpPr>
        <p:spPr>
          <a:xfrm>
            <a:off x="8088858" y="6334919"/>
            <a:ext cx="543420" cy="36676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</a:t>
            </a:r>
            <a:fld id="{00000000-1234-1234-1234-123412341234}" type="slidenum">
              <a:rPr lang="en-US" sz="1500" b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‹#›</a:t>
            </a:fld>
            <a:endParaRPr sz="1500" b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7672933" y="6098382"/>
            <a:ext cx="831850" cy="59759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   </a:t>
            </a:r>
            <a:r>
              <a:rPr lang="en-US" sz="1500" b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Slide</a:t>
            </a:r>
            <a:endParaRPr/>
          </a:p>
        </p:txBody>
      </p:sp>
      <p:sp>
        <p:nvSpPr>
          <p:cNvPr id="21" name="Google Shape;21;p1"/>
          <p:cNvSpPr/>
          <p:nvPr/>
        </p:nvSpPr>
        <p:spPr>
          <a:xfrm>
            <a:off x="664121" y="6282532"/>
            <a:ext cx="6827837" cy="54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0" u="none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rPr>
              <a:t>© 2013  Cengage Learning.  All Rights Reserved.  May not be scanned, copied</a:t>
            </a:r>
            <a:endParaRPr/>
          </a:p>
          <a:p>
            <a:pPr marL="0" marR="0" lvl="0" indent="0" algn="l" rtl="0">
              <a:lnSpc>
                <a:spcPct val="10666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1500" b="0" u="none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rPr>
              <a:t>    or duplicated, or posted to a publicly accessible website, in whole or in part.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3" descr="C:\Users\John IV\Downloads\9780840062338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5446" y="412750"/>
            <a:ext cx="4288644" cy="56261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" name="Google Shape;63;p13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64" name="Google Shape;64;p13"/>
            <p:cNvSpPr/>
            <p:nvPr/>
          </p:nvSpPr>
          <p:spPr>
            <a:xfrm>
              <a:off x="6035673" y="2672654"/>
              <a:ext cx="2389871" cy="276999"/>
            </a:xfrm>
            <a:prstGeom prst="rect">
              <a:avLst/>
            </a:prstGeom>
            <a:solidFill>
              <a:srgbClr val="15151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Poppins"/>
                <a:buNone/>
              </a:pPr>
              <a:r>
                <a:rPr lang="en-US" sz="1200" b="1" i="0" u="none" strike="noStrike" cap="non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                           </a:t>
              </a:r>
              <a:r>
                <a:rPr lang="en-US" sz="1150" b="1" i="0" u="none" strike="noStrike" cap="none">
                  <a:solidFill>
                    <a:srgbClr val="F2F2F2"/>
                  </a:solidFill>
                  <a:latin typeface="Poppins"/>
                  <a:ea typeface="Poppins"/>
                  <a:cs typeface="Poppins"/>
                  <a:sym typeface="Poppins"/>
                </a:rPr>
                <a:t>SLIDES  BY</a:t>
              </a:r>
              <a:endParaRPr/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7588248" y="1339036"/>
                <a:ext cx="830036" cy="556438"/>
              </a:xfrm>
              <a:prstGeom prst="rect">
                <a:avLst/>
              </a:prstGeom>
              <a:gradFill>
                <a:gsLst>
                  <a:gs pos="0">
                    <a:srgbClr val="F4F6EE"/>
                  </a:gs>
                  <a:gs pos="50000">
                    <a:srgbClr val="C7C5C7"/>
                  </a:gs>
                  <a:gs pos="100000">
                    <a:srgbClr val="EEECEF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200"/>
                  <a:buFont typeface="Book Antiqua"/>
                  <a:buNone/>
                </a:pPr>
                <a:endParaRPr sz="2200" b="0" i="0" u="none" strike="noStrike" cap="none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>
                <a:gsLst>
                  <a:gs pos="0">
                    <a:schemeClr val="lt1"/>
                  </a:gs>
                  <a:gs pos="14000">
                    <a:schemeClr val="lt1"/>
                  </a:gs>
                  <a:gs pos="50000">
                    <a:srgbClr val="C7C5C7"/>
                  </a:gs>
                  <a:gs pos="100000">
                    <a:srgbClr val="EEECEF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200"/>
                  <a:buFont typeface="Book Antiqua"/>
                  <a:buNone/>
                </a:pPr>
                <a:endParaRPr sz="2200" b="0" i="0" u="none" strike="noStrike" cap="none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6035673" y="1339036"/>
                <a:ext cx="1347788" cy="556438"/>
              </a:xfrm>
              <a:prstGeom prst="rect">
                <a:avLst/>
              </a:prstGeom>
              <a:gradFill>
                <a:gsLst>
                  <a:gs pos="0">
                    <a:srgbClr val="F4F6EE"/>
                  </a:gs>
                  <a:gs pos="50000">
                    <a:srgbClr val="C7C5C7"/>
                  </a:gs>
                  <a:gs pos="100000">
                    <a:srgbClr val="EEECEF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200"/>
                  <a:buFont typeface="Book Antiqua"/>
                  <a:buNone/>
                </a:pPr>
                <a:endParaRPr sz="2200" b="0" i="0" u="none" strike="noStrike" cap="none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7492994" y="1339024"/>
                <a:ext cx="116851" cy="556438"/>
              </a:xfrm>
              <a:prstGeom prst="rect">
                <a:avLst/>
              </a:prstGeom>
              <a:gradFill>
                <a:gsLst>
                  <a:gs pos="0">
                    <a:schemeClr val="lt1"/>
                  </a:gs>
                  <a:gs pos="14000">
                    <a:schemeClr val="lt1"/>
                  </a:gs>
                  <a:gs pos="50000">
                    <a:srgbClr val="C7C5C7"/>
                  </a:gs>
                  <a:gs pos="100000">
                    <a:srgbClr val="EEECEF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200"/>
                  <a:buFont typeface="Book Antiqua"/>
                  <a:buNone/>
                </a:pPr>
                <a:endParaRPr sz="2200" b="0" i="0" u="none" strike="noStrike" cap="none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cxnSp>
            <p:nvCxnSpPr>
              <p:cNvPr id="70" name="Google Shape;70;p13"/>
              <p:cNvCxnSpPr/>
              <p:nvPr/>
            </p:nvCxnSpPr>
            <p:spPr>
              <a:xfrm>
                <a:off x="7503786" y="1335314"/>
                <a:ext cx="0" cy="555547"/>
              </a:xfrm>
              <a:prstGeom prst="straightConnector1">
                <a:avLst/>
              </a:prstGeom>
              <a:noFill/>
              <a:ln w="22225" cap="flat" cmpd="sng">
                <a:solidFill>
                  <a:srgbClr val="A5A5A5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</p:cxnSp>
        </p:grpSp>
        <p:grpSp>
          <p:nvGrpSpPr>
            <p:cNvPr id="71" name="Google Shape;71;p13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7588248" y="1339036"/>
                <a:ext cx="830036" cy="556438"/>
              </a:xfrm>
              <a:prstGeom prst="rect">
                <a:avLst/>
              </a:prstGeom>
              <a:gradFill>
                <a:gsLst>
                  <a:gs pos="0">
                    <a:srgbClr val="F4F6EE"/>
                  </a:gs>
                  <a:gs pos="50000">
                    <a:srgbClr val="C7C5C7"/>
                  </a:gs>
                  <a:gs pos="100000">
                    <a:srgbClr val="EEECEF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200"/>
                  <a:buFont typeface="Book Antiqua"/>
                  <a:buNone/>
                </a:pPr>
                <a:endParaRPr sz="2200" b="0" i="0" u="none" strike="noStrike" cap="none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>
                <a:gsLst>
                  <a:gs pos="0">
                    <a:schemeClr val="lt1"/>
                  </a:gs>
                  <a:gs pos="14000">
                    <a:schemeClr val="lt1"/>
                  </a:gs>
                  <a:gs pos="50000">
                    <a:srgbClr val="C7C5C7"/>
                  </a:gs>
                  <a:gs pos="100000">
                    <a:srgbClr val="EEECEF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200"/>
                  <a:buFont typeface="Book Antiqua"/>
                  <a:buNone/>
                </a:pPr>
                <a:endParaRPr sz="2200" b="0" i="0" u="none" strike="noStrike" cap="none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6035673" y="1339036"/>
                <a:ext cx="1347788" cy="556438"/>
              </a:xfrm>
              <a:prstGeom prst="rect">
                <a:avLst/>
              </a:prstGeom>
              <a:gradFill>
                <a:gsLst>
                  <a:gs pos="0">
                    <a:srgbClr val="F4F6EE"/>
                  </a:gs>
                  <a:gs pos="50000">
                    <a:srgbClr val="C7C5C7"/>
                  </a:gs>
                  <a:gs pos="100000">
                    <a:srgbClr val="EEECEF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200"/>
                  <a:buFont typeface="Book Antiqua"/>
                  <a:buNone/>
                </a:pPr>
                <a:endParaRPr sz="2200" b="0" i="0" u="none" strike="noStrike" cap="none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7492994" y="1339024"/>
                <a:ext cx="116851" cy="556438"/>
              </a:xfrm>
              <a:prstGeom prst="rect">
                <a:avLst/>
              </a:prstGeom>
              <a:gradFill>
                <a:gsLst>
                  <a:gs pos="0">
                    <a:schemeClr val="lt1"/>
                  </a:gs>
                  <a:gs pos="14000">
                    <a:schemeClr val="lt1"/>
                  </a:gs>
                  <a:gs pos="50000">
                    <a:srgbClr val="C7C5C7"/>
                  </a:gs>
                  <a:gs pos="100000">
                    <a:srgbClr val="EEECEF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457200" marR="0" lvl="0" indent="-4572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200"/>
                  <a:buFont typeface="Book Antiqua"/>
                  <a:buNone/>
                </a:pPr>
                <a:endParaRPr sz="2200" b="0" i="0" u="none" strike="noStrike" cap="none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cxnSp>
            <p:nvCxnSpPr>
              <p:cNvPr id="76" name="Google Shape;76;p13"/>
              <p:cNvCxnSpPr/>
              <p:nvPr/>
            </p:nvCxnSpPr>
            <p:spPr>
              <a:xfrm>
                <a:off x="7503786" y="1335314"/>
                <a:ext cx="0" cy="555547"/>
              </a:xfrm>
              <a:prstGeom prst="straightConnector1">
                <a:avLst/>
              </a:prstGeom>
              <a:noFill/>
              <a:ln w="22225" cap="flat" cmpd="sng">
                <a:solidFill>
                  <a:srgbClr val="A5A5A5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</p:cxnSp>
        </p:grpSp>
        <p:sp>
          <p:nvSpPr>
            <p:cNvPr id="77" name="Google Shape;77;p13"/>
            <p:cNvSpPr/>
            <p:nvPr/>
          </p:nvSpPr>
          <p:spPr>
            <a:xfrm>
              <a:off x="6033407" y="2949371"/>
              <a:ext cx="1468113" cy="969197"/>
            </a:xfrm>
            <a:prstGeom prst="rect">
              <a:avLst/>
            </a:prstGeom>
            <a:gradFill>
              <a:gsLst>
                <a:gs pos="0">
                  <a:srgbClr val="F2F2F2">
                    <a:alpha val="60000"/>
                  </a:srgbClr>
                </a:gs>
                <a:gs pos="15000">
                  <a:srgbClr val="562F81">
                    <a:alpha val="87843"/>
                  </a:srgbClr>
                </a:gs>
                <a:gs pos="100000">
                  <a:srgbClr val="562F81">
                    <a:alpha val="87843"/>
                  </a:srgbClr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Book Antiqua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.</a:t>
              </a:r>
              <a:endParaRPr/>
            </a:p>
            <a:p>
              <a:pPr marL="0" marR="0" lvl="0" indent="0" algn="ctr" rtl="0">
                <a:lnSpc>
                  <a:spcPct val="5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 rot="10800000">
              <a:off x="7501520" y="2946948"/>
              <a:ext cx="1003836" cy="971620"/>
            </a:xfrm>
            <a:prstGeom prst="rect">
              <a:avLst/>
            </a:prstGeom>
            <a:gradFill>
              <a:gsLst>
                <a:gs pos="0">
                  <a:srgbClr val="F2F2F2">
                    <a:alpha val="60000"/>
                  </a:srgbClr>
                </a:gs>
                <a:gs pos="15000">
                  <a:srgbClr val="562F81">
                    <a:alpha val="87843"/>
                  </a:srgbClr>
                </a:gs>
                <a:gs pos="100000">
                  <a:srgbClr val="562F81">
                    <a:alpha val="87843"/>
                  </a:srgbClr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Book Antiqua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80" name="Google Shape;80;p13"/>
            <p:cNvCxnSpPr/>
            <p:nvPr/>
          </p:nvCxnSpPr>
          <p:spPr>
            <a:xfrm flipH="1">
              <a:off x="7485889" y="2894222"/>
              <a:ext cx="7474" cy="1021849"/>
            </a:xfrm>
            <a:prstGeom prst="straightConnector1">
              <a:avLst/>
            </a:prstGeom>
            <a:solidFill>
              <a:schemeClr val="accent1"/>
            </a:solidFill>
            <a:ln w="22225" cap="flat" cmpd="sng">
              <a:solidFill>
                <a:schemeClr val="dk1">
                  <a:alpha val="83921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81" name="Google Shape;81;p13"/>
            <p:cNvSpPr/>
            <p:nvPr/>
          </p:nvSpPr>
          <p:spPr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2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Book Antiqua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8418284" y="2126262"/>
              <a:ext cx="209218" cy="1792818"/>
            </a:xfrm>
            <a:prstGeom prst="rect">
              <a:avLst/>
            </a:prstGeom>
            <a:gradFill>
              <a:gsLst>
                <a:gs pos="0">
                  <a:srgbClr val="432B6F"/>
                </a:gs>
                <a:gs pos="50000">
                  <a:srgbClr val="361E60"/>
                </a:gs>
                <a:gs pos="100000">
                  <a:srgbClr val="41257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457200" marR="0" lvl="0" indent="-4572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Book Antiqua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>
                  <a:solidFill>
                    <a:srgbClr val="F2F2F2"/>
                  </a:solidFill>
                  <a:latin typeface="Poppins"/>
                  <a:ea typeface="Poppins"/>
                  <a:cs typeface="Poppins"/>
                  <a:sym typeface="Poppins"/>
                </a:rPr>
                <a:t>John Loucks</a:t>
              </a:r>
              <a:endParaRPr sz="2000" b="1">
                <a:solidFill>
                  <a:srgbClr val="F2F2F2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00">
                <a:solidFill>
                  <a:srgbClr val="F2F2F2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2F2F2"/>
                  </a:solidFill>
                  <a:latin typeface="Poppins"/>
                  <a:ea typeface="Poppins"/>
                  <a:cs typeface="Poppins"/>
                  <a:sym typeface="Poppins"/>
                </a:rPr>
                <a:t>St. Edward’s Univ.</a:t>
              </a:r>
              <a:endParaRPr sz="1400" b="1">
                <a:solidFill>
                  <a:srgbClr val="F2F2F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2"/>
          <p:cNvSpPr/>
          <p:nvPr/>
        </p:nvSpPr>
        <p:spPr>
          <a:xfrm>
            <a:off x="1597025" y="2090738"/>
            <a:ext cx="6048375" cy="3729037"/>
          </a:xfrm>
          <a:prstGeom prst="rect">
            <a:avLst/>
          </a:prstGeom>
          <a:gradFill>
            <a:gsLst>
              <a:gs pos="0">
                <a:srgbClr val="00476B"/>
              </a:gs>
              <a:gs pos="50000">
                <a:srgbClr val="006699"/>
              </a:gs>
              <a:gs pos="100000">
                <a:srgbClr val="00476B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242" name="Google Shape;242;p22"/>
          <p:cNvCxnSpPr/>
          <p:nvPr/>
        </p:nvCxnSpPr>
        <p:spPr>
          <a:xfrm>
            <a:off x="2709863" y="2811463"/>
            <a:ext cx="0" cy="18732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43" name="Google Shape;243;p22"/>
          <p:cNvSpPr/>
          <p:nvPr/>
        </p:nvSpPr>
        <p:spPr>
          <a:xfrm>
            <a:off x="2390775" y="2252663"/>
            <a:ext cx="620713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)</a:t>
            </a:r>
            <a:endParaRPr/>
          </a:p>
        </p:txBody>
      </p:sp>
      <p:sp>
        <p:nvSpPr>
          <p:cNvPr id="244" name="Google Shape;244;p22"/>
          <p:cNvSpPr/>
          <p:nvPr/>
        </p:nvSpPr>
        <p:spPr>
          <a:xfrm>
            <a:off x="7038975" y="4462463"/>
            <a:ext cx="4095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x</a:t>
            </a:r>
            <a:endParaRPr/>
          </a:p>
        </p:txBody>
      </p:sp>
      <p:sp>
        <p:nvSpPr>
          <p:cNvPr id="245" name="Google Shape;245;p22"/>
          <p:cNvSpPr/>
          <p:nvPr/>
        </p:nvSpPr>
        <p:spPr>
          <a:xfrm>
            <a:off x="3635375" y="48053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120</a:t>
            </a:r>
            <a:endParaRPr/>
          </a:p>
        </p:txBody>
      </p:sp>
      <p:sp>
        <p:nvSpPr>
          <p:cNvPr id="246" name="Google Shape;246;p22"/>
          <p:cNvSpPr/>
          <p:nvPr/>
        </p:nvSpPr>
        <p:spPr>
          <a:xfrm>
            <a:off x="488632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130</a:t>
            </a:r>
            <a:endParaRPr/>
          </a:p>
        </p:txBody>
      </p:sp>
      <p:sp>
        <p:nvSpPr>
          <p:cNvPr id="247" name="Google Shape;247;p22"/>
          <p:cNvSpPr/>
          <p:nvPr/>
        </p:nvSpPr>
        <p:spPr>
          <a:xfrm>
            <a:off x="6149975" y="48053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140</a:t>
            </a:r>
            <a:endParaRPr/>
          </a:p>
        </p:txBody>
      </p:sp>
      <p:sp>
        <p:nvSpPr>
          <p:cNvPr id="248" name="Google Shape;248;p22"/>
          <p:cNvSpPr/>
          <p:nvPr/>
        </p:nvSpPr>
        <p:spPr>
          <a:xfrm>
            <a:off x="3910013" y="3876675"/>
            <a:ext cx="2552700" cy="809625"/>
          </a:xfrm>
          <a:custGeom>
            <a:avLst/>
            <a:gdLst/>
            <a:ahLst/>
            <a:cxnLst/>
            <a:rect l="l" t="t" r="r" b="b"/>
            <a:pathLst>
              <a:path w="528" h="528" extrusionOk="0">
                <a:moveTo>
                  <a:pt x="0" y="528"/>
                </a:moveTo>
                <a:lnTo>
                  <a:pt x="12" y="0"/>
                </a:lnTo>
                <a:lnTo>
                  <a:pt x="528" y="0"/>
                </a:lnTo>
                <a:lnTo>
                  <a:pt x="528" y="528"/>
                </a:lnTo>
                <a:lnTo>
                  <a:pt x="0" y="528"/>
                </a:lnTo>
              </a:path>
            </a:pathLst>
          </a:custGeom>
          <a:gradFill>
            <a:gsLst>
              <a:gs pos="0">
                <a:srgbClr val="238F8F"/>
              </a:gs>
              <a:gs pos="50000">
                <a:srgbClr val="33CCCC"/>
              </a:gs>
              <a:gs pos="100000">
                <a:srgbClr val="238F8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249" name="Google Shape;249;p22"/>
          <p:cNvCxnSpPr/>
          <p:nvPr/>
        </p:nvCxnSpPr>
        <p:spPr>
          <a:xfrm>
            <a:off x="6462713" y="3867150"/>
            <a:ext cx="0" cy="8509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50" name="Google Shape;250;p22"/>
          <p:cNvCxnSpPr/>
          <p:nvPr/>
        </p:nvCxnSpPr>
        <p:spPr>
          <a:xfrm>
            <a:off x="2716213" y="4686300"/>
            <a:ext cx="4349750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51" name="Google Shape;251;p22"/>
          <p:cNvCxnSpPr/>
          <p:nvPr/>
        </p:nvCxnSpPr>
        <p:spPr>
          <a:xfrm rot="10800000">
            <a:off x="2620963" y="3867150"/>
            <a:ext cx="165100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52" name="Google Shape;252;p22"/>
          <p:cNvSpPr/>
          <p:nvPr/>
        </p:nvSpPr>
        <p:spPr>
          <a:xfrm>
            <a:off x="1812925" y="3643313"/>
            <a:ext cx="8223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1/20</a:t>
            </a:r>
            <a:endParaRPr/>
          </a:p>
        </p:txBody>
      </p:sp>
      <p:sp>
        <p:nvSpPr>
          <p:cNvPr id="253" name="Google Shape;253;p22"/>
          <p:cNvSpPr/>
          <p:nvPr/>
        </p:nvSpPr>
        <p:spPr>
          <a:xfrm>
            <a:off x="3857625" y="5262563"/>
            <a:ext cx="27654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Flight Time (mins.)</a:t>
            </a:r>
            <a:endParaRPr/>
          </a:p>
        </p:txBody>
      </p:sp>
      <p:cxnSp>
        <p:nvCxnSpPr>
          <p:cNvPr id="254" name="Google Shape;254;p22"/>
          <p:cNvCxnSpPr/>
          <p:nvPr/>
        </p:nvCxnSpPr>
        <p:spPr>
          <a:xfrm>
            <a:off x="3948113" y="3873500"/>
            <a:ext cx="0" cy="8064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dk1"/>
            </a:outerShdw>
          </a:effectLst>
        </p:spPr>
      </p:cxnSp>
      <p:grpSp>
        <p:nvGrpSpPr>
          <p:cNvPr id="255" name="Google Shape;255;p22"/>
          <p:cNvGrpSpPr/>
          <p:nvPr/>
        </p:nvGrpSpPr>
        <p:grpSpPr>
          <a:xfrm>
            <a:off x="3948113" y="4629150"/>
            <a:ext cx="2514600" cy="152400"/>
            <a:chOff x="2487" y="2916"/>
            <a:chExt cx="1584" cy="96"/>
          </a:xfrm>
        </p:grpSpPr>
        <p:cxnSp>
          <p:nvCxnSpPr>
            <p:cNvPr id="256" name="Google Shape;256;p22"/>
            <p:cNvCxnSpPr/>
            <p:nvPr/>
          </p:nvCxnSpPr>
          <p:spPr>
            <a:xfrm>
              <a:off x="2487" y="2920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cxnSp>
          <p:nvCxnSpPr>
            <p:cNvPr id="257" name="Google Shape;257;p22"/>
            <p:cNvCxnSpPr/>
            <p:nvPr/>
          </p:nvCxnSpPr>
          <p:spPr>
            <a:xfrm>
              <a:off x="4071" y="2924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cxnSp>
          <p:nvCxnSpPr>
            <p:cNvPr id="258" name="Google Shape;258;p22"/>
            <p:cNvCxnSpPr/>
            <p:nvPr/>
          </p:nvCxnSpPr>
          <p:spPr>
            <a:xfrm>
              <a:off x="3279" y="2916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</p:grpSp>
      <p:sp>
        <p:nvSpPr>
          <p:cNvPr id="259" name="Google Shape;259;p22"/>
          <p:cNvSpPr/>
          <p:nvPr/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Flight Time</a:t>
            </a:r>
            <a:endParaRPr/>
          </a:p>
        </p:txBody>
      </p:sp>
      <p:sp>
        <p:nvSpPr>
          <p:cNvPr id="260" name="Google Shape;260;p22"/>
          <p:cNvSpPr/>
          <p:nvPr/>
        </p:nvSpPr>
        <p:spPr>
          <a:xfrm>
            <a:off x="5808663" y="3876675"/>
            <a:ext cx="647700" cy="809625"/>
          </a:xfrm>
          <a:custGeom>
            <a:avLst/>
            <a:gdLst/>
            <a:ahLst/>
            <a:cxnLst/>
            <a:rect l="l" t="t" r="r" b="b"/>
            <a:pathLst>
              <a:path w="408" h="510" extrusionOk="0">
                <a:moveTo>
                  <a:pt x="13" y="510"/>
                </a:moveTo>
                <a:lnTo>
                  <a:pt x="9" y="0"/>
                </a:lnTo>
                <a:lnTo>
                  <a:pt x="408" y="0"/>
                </a:lnTo>
                <a:lnTo>
                  <a:pt x="408" y="506"/>
                </a:lnTo>
                <a:lnTo>
                  <a:pt x="0" y="506"/>
                </a:lnTo>
              </a:path>
            </a:pathLst>
          </a:custGeom>
          <a:gradFill>
            <a:gsLst>
              <a:gs pos="0">
                <a:srgbClr val="6B2347"/>
              </a:gs>
              <a:gs pos="50000">
                <a:srgbClr val="993366"/>
              </a:gs>
              <a:gs pos="100000">
                <a:srgbClr val="6B2347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261" name="Google Shape;261;p22"/>
          <p:cNvSpPr/>
          <p:nvPr/>
        </p:nvSpPr>
        <p:spPr>
          <a:xfrm>
            <a:off x="2970213" y="3076575"/>
            <a:ext cx="45116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P(135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140) = 1/20(5) =   .25</a:t>
            </a:r>
            <a:endParaRPr/>
          </a:p>
        </p:txBody>
      </p:sp>
      <p:cxnSp>
        <p:nvCxnSpPr>
          <p:cNvPr id="262" name="Google Shape;262;p22"/>
          <p:cNvCxnSpPr/>
          <p:nvPr/>
        </p:nvCxnSpPr>
        <p:spPr>
          <a:xfrm>
            <a:off x="5815013" y="3892550"/>
            <a:ext cx="0" cy="8064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63" name="Google Shape;263;p22"/>
          <p:cNvSpPr/>
          <p:nvPr/>
        </p:nvSpPr>
        <p:spPr>
          <a:xfrm>
            <a:off x="581025" y="1114425"/>
            <a:ext cx="77724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   What is the probability that a flight will take</a:t>
            </a:r>
            <a:endParaRPr/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between 135 and 140 minutes?</a:t>
            </a:r>
            <a:endParaRPr/>
          </a:p>
        </p:txBody>
      </p:sp>
      <p:cxnSp>
        <p:nvCxnSpPr>
          <p:cNvPr id="264" name="Google Shape;264;p22"/>
          <p:cNvCxnSpPr/>
          <p:nvPr/>
        </p:nvCxnSpPr>
        <p:spPr>
          <a:xfrm>
            <a:off x="3954463" y="3867150"/>
            <a:ext cx="2511425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65" name="Google Shape;265;p22"/>
          <p:cNvCxnSpPr/>
          <p:nvPr/>
        </p:nvCxnSpPr>
        <p:spPr>
          <a:xfrm>
            <a:off x="5815013" y="4622800"/>
            <a:ext cx="0" cy="1397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66" name="Google Shape;266;p22"/>
          <p:cNvSpPr/>
          <p:nvPr/>
        </p:nvSpPr>
        <p:spPr>
          <a:xfrm>
            <a:off x="548957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135</a:t>
            </a:r>
            <a:endParaRPr/>
          </a:p>
        </p:txBody>
      </p:sp>
      <p:cxnSp>
        <p:nvCxnSpPr>
          <p:cNvPr id="267" name="Google Shape;267;p22"/>
          <p:cNvCxnSpPr/>
          <p:nvPr/>
        </p:nvCxnSpPr>
        <p:spPr>
          <a:xfrm rot="10800000" flipH="1">
            <a:off x="6176963" y="3506788"/>
            <a:ext cx="787400" cy="633412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triangl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68" name="Google Shape;268;p22"/>
          <p:cNvSpPr/>
          <p:nvPr/>
        </p:nvSpPr>
        <p:spPr>
          <a:xfrm>
            <a:off x="6908800" y="3048000"/>
            <a:ext cx="596900" cy="476250"/>
          </a:xfrm>
          <a:prstGeom prst="ellipse">
            <a:avLst/>
          </a:prstGeom>
          <a:noFill/>
          <a:ln w="28575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3"/>
          <p:cNvSpPr/>
          <p:nvPr/>
        </p:nvSpPr>
        <p:spPr>
          <a:xfrm>
            <a:off x="1597025" y="2090738"/>
            <a:ext cx="6048375" cy="3729037"/>
          </a:xfrm>
          <a:prstGeom prst="rect">
            <a:avLst/>
          </a:prstGeom>
          <a:gradFill>
            <a:gsLst>
              <a:gs pos="0">
                <a:srgbClr val="00476B"/>
              </a:gs>
              <a:gs pos="50000">
                <a:srgbClr val="006699"/>
              </a:gs>
              <a:gs pos="100000">
                <a:srgbClr val="00476B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274" name="Google Shape;274;p23"/>
          <p:cNvCxnSpPr/>
          <p:nvPr/>
        </p:nvCxnSpPr>
        <p:spPr>
          <a:xfrm>
            <a:off x="2709863" y="2811463"/>
            <a:ext cx="0" cy="18732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75" name="Google Shape;275;p23"/>
          <p:cNvSpPr/>
          <p:nvPr/>
        </p:nvSpPr>
        <p:spPr>
          <a:xfrm>
            <a:off x="2390775" y="2252663"/>
            <a:ext cx="620713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)</a:t>
            </a:r>
            <a:endParaRPr/>
          </a:p>
        </p:txBody>
      </p:sp>
      <p:sp>
        <p:nvSpPr>
          <p:cNvPr id="276" name="Google Shape;276;p23"/>
          <p:cNvSpPr/>
          <p:nvPr/>
        </p:nvSpPr>
        <p:spPr>
          <a:xfrm>
            <a:off x="7038975" y="4462463"/>
            <a:ext cx="4095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x</a:t>
            </a:r>
            <a:endParaRPr/>
          </a:p>
        </p:txBody>
      </p:sp>
      <p:sp>
        <p:nvSpPr>
          <p:cNvPr id="277" name="Google Shape;277;p23"/>
          <p:cNvSpPr/>
          <p:nvPr/>
        </p:nvSpPr>
        <p:spPr>
          <a:xfrm>
            <a:off x="3635375" y="48053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120</a:t>
            </a:r>
            <a:endParaRPr/>
          </a:p>
        </p:txBody>
      </p:sp>
      <p:sp>
        <p:nvSpPr>
          <p:cNvPr id="278" name="Google Shape;278;p23"/>
          <p:cNvSpPr/>
          <p:nvPr/>
        </p:nvSpPr>
        <p:spPr>
          <a:xfrm>
            <a:off x="488632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130</a:t>
            </a:r>
            <a:endParaRPr/>
          </a:p>
        </p:txBody>
      </p:sp>
      <p:sp>
        <p:nvSpPr>
          <p:cNvPr id="279" name="Google Shape;279;p23"/>
          <p:cNvSpPr/>
          <p:nvPr/>
        </p:nvSpPr>
        <p:spPr>
          <a:xfrm>
            <a:off x="6149975" y="48053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140</a:t>
            </a:r>
            <a:endParaRPr/>
          </a:p>
        </p:txBody>
      </p:sp>
      <p:sp>
        <p:nvSpPr>
          <p:cNvPr id="280" name="Google Shape;280;p23"/>
          <p:cNvSpPr/>
          <p:nvPr/>
        </p:nvSpPr>
        <p:spPr>
          <a:xfrm>
            <a:off x="3910013" y="3876675"/>
            <a:ext cx="2552700" cy="809625"/>
          </a:xfrm>
          <a:custGeom>
            <a:avLst/>
            <a:gdLst/>
            <a:ahLst/>
            <a:cxnLst/>
            <a:rect l="l" t="t" r="r" b="b"/>
            <a:pathLst>
              <a:path w="528" h="528" extrusionOk="0">
                <a:moveTo>
                  <a:pt x="0" y="528"/>
                </a:moveTo>
                <a:lnTo>
                  <a:pt x="12" y="0"/>
                </a:lnTo>
                <a:lnTo>
                  <a:pt x="528" y="0"/>
                </a:lnTo>
                <a:lnTo>
                  <a:pt x="528" y="528"/>
                </a:lnTo>
                <a:lnTo>
                  <a:pt x="0" y="528"/>
                </a:lnTo>
              </a:path>
            </a:pathLst>
          </a:custGeom>
          <a:gradFill>
            <a:gsLst>
              <a:gs pos="0">
                <a:srgbClr val="238F8F"/>
              </a:gs>
              <a:gs pos="50000">
                <a:srgbClr val="33CCCC"/>
              </a:gs>
              <a:gs pos="100000">
                <a:srgbClr val="238F8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281" name="Google Shape;281;p23"/>
          <p:cNvCxnSpPr/>
          <p:nvPr/>
        </p:nvCxnSpPr>
        <p:spPr>
          <a:xfrm>
            <a:off x="6462713" y="3867150"/>
            <a:ext cx="0" cy="8509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82" name="Google Shape;282;p23"/>
          <p:cNvCxnSpPr/>
          <p:nvPr/>
        </p:nvCxnSpPr>
        <p:spPr>
          <a:xfrm>
            <a:off x="2716213" y="4686300"/>
            <a:ext cx="4349750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83" name="Google Shape;283;p23"/>
          <p:cNvCxnSpPr/>
          <p:nvPr/>
        </p:nvCxnSpPr>
        <p:spPr>
          <a:xfrm rot="10800000">
            <a:off x="2620963" y="3867150"/>
            <a:ext cx="165100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84" name="Google Shape;284;p23"/>
          <p:cNvSpPr/>
          <p:nvPr/>
        </p:nvSpPr>
        <p:spPr>
          <a:xfrm>
            <a:off x="1812925" y="3643313"/>
            <a:ext cx="8223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1/20</a:t>
            </a:r>
            <a:endParaRPr/>
          </a:p>
        </p:txBody>
      </p:sp>
      <p:sp>
        <p:nvSpPr>
          <p:cNvPr id="285" name="Google Shape;285;p23"/>
          <p:cNvSpPr/>
          <p:nvPr/>
        </p:nvSpPr>
        <p:spPr>
          <a:xfrm>
            <a:off x="3857625" y="5262563"/>
            <a:ext cx="27654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Flight Time (mins.)</a:t>
            </a:r>
            <a:endParaRPr/>
          </a:p>
        </p:txBody>
      </p:sp>
      <p:cxnSp>
        <p:nvCxnSpPr>
          <p:cNvPr id="286" name="Google Shape;286;p23"/>
          <p:cNvCxnSpPr/>
          <p:nvPr/>
        </p:nvCxnSpPr>
        <p:spPr>
          <a:xfrm>
            <a:off x="3948113" y="3873500"/>
            <a:ext cx="0" cy="8064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dk1"/>
            </a:outerShdw>
          </a:effectLst>
        </p:spPr>
      </p:cxnSp>
      <p:grpSp>
        <p:nvGrpSpPr>
          <p:cNvPr id="287" name="Google Shape;287;p23"/>
          <p:cNvGrpSpPr/>
          <p:nvPr/>
        </p:nvGrpSpPr>
        <p:grpSpPr>
          <a:xfrm>
            <a:off x="3948113" y="4629150"/>
            <a:ext cx="2514600" cy="152400"/>
            <a:chOff x="2487" y="2916"/>
            <a:chExt cx="1584" cy="96"/>
          </a:xfrm>
        </p:grpSpPr>
        <p:cxnSp>
          <p:nvCxnSpPr>
            <p:cNvPr id="288" name="Google Shape;288;p23"/>
            <p:cNvCxnSpPr/>
            <p:nvPr/>
          </p:nvCxnSpPr>
          <p:spPr>
            <a:xfrm>
              <a:off x="2487" y="2920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cxnSp>
          <p:nvCxnSpPr>
            <p:cNvPr id="289" name="Google Shape;289;p23"/>
            <p:cNvCxnSpPr/>
            <p:nvPr/>
          </p:nvCxnSpPr>
          <p:spPr>
            <a:xfrm>
              <a:off x="4071" y="2924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cxnSp>
          <p:nvCxnSpPr>
            <p:cNvPr id="290" name="Google Shape;290;p23"/>
            <p:cNvCxnSpPr/>
            <p:nvPr/>
          </p:nvCxnSpPr>
          <p:spPr>
            <a:xfrm>
              <a:off x="3279" y="2916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</p:grpSp>
      <p:sp>
        <p:nvSpPr>
          <p:cNvPr id="291" name="Google Shape;291;p23"/>
          <p:cNvSpPr/>
          <p:nvPr/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Flight Time</a:t>
            </a:r>
            <a:endParaRPr/>
          </a:p>
        </p:txBody>
      </p:sp>
      <p:sp>
        <p:nvSpPr>
          <p:cNvPr id="292" name="Google Shape;292;p23"/>
          <p:cNvSpPr/>
          <p:nvPr/>
        </p:nvSpPr>
        <p:spPr>
          <a:xfrm>
            <a:off x="4525963" y="3876675"/>
            <a:ext cx="1371600" cy="809625"/>
          </a:xfrm>
          <a:custGeom>
            <a:avLst/>
            <a:gdLst/>
            <a:ahLst/>
            <a:cxnLst/>
            <a:rect l="l" t="t" r="r" b="b"/>
            <a:pathLst>
              <a:path w="408" h="510" extrusionOk="0">
                <a:moveTo>
                  <a:pt x="13" y="510"/>
                </a:moveTo>
                <a:lnTo>
                  <a:pt x="9" y="0"/>
                </a:lnTo>
                <a:lnTo>
                  <a:pt x="408" y="0"/>
                </a:lnTo>
                <a:lnTo>
                  <a:pt x="408" y="506"/>
                </a:lnTo>
                <a:lnTo>
                  <a:pt x="0" y="506"/>
                </a:lnTo>
              </a:path>
            </a:pathLst>
          </a:custGeom>
          <a:gradFill>
            <a:gsLst>
              <a:gs pos="0">
                <a:srgbClr val="6B2347"/>
              </a:gs>
              <a:gs pos="50000">
                <a:srgbClr val="993366"/>
              </a:gs>
              <a:gs pos="100000">
                <a:srgbClr val="6B2347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293" name="Google Shape;293;p23"/>
          <p:cNvSpPr/>
          <p:nvPr/>
        </p:nvSpPr>
        <p:spPr>
          <a:xfrm>
            <a:off x="2906713" y="3076575"/>
            <a:ext cx="45116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P(124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136) = 1/20(12) =   .6</a:t>
            </a:r>
            <a:endParaRPr/>
          </a:p>
        </p:txBody>
      </p:sp>
      <p:cxnSp>
        <p:nvCxnSpPr>
          <p:cNvPr id="294" name="Google Shape;294;p23"/>
          <p:cNvCxnSpPr/>
          <p:nvPr/>
        </p:nvCxnSpPr>
        <p:spPr>
          <a:xfrm>
            <a:off x="5891213" y="3892550"/>
            <a:ext cx="0" cy="8064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95" name="Google Shape;295;p23"/>
          <p:cNvSpPr/>
          <p:nvPr/>
        </p:nvSpPr>
        <p:spPr>
          <a:xfrm>
            <a:off x="581025" y="1114425"/>
            <a:ext cx="77724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   What is the probability that a flight will take</a:t>
            </a:r>
            <a:endParaRPr/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between 124 and 136 minutes?</a:t>
            </a:r>
            <a:endParaRPr/>
          </a:p>
        </p:txBody>
      </p:sp>
      <p:cxnSp>
        <p:nvCxnSpPr>
          <p:cNvPr id="296" name="Google Shape;296;p23"/>
          <p:cNvCxnSpPr/>
          <p:nvPr/>
        </p:nvCxnSpPr>
        <p:spPr>
          <a:xfrm>
            <a:off x="3954463" y="3867150"/>
            <a:ext cx="2511425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97" name="Google Shape;297;p23"/>
          <p:cNvCxnSpPr/>
          <p:nvPr/>
        </p:nvCxnSpPr>
        <p:spPr>
          <a:xfrm>
            <a:off x="5891213" y="4622800"/>
            <a:ext cx="0" cy="1397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98" name="Google Shape;298;p23"/>
          <p:cNvSpPr/>
          <p:nvPr/>
        </p:nvSpPr>
        <p:spPr>
          <a:xfrm>
            <a:off x="556577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136</a:t>
            </a:r>
            <a:endParaRPr/>
          </a:p>
        </p:txBody>
      </p:sp>
      <p:cxnSp>
        <p:nvCxnSpPr>
          <p:cNvPr id="299" name="Google Shape;299;p23"/>
          <p:cNvCxnSpPr/>
          <p:nvPr/>
        </p:nvCxnSpPr>
        <p:spPr>
          <a:xfrm rot="10800000" flipH="1">
            <a:off x="5326063" y="3506788"/>
            <a:ext cx="1638300" cy="811212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triangl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300" name="Google Shape;300;p23"/>
          <p:cNvSpPr/>
          <p:nvPr/>
        </p:nvSpPr>
        <p:spPr>
          <a:xfrm>
            <a:off x="6985000" y="3048000"/>
            <a:ext cx="495300" cy="476250"/>
          </a:xfrm>
          <a:prstGeom prst="ellipse">
            <a:avLst/>
          </a:prstGeom>
          <a:noFill/>
          <a:ln w="28575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301" name="Google Shape;301;p23"/>
          <p:cNvCxnSpPr/>
          <p:nvPr/>
        </p:nvCxnSpPr>
        <p:spPr>
          <a:xfrm>
            <a:off x="4532313" y="3879850"/>
            <a:ext cx="0" cy="8064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302" name="Google Shape;302;p23"/>
          <p:cNvCxnSpPr/>
          <p:nvPr/>
        </p:nvCxnSpPr>
        <p:spPr>
          <a:xfrm>
            <a:off x="4532313" y="4622800"/>
            <a:ext cx="0" cy="1397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303" name="Google Shape;303;p23"/>
          <p:cNvSpPr/>
          <p:nvPr/>
        </p:nvSpPr>
        <p:spPr>
          <a:xfrm>
            <a:off x="421957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124</a:t>
            </a: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4"/>
          <p:cNvSpPr txBox="1"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Normal Probability Distribution</a:t>
            </a:r>
            <a:endParaRPr/>
          </a:p>
        </p:txBody>
      </p:sp>
      <p:sp>
        <p:nvSpPr>
          <p:cNvPr id="309" name="Google Shape;309;p24"/>
          <p:cNvSpPr txBox="1">
            <a:spLocks noGrp="1"/>
          </p:cNvSpPr>
          <p:nvPr>
            <p:ph type="body" idx="1"/>
          </p:nvPr>
        </p:nvSpPr>
        <p:spPr>
          <a:xfrm>
            <a:off x="700088" y="1130300"/>
            <a:ext cx="7886700" cy="179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The </a:t>
            </a:r>
            <a:r>
              <a:rPr lang="en-US" u="sng"/>
              <a:t>normal probability distribution</a:t>
            </a:r>
            <a:r>
              <a:rPr lang="en-US"/>
              <a:t> is the most important distribution for describing a continuous random variable.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It is widely used in statistical inference.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5"/>
          <p:cNvSpPr/>
          <p:nvPr/>
        </p:nvSpPr>
        <p:spPr>
          <a:xfrm>
            <a:off x="2641600" y="1758950"/>
            <a:ext cx="1714500" cy="102235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Heights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of people</a:t>
            </a:r>
            <a:endParaRPr/>
          </a:p>
        </p:txBody>
      </p:sp>
      <p:sp>
        <p:nvSpPr>
          <p:cNvPr id="315" name="Google Shape;315;p25"/>
          <p:cNvSpPr/>
          <p:nvPr/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316" name="Google Shape;316;p25"/>
          <p:cNvSpPr/>
          <p:nvPr/>
        </p:nvSpPr>
        <p:spPr>
          <a:xfrm>
            <a:off x="700088" y="1130300"/>
            <a:ext cx="7772400" cy="674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has been used in a wide variety of applications:</a:t>
            </a:r>
            <a:endParaRPr/>
          </a:p>
        </p:txBody>
      </p:sp>
      <p:sp>
        <p:nvSpPr>
          <p:cNvPr id="317" name="Google Shape;317;p25"/>
          <p:cNvSpPr/>
          <p:nvPr/>
        </p:nvSpPr>
        <p:spPr>
          <a:xfrm>
            <a:off x="4000500" y="3003550"/>
            <a:ext cx="2387600" cy="103505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Scientific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measurements</a:t>
            </a:r>
            <a:endParaRPr/>
          </a:p>
        </p:txBody>
      </p:sp>
      <p:sp>
        <p:nvSpPr>
          <p:cNvPr id="318" name="Google Shape;318;p25"/>
          <p:cNvSpPr/>
          <p:nvPr/>
        </p:nvSpPr>
        <p:spPr>
          <a:xfrm>
            <a:off x="2641600" y="3013075"/>
            <a:ext cx="1219200" cy="1025525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Test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scores</a:t>
            </a:r>
            <a:endParaRPr/>
          </a:p>
        </p:txBody>
      </p:sp>
      <p:sp>
        <p:nvSpPr>
          <p:cNvPr id="319" name="Google Shape;319;p25"/>
          <p:cNvSpPr/>
          <p:nvPr/>
        </p:nvSpPr>
        <p:spPr>
          <a:xfrm>
            <a:off x="4508500" y="1758950"/>
            <a:ext cx="1854200" cy="102235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Amounts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of rainfall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6"/>
          <p:cNvSpPr txBox="1">
            <a:spLocks noGrp="1"/>
          </p:cNvSpPr>
          <p:nvPr>
            <p:ph type="title"/>
          </p:nvPr>
        </p:nvSpPr>
        <p:spPr>
          <a:xfrm>
            <a:off x="685800" y="101600"/>
            <a:ext cx="7772400" cy="6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Normal Probability Distribution</a:t>
            </a:r>
            <a:endParaRPr/>
          </a:p>
        </p:txBody>
      </p:sp>
      <p:sp>
        <p:nvSpPr>
          <p:cNvPr id="325" name="Google Shape;325;p26"/>
          <p:cNvSpPr txBox="1">
            <a:spLocks noGrp="1"/>
          </p:cNvSpPr>
          <p:nvPr>
            <p:ph type="body" idx="1"/>
          </p:nvPr>
        </p:nvSpPr>
        <p:spPr>
          <a:xfrm>
            <a:off x="698500" y="1127125"/>
            <a:ext cx="7886700" cy="50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rgbClr val="66FFFF"/>
                </a:solidFill>
              </a:rPr>
              <a:t>Normal Probability Density Function</a:t>
            </a:r>
            <a:endParaRPr/>
          </a:p>
        </p:txBody>
      </p:sp>
      <p:sp>
        <p:nvSpPr>
          <p:cNvPr id="326" name="Google Shape;326;p26"/>
          <p:cNvSpPr/>
          <p:nvPr/>
        </p:nvSpPr>
        <p:spPr>
          <a:xfrm>
            <a:off x="2703513" y="1754188"/>
            <a:ext cx="3719512" cy="1203325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pic>
        <p:nvPicPr>
          <p:cNvPr id="327" name="Google Shape;327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84513" y="1925638"/>
            <a:ext cx="3025775" cy="8763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</p:pic>
      <p:grpSp>
        <p:nvGrpSpPr>
          <p:cNvPr id="328" name="Google Shape;328;p26"/>
          <p:cNvGrpSpPr/>
          <p:nvPr/>
        </p:nvGrpSpPr>
        <p:grpSpPr>
          <a:xfrm>
            <a:off x="3327400" y="3479800"/>
            <a:ext cx="3943350" cy="1809750"/>
            <a:chOff x="1728" y="2184"/>
            <a:chExt cx="2484" cy="1140"/>
          </a:xfrm>
        </p:grpSpPr>
        <p:sp>
          <p:nvSpPr>
            <p:cNvPr id="329" name="Google Shape;329;p26"/>
            <p:cNvSpPr/>
            <p:nvPr/>
          </p:nvSpPr>
          <p:spPr>
            <a:xfrm>
              <a:off x="1728" y="2184"/>
              <a:ext cx="2448" cy="3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μ</a:t>
              </a: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 =  mean</a:t>
              </a:r>
              <a:endParaRPr/>
            </a:p>
          </p:txBody>
        </p:sp>
        <p:sp>
          <p:nvSpPr>
            <p:cNvPr id="330" name="Google Shape;330;p26"/>
            <p:cNvSpPr/>
            <p:nvPr/>
          </p:nvSpPr>
          <p:spPr>
            <a:xfrm>
              <a:off x="1728" y="2460"/>
              <a:ext cx="2448" cy="3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σ</a:t>
              </a: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 =  standard deviation</a:t>
              </a:r>
              <a:endParaRPr/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1728" y="2736"/>
              <a:ext cx="2448" cy="3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π</a:t>
              </a: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 =  3.14159</a:t>
              </a:r>
              <a:endParaRPr/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1764" y="3012"/>
              <a:ext cx="2448" cy="3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e</a:t>
              </a: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 =  2.71828</a:t>
              </a:r>
              <a:endParaRPr/>
            </a:p>
          </p:txBody>
        </p:sp>
      </p:grpSp>
      <p:sp>
        <p:nvSpPr>
          <p:cNvPr id="333" name="Google Shape;333;p26"/>
          <p:cNvSpPr/>
          <p:nvPr/>
        </p:nvSpPr>
        <p:spPr>
          <a:xfrm>
            <a:off x="2336800" y="3041650"/>
            <a:ext cx="38862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where: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7"/>
          <p:cNvSpPr/>
          <p:nvPr/>
        </p:nvSpPr>
        <p:spPr>
          <a:xfrm>
            <a:off x="1104900" y="2489200"/>
            <a:ext cx="7188200" cy="2381250"/>
          </a:xfrm>
          <a:prstGeom prst="rect">
            <a:avLst/>
          </a:prstGeom>
          <a:gradFill>
            <a:gsLst>
              <a:gs pos="0">
                <a:srgbClr val="666666"/>
              </a:gs>
              <a:gs pos="50000">
                <a:schemeClr val="hlink"/>
              </a:gs>
              <a:gs pos="100000">
                <a:srgbClr val="666666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39" name="Google Shape;339;p27"/>
          <p:cNvSpPr/>
          <p:nvPr/>
        </p:nvSpPr>
        <p:spPr>
          <a:xfrm>
            <a:off x="1104900" y="1651000"/>
            <a:ext cx="7175500" cy="736600"/>
          </a:xfrm>
          <a:prstGeom prst="rect">
            <a:avLst/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The distribution is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symmetric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, and is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bell-shaped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</a:t>
            </a:r>
            <a:endParaRPr/>
          </a:p>
        </p:txBody>
      </p:sp>
      <p:sp>
        <p:nvSpPr>
          <p:cNvPr id="340" name="Google Shape;340;p27"/>
          <p:cNvSpPr/>
          <p:nvPr/>
        </p:nvSpPr>
        <p:spPr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341" name="Google Shape;341;p27"/>
          <p:cNvSpPr/>
          <p:nvPr/>
        </p:nvSpPr>
        <p:spPr>
          <a:xfrm>
            <a:off x="695325" y="1130300"/>
            <a:ext cx="7772400" cy="636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Characteristics</a:t>
            </a:r>
            <a:endParaRPr sz="2800">
              <a:solidFill>
                <a:srgbClr val="66FFFF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42" name="Google Shape;342;p27"/>
          <p:cNvSpPr/>
          <p:nvPr/>
        </p:nvSpPr>
        <p:spPr>
          <a:xfrm>
            <a:off x="2638425" y="2744788"/>
            <a:ext cx="3937000" cy="1862137"/>
          </a:xfrm>
          <a:custGeom>
            <a:avLst/>
            <a:gdLst/>
            <a:ahLst/>
            <a:cxnLst/>
            <a:rect l="l" t="t" r="r" b="b"/>
            <a:pathLst>
              <a:path w="2480" h="1173" extrusionOk="0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 w="127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43" name="Google Shape;343;p27"/>
          <p:cNvSpPr txBox="1"/>
          <p:nvPr/>
        </p:nvSpPr>
        <p:spPr>
          <a:xfrm>
            <a:off x="6899275" y="4367213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endParaRPr/>
          </a:p>
        </p:txBody>
      </p:sp>
      <p:cxnSp>
        <p:nvCxnSpPr>
          <p:cNvPr id="344" name="Google Shape;344;p27"/>
          <p:cNvCxnSpPr/>
          <p:nvPr/>
        </p:nvCxnSpPr>
        <p:spPr>
          <a:xfrm>
            <a:off x="2305050" y="4608513"/>
            <a:ext cx="459105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8"/>
          <p:cNvSpPr/>
          <p:nvPr/>
        </p:nvSpPr>
        <p:spPr>
          <a:xfrm>
            <a:off x="1130300" y="3194050"/>
            <a:ext cx="7188200" cy="2838450"/>
          </a:xfrm>
          <a:prstGeom prst="rect">
            <a:avLst/>
          </a:prstGeom>
          <a:gradFill>
            <a:gsLst>
              <a:gs pos="0">
                <a:srgbClr val="666666"/>
              </a:gs>
              <a:gs pos="50000">
                <a:schemeClr val="hlink"/>
              </a:gs>
              <a:gs pos="100000">
                <a:srgbClr val="666666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50" name="Google Shape;350;p28"/>
          <p:cNvSpPr/>
          <p:nvPr/>
        </p:nvSpPr>
        <p:spPr>
          <a:xfrm>
            <a:off x="1155700" y="1651000"/>
            <a:ext cx="7175500" cy="1441450"/>
          </a:xfrm>
          <a:prstGeom prst="rect">
            <a:avLst/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The entire family of normal probability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distributions is defined by its</a:t>
            </a: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mean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and its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standard deviation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.</a:t>
            </a:r>
            <a:endParaRPr/>
          </a:p>
        </p:txBody>
      </p:sp>
      <p:sp>
        <p:nvSpPr>
          <p:cNvPr id="351" name="Google Shape;351;p28"/>
          <p:cNvSpPr/>
          <p:nvPr/>
        </p:nvSpPr>
        <p:spPr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352" name="Google Shape;352;p28"/>
          <p:cNvSpPr/>
          <p:nvPr/>
        </p:nvSpPr>
        <p:spPr>
          <a:xfrm>
            <a:off x="695325" y="1130300"/>
            <a:ext cx="7772400" cy="52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Characteristics</a:t>
            </a:r>
            <a:endParaRPr sz="2800">
              <a:solidFill>
                <a:srgbClr val="66FFFF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353" name="Google Shape;353;p28"/>
          <p:cNvCxnSpPr/>
          <p:nvPr/>
        </p:nvCxnSpPr>
        <p:spPr>
          <a:xfrm>
            <a:off x="2305050" y="5294313"/>
            <a:ext cx="459105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4" name="Google Shape;354;p28"/>
          <p:cNvSpPr/>
          <p:nvPr/>
        </p:nvSpPr>
        <p:spPr>
          <a:xfrm>
            <a:off x="2638425" y="3436938"/>
            <a:ext cx="3937000" cy="1862137"/>
          </a:xfrm>
          <a:custGeom>
            <a:avLst/>
            <a:gdLst/>
            <a:ahLst/>
            <a:cxnLst/>
            <a:rect l="l" t="t" r="r" b="b"/>
            <a:pathLst>
              <a:path w="2480" h="1173" extrusionOk="0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 w="127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355" name="Google Shape;355;p28"/>
          <p:cNvCxnSpPr/>
          <p:nvPr/>
        </p:nvCxnSpPr>
        <p:spPr>
          <a:xfrm>
            <a:off x="4705350" y="5187950"/>
            <a:ext cx="0" cy="23177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6" name="Google Shape;356;p28"/>
          <p:cNvSpPr txBox="1"/>
          <p:nvPr/>
        </p:nvSpPr>
        <p:spPr>
          <a:xfrm>
            <a:off x="5195888" y="3565525"/>
            <a:ext cx="2836862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Standard Deviation </a:t>
            </a: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endParaRPr/>
          </a:p>
        </p:txBody>
      </p:sp>
      <p:sp>
        <p:nvSpPr>
          <p:cNvPr id="357" name="Google Shape;357;p28"/>
          <p:cNvSpPr txBox="1"/>
          <p:nvPr/>
        </p:nvSpPr>
        <p:spPr>
          <a:xfrm>
            <a:off x="4125913" y="5435600"/>
            <a:ext cx="1112837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Mean </a:t>
            </a: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endParaRPr/>
          </a:p>
        </p:txBody>
      </p:sp>
      <p:sp>
        <p:nvSpPr>
          <p:cNvPr id="358" name="Google Shape;358;p28"/>
          <p:cNvSpPr txBox="1"/>
          <p:nvPr/>
        </p:nvSpPr>
        <p:spPr>
          <a:xfrm>
            <a:off x="6899275" y="5072063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9"/>
          <p:cNvSpPr/>
          <p:nvPr/>
        </p:nvSpPr>
        <p:spPr>
          <a:xfrm>
            <a:off x="1104900" y="2774950"/>
            <a:ext cx="7188200" cy="2381250"/>
          </a:xfrm>
          <a:prstGeom prst="rect">
            <a:avLst/>
          </a:prstGeom>
          <a:gradFill>
            <a:gsLst>
              <a:gs pos="0">
                <a:srgbClr val="666666"/>
              </a:gs>
              <a:gs pos="50000">
                <a:schemeClr val="hlink"/>
              </a:gs>
              <a:gs pos="100000">
                <a:srgbClr val="666666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64" name="Google Shape;364;p29"/>
          <p:cNvSpPr/>
          <p:nvPr/>
        </p:nvSpPr>
        <p:spPr>
          <a:xfrm>
            <a:off x="1104900" y="1651000"/>
            <a:ext cx="7175500" cy="1003300"/>
          </a:xfrm>
          <a:prstGeom prst="rect">
            <a:avLst/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The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highest point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on the normal curve is at the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mean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, which is also the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median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and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mode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</a:t>
            </a:r>
            <a:endParaRPr/>
          </a:p>
        </p:txBody>
      </p:sp>
      <p:sp>
        <p:nvSpPr>
          <p:cNvPr id="365" name="Google Shape;365;p29"/>
          <p:cNvSpPr/>
          <p:nvPr/>
        </p:nvSpPr>
        <p:spPr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366" name="Google Shape;366;p29"/>
          <p:cNvSpPr/>
          <p:nvPr/>
        </p:nvSpPr>
        <p:spPr>
          <a:xfrm>
            <a:off x="695325" y="1130300"/>
            <a:ext cx="7772400" cy="509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Characteristics</a:t>
            </a:r>
            <a:endParaRPr sz="2800">
              <a:solidFill>
                <a:srgbClr val="66FFFF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67" name="Google Shape;367;p29"/>
          <p:cNvSpPr/>
          <p:nvPr/>
        </p:nvSpPr>
        <p:spPr>
          <a:xfrm>
            <a:off x="2638425" y="3011488"/>
            <a:ext cx="3937000" cy="1862137"/>
          </a:xfrm>
          <a:custGeom>
            <a:avLst/>
            <a:gdLst/>
            <a:ahLst/>
            <a:cxnLst/>
            <a:rect l="l" t="t" r="r" b="b"/>
            <a:pathLst>
              <a:path w="2480" h="1173" extrusionOk="0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 w="127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368" name="Google Shape;368;p29"/>
          <p:cNvCxnSpPr/>
          <p:nvPr/>
        </p:nvCxnSpPr>
        <p:spPr>
          <a:xfrm>
            <a:off x="4648200" y="3016250"/>
            <a:ext cx="0" cy="19431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69" name="Google Shape;369;p29"/>
          <p:cNvSpPr txBox="1"/>
          <p:nvPr/>
        </p:nvSpPr>
        <p:spPr>
          <a:xfrm>
            <a:off x="6899275" y="4652963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endParaRPr/>
          </a:p>
        </p:txBody>
      </p:sp>
      <p:cxnSp>
        <p:nvCxnSpPr>
          <p:cNvPr id="370" name="Google Shape;370;p29"/>
          <p:cNvCxnSpPr/>
          <p:nvPr/>
        </p:nvCxnSpPr>
        <p:spPr>
          <a:xfrm>
            <a:off x="2305050" y="4875213"/>
            <a:ext cx="459105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0"/>
          <p:cNvSpPr/>
          <p:nvPr/>
        </p:nvSpPr>
        <p:spPr>
          <a:xfrm>
            <a:off x="1104900" y="2774950"/>
            <a:ext cx="7188200" cy="2705100"/>
          </a:xfrm>
          <a:prstGeom prst="rect">
            <a:avLst/>
          </a:prstGeom>
          <a:gradFill>
            <a:gsLst>
              <a:gs pos="0">
                <a:srgbClr val="666666"/>
              </a:gs>
              <a:gs pos="50000">
                <a:schemeClr val="hlink"/>
              </a:gs>
              <a:gs pos="100000">
                <a:srgbClr val="666666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76" name="Google Shape;376;p30"/>
          <p:cNvSpPr/>
          <p:nvPr/>
        </p:nvSpPr>
        <p:spPr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377" name="Google Shape;377;p30"/>
          <p:cNvSpPr/>
          <p:nvPr/>
        </p:nvSpPr>
        <p:spPr>
          <a:xfrm>
            <a:off x="695325" y="1130300"/>
            <a:ext cx="7772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Characteristics</a:t>
            </a:r>
            <a:endParaRPr sz="2400">
              <a:solidFill>
                <a:srgbClr val="66FFFF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378" name="Google Shape;378;p30"/>
          <p:cNvCxnSpPr/>
          <p:nvPr/>
        </p:nvCxnSpPr>
        <p:spPr>
          <a:xfrm>
            <a:off x="3968750" y="4749800"/>
            <a:ext cx="0" cy="23177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9" name="Google Shape;379;p30"/>
          <p:cNvSpPr/>
          <p:nvPr/>
        </p:nvSpPr>
        <p:spPr>
          <a:xfrm>
            <a:off x="1317625" y="3013075"/>
            <a:ext cx="3803650" cy="1855788"/>
          </a:xfrm>
          <a:custGeom>
            <a:avLst/>
            <a:gdLst/>
            <a:ahLst/>
            <a:cxnLst/>
            <a:rect l="l" t="t" r="r" b="b"/>
            <a:pathLst>
              <a:path w="2470" h="1171" extrusionOk="0">
                <a:moveTo>
                  <a:pt x="1250" y="0"/>
                </a:moveTo>
                <a:lnTo>
                  <a:pt x="1226" y="5"/>
                </a:lnTo>
                <a:lnTo>
                  <a:pt x="1199" y="12"/>
                </a:lnTo>
                <a:lnTo>
                  <a:pt x="1169" y="27"/>
                </a:lnTo>
                <a:lnTo>
                  <a:pt x="1145" y="45"/>
                </a:lnTo>
                <a:lnTo>
                  <a:pt x="1122" y="66"/>
                </a:lnTo>
                <a:lnTo>
                  <a:pt x="1104" y="85"/>
                </a:lnTo>
                <a:lnTo>
                  <a:pt x="1089" y="106"/>
                </a:lnTo>
                <a:lnTo>
                  <a:pt x="1072" y="131"/>
                </a:lnTo>
                <a:lnTo>
                  <a:pt x="1060" y="149"/>
                </a:lnTo>
                <a:lnTo>
                  <a:pt x="1044" y="175"/>
                </a:lnTo>
                <a:lnTo>
                  <a:pt x="1030" y="197"/>
                </a:lnTo>
                <a:lnTo>
                  <a:pt x="1014" y="223"/>
                </a:lnTo>
                <a:lnTo>
                  <a:pt x="1005" y="240"/>
                </a:lnTo>
                <a:lnTo>
                  <a:pt x="993" y="262"/>
                </a:lnTo>
                <a:lnTo>
                  <a:pt x="984" y="282"/>
                </a:lnTo>
                <a:lnTo>
                  <a:pt x="974" y="300"/>
                </a:lnTo>
                <a:lnTo>
                  <a:pt x="965" y="320"/>
                </a:lnTo>
                <a:lnTo>
                  <a:pt x="954" y="344"/>
                </a:lnTo>
                <a:lnTo>
                  <a:pt x="941" y="373"/>
                </a:lnTo>
                <a:lnTo>
                  <a:pt x="931" y="395"/>
                </a:lnTo>
                <a:lnTo>
                  <a:pt x="923" y="412"/>
                </a:lnTo>
                <a:lnTo>
                  <a:pt x="911" y="437"/>
                </a:lnTo>
                <a:lnTo>
                  <a:pt x="900" y="462"/>
                </a:lnTo>
                <a:lnTo>
                  <a:pt x="892" y="479"/>
                </a:lnTo>
                <a:lnTo>
                  <a:pt x="880" y="506"/>
                </a:lnTo>
                <a:lnTo>
                  <a:pt x="871" y="528"/>
                </a:lnTo>
                <a:lnTo>
                  <a:pt x="863" y="549"/>
                </a:lnTo>
                <a:lnTo>
                  <a:pt x="855" y="570"/>
                </a:lnTo>
                <a:lnTo>
                  <a:pt x="846" y="591"/>
                </a:lnTo>
                <a:lnTo>
                  <a:pt x="838" y="612"/>
                </a:lnTo>
                <a:lnTo>
                  <a:pt x="829" y="633"/>
                </a:lnTo>
                <a:lnTo>
                  <a:pt x="816" y="663"/>
                </a:lnTo>
                <a:lnTo>
                  <a:pt x="804" y="690"/>
                </a:lnTo>
                <a:lnTo>
                  <a:pt x="795" y="708"/>
                </a:lnTo>
                <a:lnTo>
                  <a:pt x="786" y="727"/>
                </a:lnTo>
                <a:lnTo>
                  <a:pt x="777" y="747"/>
                </a:lnTo>
                <a:lnTo>
                  <a:pt x="768" y="765"/>
                </a:lnTo>
                <a:lnTo>
                  <a:pt x="755" y="790"/>
                </a:lnTo>
                <a:lnTo>
                  <a:pt x="741" y="814"/>
                </a:lnTo>
                <a:lnTo>
                  <a:pt x="725" y="838"/>
                </a:lnTo>
                <a:lnTo>
                  <a:pt x="707" y="862"/>
                </a:lnTo>
                <a:lnTo>
                  <a:pt x="689" y="885"/>
                </a:lnTo>
                <a:lnTo>
                  <a:pt x="667" y="907"/>
                </a:lnTo>
                <a:lnTo>
                  <a:pt x="643" y="932"/>
                </a:lnTo>
                <a:lnTo>
                  <a:pt x="626" y="947"/>
                </a:lnTo>
                <a:lnTo>
                  <a:pt x="606" y="963"/>
                </a:lnTo>
                <a:lnTo>
                  <a:pt x="582" y="981"/>
                </a:lnTo>
                <a:lnTo>
                  <a:pt x="562" y="994"/>
                </a:lnTo>
                <a:lnTo>
                  <a:pt x="536" y="1009"/>
                </a:lnTo>
                <a:lnTo>
                  <a:pt x="496" y="1031"/>
                </a:lnTo>
                <a:lnTo>
                  <a:pt x="462" y="1045"/>
                </a:lnTo>
                <a:lnTo>
                  <a:pt x="436" y="1054"/>
                </a:lnTo>
                <a:lnTo>
                  <a:pt x="413" y="1063"/>
                </a:lnTo>
                <a:lnTo>
                  <a:pt x="383" y="1073"/>
                </a:lnTo>
                <a:lnTo>
                  <a:pt x="353" y="1082"/>
                </a:lnTo>
                <a:lnTo>
                  <a:pt x="323" y="1089"/>
                </a:lnTo>
                <a:lnTo>
                  <a:pt x="300" y="1095"/>
                </a:lnTo>
                <a:lnTo>
                  <a:pt x="272" y="1102"/>
                </a:lnTo>
                <a:lnTo>
                  <a:pt x="248" y="1108"/>
                </a:lnTo>
                <a:lnTo>
                  <a:pt x="216" y="1115"/>
                </a:lnTo>
                <a:lnTo>
                  <a:pt x="173" y="1123"/>
                </a:lnTo>
                <a:lnTo>
                  <a:pt x="145" y="1129"/>
                </a:lnTo>
                <a:lnTo>
                  <a:pt x="120" y="1134"/>
                </a:lnTo>
                <a:lnTo>
                  <a:pt x="99" y="1137"/>
                </a:lnTo>
                <a:lnTo>
                  <a:pt x="64" y="1144"/>
                </a:lnTo>
                <a:lnTo>
                  <a:pt x="26" y="1152"/>
                </a:lnTo>
                <a:lnTo>
                  <a:pt x="0" y="1171"/>
                </a:lnTo>
                <a:lnTo>
                  <a:pt x="2470" y="1170"/>
                </a:lnTo>
                <a:lnTo>
                  <a:pt x="2454" y="1159"/>
                </a:lnTo>
                <a:lnTo>
                  <a:pt x="2413" y="1147"/>
                </a:lnTo>
                <a:lnTo>
                  <a:pt x="2385" y="1143"/>
                </a:lnTo>
                <a:lnTo>
                  <a:pt x="2351" y="1138"/>
                </a:lnTo>
                <a:lnTo>
                  <a:pt x="2310" y="1129"/>
                </a:lnTo>
                <a:lnTo>
                  <a:pt x="2331" y="1132"/>
                </a:lnTo>
                <a:lnTo>
                  <a:pt x="2285" y="1123"/>
                </a:lnTo>
                <a:lnTo>
                  <a:pt x="2258" y="1116"/>
                </a:lnTo>
                <a:lnTo>
                  <a:pt x="2214" y="1104"/>
                </a:lnTo>
                <a:lnTo>
                  <a:pt x="2174" y="1092"/>
                </a:lnTo>
                <a:lnTo>
                  <a:pt x="2140" y="1081"/>
                </a:lnTo>
                <a:lnTo>
                  <a:pt x="2108" y="1071"/>
                </a:lnTo>
                <a:lnTo>
                  <a:pt x="2072" y="1059"/>
                </a:lnTo>
                <a:lnTo>
                  <a:pt x="2041" y="1047"/>
                </a:lnTo>
                <a:lnTo>
                  <a:pt x="2001" y="1029"/>
                </a:lnTo>
                <a:lnTo>
                  <a:pt x="1984" y="1020"/>
                </a:lnTo>
                <a:lnTo>
                  <a:pt x="1983" y="1020"/>
                </a:lnTo>
                <a:lnTo>
                  <a:pt x="1970" y="1013"/>
                </a:lnTo>
                <a:lnTo>
                  <a:pt x="1946" y="1001"/>
                </a:lnTo>
                <a:lnTo>
                  <a:pt x="1926" y="986"/>
                </a:lnTo>
                <a:lnTo>
                  <a:pt x="1904" y="969"/>
                </a:lnTo>
                <a:lnTo>
                  <a:pt x="1888" y="955"/>
                </a:lnTo>
                <a:lnTo>
                  <a:pt x="1870" y="938"/>
                </a:lnTo>
                <a:lnTo>
                  <a:pt x="1849" y="915"/>
                </a:lnTo>
                <a:lnTo>
                  <a:pt x="1828" y="891"/>
                </a:lnTo>
                <a:lnTo>
                  <a:pt x="1810" y="868"/>
                </a:lnTo>
                <a:lnTo>
                  <a:pt x="1791" y="845"/>
                </a:lnTo>
                <a:lnTo>
                  <a:pt x="1778" y="825"/>
                </a:lnTo>
                <a:lnTo>
                  <a:pt x="1766" y="809"/>
                </a:lnTo>
                <a:lnTo>
                  <a:pt x="1755" y="792"/>
                </a:lnTo>
                <a:lnTo>
                  <a:pt x="1744" y="772"/>
                </a:lnTo>
                <a:lnTo>
                  <a:pt x="1734" y="751"/>
                </a:lnTo>
                <a:lnTo>
                  <a:pt x="1725" y="729"/>
                </a:lnTo>
                <a:lnTo>
                  <a:pt x="1715" y="707"/>
                </a:lnTo>
                <a:lnTo>
                  <a:pt x="1708" y="692"/>
                </a:lnTo>
                <a:lnTo>
                  <a:pt x="1700" y="674"/>
                </a:lnTo>
                <a:lnTo>
                  <a:pt x="1693" y="657"/>
                </a:lnTo>
                <a:lnTo>
                  <a:pt x="1685" y="641"/>
                </a:lnTo>
                <a:lnTo>
                  <a:pt x="1676" y="619"/>
                </a:lnTo>
                <a:lnTo>
                  <a:pt x="1666" y="598"/>
                </a:lnTo>
                <a:lnTo>
                  <a:pt x="1653" y="568"/>
                </a:lnTo>
                <a:lnTo>
                  <a:pt x="1641" y="546"/>
                </a:lnTo>
                <a:lnTo>
                  <a:pt x="1629" y="522"/>
                </a:lnTo>
                <a:lnTo>
                  <a:pt x="1617" y="497"/>
                </a:lnTo>
                <a:lnTo>
                  <a:pt x="1608" y="476"/>
                </a:lnTo>
                <a:lnTo>
                  <a:pt x="1597" y="452"/>
                </a:lnTo>
                <a:lnTo>
                  <a:pt x="1587" y="430"/>
                </a:lnTo>
                <a:lnTo>
                  <a:pt x="1570" y="397"/>
                </a:lnTo>
                <a:lnTo>
                  <a:pt x="1556" y="366"/>
                </a:lnTo>
                <a:lnTo>
                  <a:pt x="1543" y="340"/>
                </a:lnTo>
                <a:lnTo>
                  <a:pt x="1533" y="322"/>
                </a:lnTo>
                <a:lnTo>
                  <a:pt x="1521" y="298"/>
                </a:lnTo>
                <a:lnTo>
                  <a:pt x="1507" y="271"/>
                </a:lnTo>
                <a:lnTo>
                  <a:pt x="1496" y="251"/>
                </a:lnTo>
                <a:lnTo>
                  <a:pt x="1487" y="236"/>
                </a:lnTo>
                <a:lnTo>
                  <a:pt x="1480" y="223"/>
                </a:lnTo>
                <a:lnTo>
                  <a:pt x="1469" y="203"/>
                </a:lnTo>
                <a:lnTo>
                  <a:pt x="1458" y="183"/>
                </a:lnTo>
                <a:lnTo>
                  <a:pt x="1449" y="167"/>
                </a:lnTo>
                <a:lnTo>
                  <a:pt x="1439" y="150"/>
                </a:lnTo>
                <a:lnTo>
                  <a:pt x="1428" y="135"/>
                </a:lnTo>
                <a:lnTo>
                  <a:pt x="1419" y="125"/>
                </a:lnTo>
                <a:lnTo>
                  <a:pt x="1413" y="114"/>
                </a:lnTo>
                <a:lnTo>
                  <a:pt x="1407" y="107"/>
                </a:lnTo>
                <a:lnTo>
                  <a:pt x="1401" y="99"/>
                </a:lnTo>
                <a:lnTo>
                  <a:pt x="1397" y="95"/>
                </a:lnTo>
                <a:lnTo>
                  <a:pt x="1389" y="86"/>
                </a:lnTo>
                <a:lnTo>
                  <a:pt x="1379" y="74"/>
                </a:lnTo>
                <a:lnTo>
                  <a:pt x="1368" y="62"/>
                </a:lnTo>
                <a:lnTo>
                  <a:pt x="1356" y="50"/>
                </a:lnTo>
                <a:lnTo>
                  <a:pt x="1344" y="39"/>
                </a:lnTo>
                <a:lnTo>
                  <a:pt x="1331" y="30"/>
                </a:lnTo>
                <a:lnTo>
                  <a:pt x="1317" y="19"/>
                </a:lnTo>
                <a:lnTo>
                  <a:pt x="1296" y="11"/>
                </a:lnTo>
                <a:lnTo>
                  <a:pt x="1276" y="4"/>
                </a:lnTo>
                <a:lnTo>
                  <a:pt x="1251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380" name="Google Shape;380;p30"/>
          <p:cNvCxnSpPr/>
          <p:nvPr/>
        </p:nvCxnSpPr>
        <p:spPr>
          <a:xfrm>
            <a:off x="3238500" y="4746625"/>
            <a:ext cx="0" cy="23177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1" name="Google Shape;381;p30"/>
          <p:cNvCxnSpPr/>
          <p:nvPr/>
        </p:nvCxnSpPr>
        <p:spPr>
          <a:xfrm>
            <a:off x="6000750" y="4746625"/>
            <a:ext cx="0" cy="23177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2" name="Google Shape;382;p30"/>
          <p:cNvSpPr txBox="1"/>
          <p:nvPr/>
        </p:nvSpPr>
        <p:spPr>
          <a:xfrm>
            <a:off x="2922588" y="5008563"/>
            <a:ext cx="557212" cy="427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-10</a:t>
            </a:r>
            <a:endParaRPr/>
          </a:p>
        </p:txBody>
      </p:sp>
      <p:sp>
        <p:nvSpPr>
          <p:cNvPr id="383" name="Google Shape;383;p30"/>
          <p:cNvSpPr txBox="1"/>
          <p:nvPr/>
        </p:nvSpPr>
        <p:spPr>
          <a:xfrm>
            <a:off x="3797300" y="5008563"/>
            <a:ext cx="323850" cy="427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0</a:t>
            </a:r>
            <a:endParaRPr/>
          </a:p>
        </p:txBody>
      </p:sp>
      <p:sp>
        <p:nvSpPr>
          <p:cNvPr id="384" name="Google Shape;384;p30"/>
          <p:cNvSpPr txBox="1"/>
          <p:nvPr/>
        </p:nvSpPr>
        <p:spPr>
          <a:xfrm>
            <a:off x="5765800" y="5008563"/>
            <a:ext cx="463550" cy="427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20</a:t>
            </a:r>
            <a:endParaRPr/>
          </a:p>
        </p:txBody>
      </p:sp>
      <p:sp>
        <p:nvSpPr>
          <p:cNvPr id="385" name="Google Shape;385;p30"/>
          <p:cNvSpPr/>
          <p:nvPr/>
        </p:nvSpPr>
        <p:spPr>
          <a:xfrm>
            <a:off x="1104900" y="1651000"/>
            <a:ext cx="7175500" cy="1003300"/>
          </a:xfrm>
          <a:prstGeom prst="rect">
            <a:avLst/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The mean can be any numerical value:  negative,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zero, or positive.</a:t>
            </a:r>
            <a:endParaRPr/>
          </a:p>
        </p:txBody>
      </p:sp>
      <p:sp>
        <p:nvSpPr>
          <p:cNvPr id="386" name="Google Shape;386;p30"/>
          <p:cNvSpPr/>
          <p:nvPr/>
        </p:nvSpPr>
        <p:spPr>
          <a:xfrm>
            <a:off x="2047875" y="3006725"/>
            <a:ext cx="3787775" cy="1858963"/>
          </a:xfrm>
          <a:custGeom>
            <a:avLst/>
            <a:gdLst/>
            <a:ahLst/>
            <a:cxnLst/>
            <a:rect l="l" t="t" r="r" b="b"/>
            <a:pathLst>
              <a:path w="2470" h="1171" extrusionOk="0">
                <a:moveTo>
                  <a:pt x="1250" y="0"/>
                </a:moveTo>
                <a:lnTo>
                  <a:pt x="1226" y="5"/>
                </a:lnTo>
                <a:lnTo>
                  <a:pt x="1199" y="12"/>
                </a:lnTo>
                <a:lnTo>
                  <a:pt x="1169" y="27"/>
                </a:lnTo>
                <a:lnTo>
                  <a:pt x="1145" y="45"/>
                </a:lnTo>
                <a:lnTo>
                  <a:pt x="1122" y="66"/>
                </a:lnTo>
                <a:lnTo>
                  <a:pt x="1104" y="85"/>
                </a:lnTo>
                <a:lnTo>
                  <a:pt x="1089" y="106"/>
                </a:lnTo>
                <a:lnTo>
                  <a:pt x="1072" y="131"/>
                </a:lnTo>
                <a:lnTo>
                  <a:pt x="1060" y="149"/>
                </a:lnTo>
                <a:lnTo>
                  <a:pt x="1044" y="175"/>
                </a:lnTo>
                <a:lnTo>
                  <a:pt x="1030" y="197"/>
                </a:lnTo>
                <a:lnTo>
                  <a:pt x="1014" y="223"/>
                </a:lnTo>
                <a:lnTo>
                  <a:pt x="1005" y="240"/>
                </a:lnTo>
                <a:lnTo>
                  <a:pt x="993" y="262"/>
                </a:lnTo>
                <a:lnTo>
                  <a:pt x="984" y="282"/>
                </a:lnTo>
                <a:lnTo>
                  <a:pt x="974" y="300"/>
                </a:lnTo>
                <a:lnTo>
                  <a:pt x="965" y="320"/>
                </a:lnTo>
                <a:lnTo>
                  <a:pt x="954" y="344"/>
                </a:lnTo>
                <a:lnTo>
                  <a:pt x="941" y="373"/>
                </a:lnTo>
                <a:lnTo>
                  <a:pt x="931" y="395"/>
                </a:lnTo>
                <a:lnTo>
                  <a:pt x="923" y="412"/>
                </a:lnTo>
                <a:lnTo>
                  <a:pt x="911" y="437"/>
                </a:lnTo>
                <a:lnTo>
                  <a:pt x="900" y="462"/>
                </a:lnTo>
                <a:lnTo>
                  <a:pt x="892" y="479"/>
                </a:lnTo>
                <a:lnTo>
                  <a:pt x="880" y="506"/>
                </a:lnTo>
                <a:lnTo>
                  <a:pt x="871" y="528"/>
                </a:lnTo>
                <a:lnTo>
                  <a:pt x="863" y="549"/>
                </a:lnTo>
                <a:lnTo>
                  <a:pt x="855" y="570"/>
                </a:lnTo>
                <a:lnTo>
                  <a:pt x="846" y="591"/>
                </a:lnTo>
                <a:lnTo>
                  <a:pt x="838" y="612"/>
                </a:lnTo>
                <a:lnTo>
                  <a:pt x="829" y="633"/>
                </a:lnTo>
                <a:lnTo>
                  <a:pt x="816" y="663"/>
                </a:lnTo>
                <a:lnTo>
                  <a:pt x="804" y="690"/>
                </a:lnTo>
                <a:lnTo>
                  <a:pt x="795" y="708"/>
                </a:lnTo>
                <a:lnTo>
                  <a:pt x="786" y="727"/>
                </a:lnTo>
                <a:lnTo>
                  <a:pt x="777" y="747"/>
                </a:lnTo>
                <a:lnTo>
                  <a:pt x="768" y="765"/>
                </a:lnTo>
                <a:lnTo>
                  <a:pt x="755" y="790"/>
                </a:lnTo>
                <a:lnTo>
                  <a:pt x="741" y="814"/>
                </a:lnTo>
                <a:lnTo>
                  <a:pt x="725" y="838"/>
                </a:lnTo>
                <a:lnTo>
                  <a:pt x="707" y="862"/>
                </a:lnTo>
                <a:lnTo>
                  <a:pt x="689" y="885"/>
                </a:lnTo>
                <a:lnTo>
                  <a:pt x="667" y="907"/>
                </a:lnTo>
                <a:lnTo>
                  <a:pt x="643" y="932"/>
                </a:lnTo>
                <a:lnTo>
                  <a:pt x="626" y="947"/>
                </a:lnTo>
                <a:lnTo>
                  <a:pt x="606" y="963"/>
                </a:lnTo>
                <a:lnTo>
                  <a:pt x="582" y="981"/>
                </a:lnTo>
                <a:lnTo>
                  <a:pt x="562" y="994"/>
                </a:lnTo>
                <a:lnTo>
                  <a:pt x="536" y="1009"/>
                </a:lnTo>
                <a:lnTo>
                  <a:pt x="496" y="1031"/>
                </a:lnTo>
                <a:lnTo>
                  <a:pt x="462" y="1045"/>
                </a:lnTo>
                <a:lnTo>
                  <a:pt x="436" y="1054"/>
                </a:lnTo>
                <a:lnTo>
                  <a:pt x="413" y="1063"/>
                </a:lnTo>
                <a:lnTo>
                  <a:pt x="383" y="1073"/>
                </a:lnTo>
                <a:lnTo>
                  <a:pt x="353" y="1082"/>
                </a:lnTo>
                <a:lnTo>
                  <a:pt x="323" y="1089"/>
                </a:lnTo>
                <a:lnTo>
                  <a:pt x="300" y="1095"/>
                </a:lnTo>
                <a:lnTo>
                  <a:pt x="272" y="1102"/>
                </a:lnTo>
                <a:lnTo>
                  <a:pt x="248" y="1108"/>
                </a:lnTo>
                <a:lnTo>
                  <a:pt x="216" y="1115"/>
                </a:lnTo>
                <a:lnTo>
                  <a:pt x="173" y="1123"/>
                </a:lnTo>
                <a:lnTo>
                  <a:pt x="145" y="1129"/>
                </a:lnTo>
                <a:lnTo>
                  <a:pt x="120" y="1134"/>
                </a:lnTo>
                <a:lnTo>
                  <a:pt x="99" y="1137"/>
                </a:lnTo>
                <a:lnTo>
                  <a:pt x="64" y="1144"/>
                </a:lnTo>
                <a:lnTo>
                  <a:pt x="26" y="1152"/>
                </a:lnTo>
                <a:lnTo>
                  <a:pt x="0" y="1171"/>
                </a:lnTo>
                <a:lnTo>
                  <a:pt x="2470" y="1170"/>
                </a:lnTo>
                <a:lnTo>
                  <a:pt x="2454" y="1159"/>
                </a:lnTo>
                <a:lnTo>
                  <a:pt x="2413" y="1147"/>
                </a:lnTo>
                <a:lnTo>
                  <a:pt x="2385" y="1143"/>
                </a:lnTo>
                <a:lnTo>
                  <a:pt x="2351" y="1138"/>
                </a:lnTo>
                <a:lnTo>
                  <a:pt x="2310" y="1129"/>
                </a:lnTo>
                <a:lnTo>
                  <a:pt x="2331" y="1132"/>
                </a:lnTo>
                <a:lnTo>
                  <a:pt x="2285" y="1123"/>
                </a:lnTo>
                <a:lnTo>
                  <a:pt x="2258" y="1116"/>
                </a:lnTo>
                <a:lnTo>
                  <a:pt x="2214" y="1104"/>
                </a:lnTo>
                <a:lnTo>
                  <a:pt x="2174" y="1092"/>
                </a:lnTo>
                <a:lnTo>
                  <a:pt x="2140" y="1081"/>
                </a:lnTo>
                <a:lnTo>
                  <a:pt x="2108" y="1071"/>
                </a:lnTo>
                <a:lnTo>
                  <a:pt x="2072" y="1059"/>
                </a:lnTo>
                <a:lnTo>
                  <a:pt x="2041" y="1047"/>
                </a:lnTo>
                <a:lnTo>
                  <a:pt x="2001" y="1029"/>
                </a:lnTo>
                <a:lnTo>
                  <a:pt x="1984" y="1020"/>
                </a:lnTo>
                <a:lnTo>
                  <a:pt x="1983" y="1020"/>
                </a:lnTo>
                <a:lnTo>
                  <a:pt x="1970" y="1013"/>
                </a:lnTo>
                <a:lnTo>
                  <a:pt x="1946" y="1001"/>
                </a:lnTo>
                <a:lnTo>
                  <a:pt x="1926" y="986"/>
                </a:lnTo>
                <a:lnTo>
                  <a:pt x="1904" y="969"/>
                </a:lnTo>
                <a:lnTo>
                  <a:pt x="1888" y="955"/>
                </a:lnTo>
                <a:lnTo>
                  <a:pt x="1870" y="938"/>
                </a:lnTo>
                <a:lnTo>
                  <a:pt x="1849" y="915"/>
                </a:lnTo>
                <a:lnTo>
                  <a:pt x="1828" y="891"/>
                </a:lnTo>
                <a:lnTo>
                  <a:pt x="1810" y="868"/>
                </a:lnTo>
                <a:lnTo>
                  <a:pt x="1791" y="845"/>
                </a:lnTo>
                <a:lnTo>
                  <a:pt x="1778" y="825"/>
                </a:lnTo>
                <a:lnTo>
                  <a:pt x="1766" y="809"/>
                </a:lnTo>
                <a:lnTo>
                  <a:pt x="1755" y="792"/>
                </a:lnTo>
                <a:lnTo>
                  <a:pt x="1744" y="772"/>
                </a:lnTo>
                <a:lnTo>
                  <a:pt x="1734" y="751"/>
                </a:lnTo>
                <a:lnTo>
                  <a:pt x="1725" y="729"/>
                </a:lnTo>
                <a:lnTo>
                  <a:pt x="1715" y="707"/>
                </a:lnTo>
                <a:lnTo>
                  <a:pt x="1708" y="692"/>
                </a:lnTo>
                <a:lnTo>
                  <a:pt x="1700" y="674"/>
                </a:lnTo>
                <a:lnTo>
                  <a:pt x="1693" y="657"/>
                </a:lnTo>
                <a:lnTo>
                  <a:pt x="1685" y="641"/>
                </a:lnTo>
                <a:lnTo>
                  <a:pt x="1676" y="619"/>
                </a:lnTo>
                <a:lnTo>
                  <a:pt x="1666" y="598"/>
                </a:lnTo>
                <a:lnTo>
                  <a:pt x="1653" y="568"/>
                </a:lnTo>
                <a:lnTo>
                  <a:pt x="1641" y="546"/>
                </a:lnTo>
                <a:lnTo>
                  <a:pt x="1629" y="522"/>
                </a:lnTo>
                <a:lnTo>
                  <a:pt x="1617" y="497"/>
                </a:lnTo>
                <a:lnTo>
                  <a:pt x="1608" y="476"/>
                </a:lnTo>
                <a:lnTo>
                  <a:pt x="1597" y="452"/>
                </a:lnTo>
                <a:lnTo>
                  <a:pt x="1587" y="430"/>
                </a:lnTo>
                <a:lnTo>
                  <a:pt x="1570" y="397"/>
                </a:lnTo>
                <a:lnTo>
                  <a:pt x="1556" y="366"/>
                </a:lnTo>
                <a:lnTo>
                  <a:pt x="1543" y="340"/>
                </a:lnTo>
                <a:lnTo>
                  <a:pt x="1533" y="322"/>
                </a:lnTo>
                <a:lnTo>
                  <a:pt x="1521" y="298"/>
                </a:lnTo>
                <a:lnTo>
                  <a:pt x="1507" y="271"/>
                </a:lnTo>
                <a:lnTo>
                  <a:pt x="1496" y="251"/>
                </a:lnTo>
                <a:lnTo>
                  <a:pt x="1487" y="236"/>
                </a:lnTo>
                <a:lnTo>
                  <a:pt x="1480" y="223"/>
                </a:lnTo>
                <a:lnTo>
                  <a:pt x="1469" y="203"/>
                </a:lnTo>
                <a:lnTo>
                  <a:pt x="1458" y="183"/>
                </a:lnTo>
                <a:lnTo>
                  <a:pt x="1449" y="167"/>
                </a:lnTo>
                <a:lnTo>
                  <a:pt x="1439" y="150"/>
                </a:lnTo>
                <a:lnTo>
                  <a:pt x="1428" y="135"/>
                </a:lnTo>
                <a:lnTo>
                  <a:pt x="1419" y="125"/>
                </a:lnTo>
                <a:lnTo>
                  <a:pt x="1413" y="114"/>
                </a:lnTo>
                <a:lnTo>
                  <a:pt x="1407" y="107"/>
                </a:lnTo>
                <a:lnTo>
                  <a:pt x="1401" y="99"/>
                </a:lnTo>
                <a:lnTo>
                  <a:pt x="1397" y="95"/>
                </a:lnTo>
                <a:lnTo>
                  <a:pt x="1389" y="86"/>
                </a:lnTo>
                <a:lnTo>
                  <a:pt x="1379" y="74"/>
                </a:lnTo>
                <a:lnTo>
                  <a:pt x="1368" y="62"/>
                </a:lnTo>
                <a:lnTo>
                  <a:pt x="1356" y="50"/>
                </a:lnTo>
                <a:lnTo>
                  <a:pt x="1344" y="39"/>
                </a:lnTo>
                <a:lnTo>
                  <a:pt x="1331" y="30"/>
                </a:lnTo>
                <a:lnTo>
                  <a:pt x="1317" y="19"/>
                </a:lnTo>
                <a:lnTo>
                  <a:pt x="1296" y="11"/>
                </a:lnTo>
                <a:lnTo>
                  <a:pt x="1276" y="4"/>
                </a:lnTo>
                <a:lnTo>
                  <a:pt x="1251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87" name="Google Shape;387;p30"/>
          <p:cNvSpPr/>
          <p:nvPr/>
        </p:nvSpPr>
        <p:spPr>
          <a:xfrm>
            <a:off x="4081463" y="3001963"/>
            <a:ext cx="3806825" cy="1858962"/>
          </a:xfrm>
          <a:custGeom>
            <a:avLst/>
            <a:gdLst/>
            <a:ahLst/>
            <a:cxnLst/>
            <a:rect l="l" t="t" r="r" b="b"/>
            <a:pathLst>
              <a:path w="2470" h="1171" extrusionOk="0">
                <a:moveTo>
                  <a:pt x="1250" y="0"/>
                </a:moveTo>
                <a:lnTo>
                  <a:pt x="1226" y="5"/>
                </a:lnTo>
                <a:lnTo>
                  <a:pt x="1199" y="12"/>
                </a:lnTo>
                <a:lnTo>
                  <a:pt x="1169" y="27"/>
                </a:lnTo>
                <a:lnTo>
                  <a:pt x="1145" y="45"/>
                </a:lnTo>
                <a:lnTo>
                  <a:pt x="1122" y="66"/>
                </a:lnTo>
                <a:lnTo>
                  <a:pt x="1104" y="85"/>
                </a:lnTo>
                <a:lnTo>
                  <a:pt x="1089" y="106"/>
                </a:lnTo>
                <a:lnTo>
                  <a:pt x="1072" y="131"/>
                </a:lnTo>
                <a:lnTo>
                  <a:pt x="1060" y="149"/>
                </a:lnTo>
                <a:lnTo>
                  <a:pt x="1044" y="175"/>
                </a:lnTo>
                <a:lnTo>
                  <a:pt x="1030" y="197"/>
                </a:lnTo>
                <a:lnTo>
                  <a:pt x="1014" y="223"/>
                </a:lnTo>
                <a:lnTo>
                  <a:pt x="1005" y="240"/>
                </a:lnTo>
                <a:lnTo>
                  <a:pt x="993" y="262"/>
                </a:lnTo>
                <a:lnTo>
                  <a:pt x="984" y="282"/>
                </a:lnTo>
                <a:lnTo>
                  <a:pt x="974" y="300"/>
                </a:lnTo>
                <a:lnTo>
                  <a:pt x="965" y="320"/>
                </a:lnTo>
                <a:lnTo>
                  <a:pt x="954" y="344"/>
                </a:lnTo>
                <a:lnTo>
                  <a:pt x="941" y="373"/>
                </a:lnTo>
                <a:lnTo>
                  <a:pt x="931" y="395"/>
                </a:lnTo>
                <a:lnTo>
                  <a:pt x="923" y="412"/>
                </a:lnTo>
                <a:lnTo>
                  <a:pt x="911" y="437"/>
                </a:lnTo>
                <a:lnTo>
                  <a:pt x="900" y="462"/>
                </a:lnTo>
                <a:lnTo>
                  <a:pt x="892" y="479"/>
                </a:lnTo>
                <a:lnTo>
                  <a:pt x="880" y="506"/>
                </a:lnTo>
                <a:lnTo>
                  <a:pt x="871" y="528"/>
                </a:lnTo>
                <a:lnTo>
                  <a:pt x="863" y="549"/>
                </a:lnTo>
                <a:lnTo>
                  <a:pt x="855" y="570"/>
                </a:lnTo>
                <a:lnTo>
                  <a:pt x="846" y="591"/>
                </a:lnTo>
                <a:lnTo>
                  <a:pt x="838" y="612"/>
                </a:lnTo>
                <a:lnTo>
                  <a:pt x="829" y="633"/>
                </a:lnTo>
                <a:lnTo>
                  <a:pt x="816" y="663"/>
                </a:lnTo>
                <a:lnTo>
                  <a:pt x="804" y="690"/>
                </a:lnTo>
                <a:lnTo>
                  <a:pt x="795" y="708"/>
                </a:lnTo>
                <a:lnTo>
                  <a:pt x="786" y="727"/>
                </a:lnTo>
                <a:lnTo>
                  <a:pt x="777" y="747"/>
                </a:lnTo>
                <a:lnTo>
                  <a:pt x="768" y="765"/>
                </a:lnTo>
                <a:lnTo>
                  <a:pt x="755" y="790"/>
                </a:lnTo>
                <a:lnTo>
                  <a:pt x="741" y="814"/>
                </a:lnTo>
                <a:lnTo>
                  <a:pt x="725" y="838"/>
                </a:lnTo>
                <a:lnTo>
                  <a:pt x="707" y="862"/>
                </a:lnTo>
                <a:lnTo>
                  <a:pt x="689" y="885"/>
                </a:lnTo>
                <a:lnTo>
                  <a:pt x="667" y="907"/>
                </a:lnTo>
                <a:lnTo>
                  <a:pt x="643" y="932"/>
                </a:lnTo>
                <a:lnTo>
                  <a:pt x="626" y="947"/>
                </a:lnTo>
                <a:lnTo>
                  <a:pt x="606" y="963"/>
                </a:lnTo>
                <a:lnTo>
                  <a:pt x="582" y="981"/>
                </a:lnTo>
                <a:lnTo>
                  <a:pt x="562" y="994"/>
                </a:lnTo>
                <a:lnTo>
                  <a:pt x="536" y="1009"/>
                </a:lnTo>
                <a:lnTo>
                  <a:pt x="496" y="1031"/>
                </a:lnTo>
                <a:lnTo>
                  <a:pt x="462" y="1045"/>
                </a:lnTo>
                <a:lnTo>
                  <a:pt x="436" y="1054"/>
                </a:lnTo>
                <a:lnTo>
                  <a:pt x="413" y="1063"/>
                </a:lnTo>
                <a:lnTo>
                  <a:pt x="383" y="1073"/>
                </a:lnTo>
                <a:lnTo>
                  <a:pt x="353" y="1082"/>
                </a:lnTo>
                <a:lnTo>
                  <a:pt x="323" y="1089"/>
                </a:lnTo>
                <a:lnTo>
                  <a:pt x="300" y="1095"/>
                </a:lnTo>
                <a:lnTo>
                  <a:pt x="272" y="1102"/>
                </a:lnTo>
                <a:lnTo>
                  <a:pt x="248" y="1108"/>
                </a:lnTo>
                <a:lnTo>
                  <a:pt x="216" y="1115"/>
                </a:lnTo>
                <a:lnTo>
                  <a:pt x="173" y="1123"/>
                </a:lnTo>
                <a:lnTo>
                  <a:pt x="145" y="1129"/>
                </a:lnTo>
                <a:lnTo>
                  <a:pt x="120" y="1134"/>
                </a:lnTo>
                <a:lnTo>
                  <a:pt x="99" y="1137"/>
                </a:lnTo>
                <a:lnTo>
                  <a:pt x="64" y="1144"/>
                </a:lnTo>
                <a:lnTo>
                  <a:pt x="26" y="1152"/>
                </a:lnTo>
                <a:lnTo>
                  <a:pt x="0" y="1171"/>
                </a:lnTo>
                <a:lnTo>
                  <a:pt x="2470" y="1170"/>
                </a:lnTo>
                <a:lnTo>
                  <a:pt x="2454" y="1159"/>
                </a:lnTo>
                <a:lnTo>
                  <a:pt x="2413" y="1147"/>
                </a:lnTo>
                <a:lnTo>
                  <a:pt x="2385" y="1143"/>
                </a:lnTo>
                <a:lnTo>
                  <a:pt x="2351" y="1138"/>
                </a:lnTo>
                <a:lnTo>
                  <a:pt x="2310" y="1129"/>
                </a:lnTo>
                <a:lnTo>
                  <a:pt x="2331" y="1132"/>
                </a:lnTo>
                <a:lnTo>
                  <a:pt x="2285" y="1123"/>
                </a:lnTo>
                <a:lnTo>
                  <a:pt x="2258" y="1116"/>
                </a:lnTo>
                <a:lnTo>
                  <a:pt x="2214" y="1104"/>
                </a:lnTo>
                <a:lnTo>
                  <a:pt x="2174" y="1092"/>
                </a:lnTo>
                <a:lnTo>
                  <a:pt x="2140" y="1081"/>
                </a:lnTo>
                <a:lnTo>
                  <a:pt x="2108" y="1071"/>
                </a:lnTo>
                <a:lnTo>
                  <a:pt x="2072" y="1059"/>
                </a:lnTo>
                <a:lnTo>
                  <a:pt x="2041" y="1047"/>
                </a:lnTo>
                <a:lnTo>
                  <a:pt x="2001" y="1029"/>
                </a:lnTo>
                <a:lnTo>
                  <a:pt x="1984" y="1020"/>
                </a:lnTo>
                <a:lnTo>
                  <a:pt x="1983" y="1020"/>
                </a:lnTo>
                <a:lnTo>
                  <a:pt x="1970" y="1013"/>
                </a:lnTo>
                <a:lnTo>
                  <a:pt x="1946" y="1001"/>
                </a:lnTo>
                <a:lnTo>
                  <a:pt x="1926" y="986"/>
                </a:lnTo>
                <a:lnTo>
                  <a:pt x="1904" y="969"/>
                </a:lnTo>
                <a:lnTo>
                  <a:pt x="1888" y="955"/>
                </a:lnTo>
                <a:lnTo>
                  <a:pt x="1870" y="938"/>
                </a:lnTo>
                <a:lnTo>
                  <a:pt x="1849" y="915"/>
                </a:lnTo>
                <a:lnTo>
                  <a:pt x="1828" y="891"/>
                </a:lnTo>
                <a:lnTo>
                  <a:pt x="1810" y="868"/>
                </a:lnTo>
                <a:lnTo>
                  <a:pt x="1791" y="845"/>
                </a:lnTo>
                <a:lnTo>
                  <a:pt x="1778" y="825"/>
                </a:lnTo>
                <a:lnTo>
                  <a:pt x="1766" y="809"/>
                </a:lnTo>
                <a:lnTo>
                  <a:pt x="1755" y="792"/>
                </a:lnTo>
                <a:lnTo>
                  <a:pt x="1744" y="772"/>
                </a:lnTo>
                <a:lnTo>
                  <a:pt x="1734" y="751"/>
                </a:lnTo>
                <a:lnTo>
                  <a:pt x="1725" y="729"/>
                </a:lnTo>
                <a:lnTo>
                  <a:pt x="1715" y="707"/>
                </a:lnTo>
                <a:lnTo>
                  <a:pt x="1708" y="692"/>
                </a:lnTo>
                <a:lnTo>
                  <a:pt x="1700" y="674"/>
                </a:lnTo>
                <a:lnTo>
                  <a:pt x="1693" y="657"/>
                </a:lnTo>
                <a:lnTo>
                  <a:pt x="1685" y="641"/>
                </a:lnTo>
                <a:lnTo>
                  <a:pt x="1676" y="619"/>
                </a:lnTo>
                <a:lnTo>
                  <a:pt x="1666" y="598"/>
                </a:lnTo>
                <a:lnTo>
                  <a:pt x="1653" y="568"/>
                </a:lnTo>
                <a:lnTo>
                  <a:pt x="1641" y="546"/>
                </a:lnTo>
                <a:lnTo>
                  <a:pt x="1629" y="522"/>
                </a:lnTo>
                <a:lnTo>
                  <a:pt x="1617" y="497"/>
                </a:lnTo>
                <a:lnTo>
                  <a:pt x="1608" y="476"/>
                </a:lnTo>
                <a:lnTo>
                  <a:pt x="1597" y="452"/>
                </a:lnTo>
                <a:lnTo>
                  <a:pt x="1587" y="430"/>
                </a:lnTo>
                <a:lnTo>
                  <a:pt x="1570" y="397"/>
                </a:lnTo>
                <a:lnTo>
                  <a:pt x="1556" y="366"/>
                </a:lnTo>
                <a:lnTo>
                  <a:pt x="1543" y="340"/>
                </a:lnTo>
                <a:lnTo>
                  <a:pt x="1533" y="322"/>
                </a:lnTo>
                <a:lnTo>
                  <a:pt x="1521" y="298"/>
                </a:lnTo>
                <a:lnTo>
                  <a:pt x="1507" y="271"/>
                </a:lnTo>
                <a:lnTo>
                  <a:pt x="1496" y="251"/>
                </a:lnTo>
                <a:lnTo>
                  <a:pt x="1487" y="236"/>
                </a:lnTo>
                <a:lnTo>
                  <a:pt x="1480" y="223"/>
                </a:lnTo>
                <a:lnTo>
                  <a:pt x="1469" y="203"/>
                </a:lnTo>
                <a:lnTo>
                  <a:pt x="1458" y="183"/>
                </a:lnTo>
                <a:lnTo>
                  <a:pt x="1449" y="167"/>
                </a:lnTo>
                <a:lnTo>
                  <a:pt x="1439" y="150"/>
                </a:lnTo>
                <a:lnTo>
                  <a:pt x="1428" y="135"/>
                </a:lnTo>
                <a:lnTo>
                  <a:pt x="1419" y="125"/>
                </a:lnTo>
                <a:lnTo>
                  <a:pt x="1413" y="114"/>
                </a:lnTo>
                <a:lnTo>
                  <a:pt x="1407" y="107"/>
                </a:lnTo>
                <a:lnTo>
                  <a:pt x="1401" y="99"/>
                </a:lnTo>
                <a:lnTo>
                  <a:pt x="1397" y="95"/>
                </a:lnTo>
                <a:lnTo>
                  <a:pt x="1389" y="86"/>
                </a:lnTo>
                <a:lnTo>
                  <a:pt x="1379" y="74"/>
                </a:lnTo>
                <a:lnTo>
                  <a:pt x="1368" y="62"/>
                </a:lnTo>
                <a:lnTo>
                  <a:pt x="1356" y="50"/>
                </a:lnTo>
                <a:lnTo>
                  <a:pt x="1344" y="39"/>
                </a:lnTo>
                <a:lnTo>
                  <a:pt x="1331" y="30"/>
                </a:lnTo>
                <a:lnTo>
                  <a:pt x="1317" y="19"/>
                </a:lnTo>
                <a:lnTo>
                  <a:pt x="1296" y="11"/>
                </a:lnTo>
                <a:lnTo>
                  <a:pt x="1276" y="4"/>
                </a:lnTo>
                <a:lnTo>
                  <a:pt x="1251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88" name="Google Shape;388;p30"/>
          <p:cNvSpPr txBox="1"/>
          <p:nvPr/>
        </p:nvSpPr>
        <p:spPr>
          <a:xfrm>
            <a:off x="7947025" y="4633913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endParaRPr/>
          </a:p>
        </p:txBody>
      </p:sp>
      <p:cxnSp>
        <p:nvCxnSpPr>
          <p:cNvPr id="389" name="Google Shape;389;p30"/>
          <p:cNvCxnSpPr/>
          <p:nvPr/>
        </p:nvCxnSpPr>
        <p:spPr>
          <a:xfrm>
            <a:off x="1225550" y="4856163"/>
            <a:ext cx="6746875" cy="635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292929"/>
            </a:outerShdw>
          </a:effectLst>
        </p:spPr>
      </p:cxn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1"/>
          <p:cNvSpPr/>
          <p:nvPr/>
        </p:nvSpPr>
        <p:spPr>
          <a:xfrm>
            <a:off x="1117600" y="2774950"/>
            <a:ext cx="7188200" cy="3200400"/>
          </a:xfrm>
          <a:prstGeom prst="rect">
            <a:avLst/>
          </a:prstGeom>
          <a:gradFill>
            <a:gsLst>
              <a:gs pos="0">
                <a:srgbClr val="666666"/>
              </a:gs>
              <a:gs pos="50000">
                <a:schemeClr val="hlink"/>
              </a:gs>
              <a:gs pos="100000">
                <a:srgbClr val="666666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95" name="Google Shape;395;p31"/>
          <p:cNvSpPr/>
          <p:nvPr/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396" name="Google Shape;396;p31"/>
          <p:cNvSpPr/>
          <p:nvPr/>
        </p:nvSpPr>
        <p:spPr>
          <a:xfrm>
            <a:off x="700088" y="1130300"/>
            <a:ext cx="7772400" cy="55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Characteristics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397" name="Google Shape;397;p31"/>
          <p:cNvSpPr/>
          <p:nvPr/>
        </p:nvSpPr>
        <p:spPr>
          <a:xfrm>
            <a:off x="3265488" y="2925763"/>
            <a:ext cx="2657475" cy="2746375"/>
          </a:xfrm>
          <a:custGeom>
            <a:avLst/>
            <a:gdLst/>
            <a:ahLst/>
            <a:cxnLst/>
            <a:rect l="l" t="t" r="r" b="b"/>
            <a:pathLst>
              <a:path w="1674" h="1730" extrusionOk="0">
                <a:moveTo>
                  <a:pt x="832" y="0"/>
                </a:moveTo>
                <a:lnTo>
                  <a:pt x="814" y="4"/>
                </a:lnTo>
                <a:lnTo>
                  <a:pt x="797" y="18"/>
                </a:lnTo>
                <a:lnTo>
                  <a:pt x="779" y="39"/>
                </a:lnTo>
                <a:lnTo>
                  <a:pt x="764" y="67"/>
                </a:lnTo>
                <a:lnTo>
                  <a:pt x="749" y="100"/>
                </a:lnTo>
                <a:lnTo>
                  <a:pt x="740" y="128"/>
                </a:lnTo>
                <a:lnTo>
                  <a:pt x="728" y="160"/>
                </a:lnTo>
                <a:lnTo>
                  <a:pt x="718" y="194"/>
                </a:lnTo>
                <a:lnTo>
                  <a:pt x="709" y="224"/>
                </a:lnTo>
                <a:lnTo>
                  <a:pt x="700" y="258"/>
                </a:lnTo>
                <a:lnTo>
                  <a:pt x="691" y="291"/>
                </a:lnTo>
                <a:lnTo>
                  <a:pt x="682" y="330"/>
                </a:lnTo>
                <a:lnTo>
                  <a:pt x="676" y="355"/>
                </a:lnTo>
                <a:lnTo>
                  <a:pt x="669" y="388"/>
                </a:lnTo>
                <a:lnTo>
                  <a:pt x="663" y="420"/>
                </a:lnTo>
                <a:lnTo>
                  <a:pt x="657" y="450"/>
                </a:lnTo>
                <a:lnTo>
                  <a:pt x="651" y="476"/>
                </a:lnTo>
                <a:lnTo>
                  <a:pt x="645" y="510"/>
                </a:lnTo>
                <a:lnTo>
                  <a:pt x="637" y="544"/>
                </a:lnTo>
                <a:lnTo>
                  <a:pt x="630" y="580"/>
                </a:lnTo>
                <a:lnTo>
                  <a:pt x="623" y="611"/>
                </a:lnTo>
                <a:lnTo>
                  <a:pt x="617" y="647"/>
                </a:lnTo>
                <a:lnTo>
                  <a:pt x="610" y="681"/>
                </a:lnTo>
                <a:lnTo>
                  <a:pt x="604" y="714"/>
                </a:lnTo>
                <a:lnTo>
                  <a:pt x="598" y="752"/>
                </a:lnTo>
                <a:lnTo>
                  <a:pt x="594" y="777"/>
                </a:lnTo>
                <a:lnTo>
                  <a:pt x="589" y="808"/>
                </a:lnTo>
                <a:lnTo>
                  <a:pt x="583" y="841"/>
                </a:lnTo>
                <a:lnTo>
                  <a:pt x="577" y="873"/>
                </a:lnTo>
                <a:lnTo>
                  <a:pt x="571" y="904"/>
                </a:lnTo>
                <a:lnTo>
                  <a:pt x="565" y="936"/>
                </a:lnTo>
                <a:lnTo>
                  <a:pt x="558" y="972"/>
                </a:lnTo>
                <a:lnTo>
                  <a:pt x="551" y="1006"/>
                </a:lnTo>
                <a:lnTo>
                  <a:pt x="543" y="1045"/>
                </a:lnTo>
                <a:lnTo>
                  <a:pt x="537" y="1071"/>
                </a:lnTo>
                <a:lnTo>
                  <a:pt x="531" y="1099"/>
                </a:lnTo>
                <a:lnTo>
                  <a:pt x="523" y="1131"/>
                </a:lnTo>
                <a:lnTo>
                  <a:pt x="516" y="1160"/>
                </a:lnTo>
                <a:lnTo>
                  <a:pt x="507" y="1195"/>
                </a:lnTo>
                <a:lnTo>
                  <a:pt x="498" y="1230"/>
                </a:lnTo>
                <a:lnTo>
                  <a:pt x="487" y="1266"/>
                </a:lnTo>
                <a:lnTo>
                  <a:pt x="477" y="1302"/>
                </a:lnTo>
                <a:lnTo>
                  <a:pt x="465" y="1337"/>
                </a:lnTo>
                <a:lnTo>
                  <a:pt x="451" y="1370"/>
                </a:lnTo>
                <a:lnTo>
                  <a:pt x="438" y="1402"/>
                </a:lnTo>
                <a:lnTo>
                  <a:pt x="426" y="1428"/>
                </a:lnTo>
                <a:lnTo>
                  <a:pt x="413" y="1448"/>
                </a:lnTo>
                <a:lnTo>
                  <a:pt x="398" y="1469"/>
                </a:lnTo>
                <a:lnTo>
                  <a:pt x="380" y="1493"/>
                </a:lnTo>
                <a:lnTo>
                  <a:pt x="356" y="1522"/>
                </a:lnTo>
                <a:lnTo>
                  <a:pt x="334" y="1544"/>
                </a:lnTo>
                <a:lnTo>
                  <a:pt x="318" y="1559"/>
                </a:lnTo>
                <a:lnTo>
                  <a:pt x="303" y="1574"/>
                </a:lnTo>
                <a:lnTo>
                  <a:pt x="287" y="1585"/>
                </a:lnTo>
                <a:lnTo>
                  <a:pt x="271" y="1597"/>
                </a:lnTo>
                <a:lnTo>
                  <a:pt x="255" y="1608"/>
                </a:lnTo>
                <a:lnTo>
                  <a:pt x="242" y="1616"/>
                </a:lnTo>
                <a:lnTo>
                  <a:pt x="224" y="1626"/>
                </a:lnTo>
                <a:lnTo>
                  <a:pt x="198" y="1641"/>
                </a:lnTo>
                <a:lnTo>
                  <a:pt x="179" y="1650"/>
                </a:lnTo>
                <a:lnTo>
                  <a:pt x="157" y="1662"/>
                </a:lnTo>
                <a:lnTo>
                  <a:pt x="135" y="1674"/>
                </a:lnTo>
                <a:lnTo>
                  <a:pt x="115" y="1684"/>
                </a:lnTo>
                <a:lnTo>
                  <a:pt x="96" y="1692"/>
                </a:lnTo>
                <a:lnTo>
                  <a:pt x="74" y="1702"/>
                </a:lnTo>
                <a:lnTo>
                  <a:pt x="50" y="1714"/>
                </a:lnTo>
                <a:lnTo>
                  <a:pt x="0" y="1730"/>
                </a:lnTo>
                <a:lnTo>
                  <a:pt x="1674" y="1728"/>
                </a:lnTo>
                <a:lnTo>
                  <a:pt x="1614" y="1708"/>
                </a:lnTo>
                <a:lnTo>
                  <a:pt x="1575" y="1696"/>
                </a:lnTo>
                <a:lnTo>
                  <a:pt x="1550" y="1689"/>
                </a:lnTo>
                <a:lnTo>
                  <a:pt x="1523" y="1678"/>
                </a:lnTo>
                <a:lnTo>
                  <a:pt x="1510" y="1673"/>
                </a:lnTo>
                <a:lnTo>
                  <a:pt x="1499" y="1667"/>
                </a:lnTo>
                <a:lnTo>
                  <a:pt x="1477" y="1657"/>
                </a:lnTo>
                <a:lnTo>
                  <a:pt x="1453" y="1645"/>
                </a:lnTo>
                <a:lnTo>
                  <a:pt x="1430" y="1631"/>
                </a:lnTo>
                <a:lnTo>
                  <a:pt x="1406" y="1615"/>
                </a:lnTo>
                <a:lnTo>
                  <a:pt x="1387" y="1601"/>
                </a:lnTo>
                <a:lnTo>
                  <a:pt x="1366" y="1585"/>
                </a:lnTo>
                <a:lnTo>
                  <a:pt x="1345" y="1568"/>
                </a:lnTo>
                <a:lnTo>
                  <a:pt x="1322" y="1547"/>
                </a:lnTo>
                <a:lnTo>
                  <a:pt x="1302" y="1527"/>
                </a:lnTo>
                <a:lnTo>
                  <a:pt x="1292" y="1513"/>
                </a:lnTo>
                <a:lnTo>
                  <a:pt x="1286" y="1506"/>
                </a:lnTo>
                <a:lnTo>
                  <a:pt x="1278" y="1497"/>
                </a:lnTo>
                <a:lnTo>
                  <a:pt x="1269" y="1480"/>
                </a:lnTo>
                <a:lnTo>
                  <a:pt x="1257" y="1460"/>
                </a:lnTo>
                <a:lnTo>
                  <a:pt x="1241" y="1434"/>
                </a:lnTo>
                <a:lnTo>
                  <a:pt x="1228" y="1406"/>
                </a:lnTo>
                <a:lnTo>
                  <a:pt x="1216" y="1379"/>
                </a:lnTo>
                <a:lnTo>
                  <a:pt x="1205" y="1354"/>
                </a:lnTo>
                <a:lnTo>
                  <a:pt x="1192" y="1318"/>
                </a:lnTo>
                <a:lnTo>
                  <a:pt x="1179" y="1281"/>
                </a:lnTo>
                <a:lnTo>
                  <a:pt x="1168" y="1246"/>
                </a:lnTo>
                <a:lnTo>
                  <a:pt x="1162" y="1220"/>
                </a:lnTo>
                <a:lnTo>
                  <a:pt x="1156" y="1198"/>
                </a:lnTo>
                <a:lnTo>
                  <a:pt x="1150" y="1174"/>
                </a:lnTo>
                <a:lnTo>
                  <a:pt x="1143" y="1141"/>
                </a:lnTo>
                <a:lnTo>
                  <a:pt x="1135" y="1107"/>
                </a:lnTo>
                <a:lnTo>
                  <a:pt x="1128" y="1077"/>
                </a:lnTo>
                <a:lnTo>
                  <a:pt x="1123" y="1049"/>
                </a:lnTo>
                <a:lnTo>
                  <a:pt x="1117" y="1025"/>
                </a:lnTo>
                <a:lnTo>
                  <a:pt x="1112" y="997"/>
                </a:lnTo>
                <a:lnTo>
                  <a:pt x="1107" y="970"/>
                </a:lnTo>
                <a:lnTo>
                  <a:pt x="1101" y="940"/>
                </a:lnTo>
                <a:lnTo>
                  <a:pt x="1097" y="916"/>
                </a:lnTo>
                <a:lnTo>
                  <a:pt x="1090" y="882"/>
                </a:lnTo>
                <a:lnTo>
                  <a:pt x="1084" y="844"/>
                </a:lnTo>
                <a:lnTo>
                  <a:pt x="1077" y="810"/>
                </a:lnTo>
                <a:lnTo>
                  <a:pt x="1069" y="772"/>
                </a:lnTo>
                <a:lnTo>
                  <a:pt x="1063" y="741"/>
                </a:lnTo>
                <a:lnTo>
                  <a:pt x="1057" y="713"/>
                </a:lnTo>
                <a:lnTo>
                  <a:pt x="1048" y="673"/>
                </a:lnTo>
                <a:lnTo>
                  <a:pt x="1041" y="636"/>
                </a:lnTo>
                <a:lnTo>
                  <a:pt x="1031" y="589"/>
                </a:lnTo>
                <a:lnTo>
                  <a:pt x="1023" y="549"/>
                </a:lnTo>
                <a:lnTo>
                  <a:pt x="1013" y="503"/>
                </a:lnTo>
                <a:lnTo>
                  <a:pt x="1007" y="476"/>
                </a:lnTo>
                <a:lnTo>
                  <a:pt x="999" y="439"/>
                </a:lnTo>
                <a:lnTo>
                  <a:pt x="991" y="406"/>
                </a:lnTo>
                <a:lnTo>
                  <a:pt x="984" y="370"/>
                </a:lnTo>
                <a:lnTo>
                  <a:pt x="978" y="342"/>
                </a:lnTo>
                <a:lnTo>
                  <a:pt x="972" y="320"/>
                </a:lnTo>
                <a:lnTo>
                  <a:pt x="967" y="301"/>
                </a:lnTo>
                <a:lnTo>
                  <a:pt x="959" y="272"/>
                </a:lnTo>
                <a:lnTo>
                  <a:pt x="951" y="242"/>
                </a:lnTo>
                <a:lnTo>
                  <a:pt x="941" y="209"/>
                </a:lnTo>
                <a:lnTo>
                  <a:pt x="927" y="164"/>
                </a:lnTo>
                <a:lnTo>
                  <a:pt x="916" y="134"/>
                </a:lnTo>
                <a:lnTo>
                  <a:pt x="910" y="116"/>
                </a:lnTo>
                <a:lnTo>
                  <a:pt x="918" y="132"/>
                </a:lnTo>
                <a:lnTo>
                  <a:pt x="915" y="126"/>
                </a:lnTo>
                <a:lnTo>
                  <a:pt x="924" y="149"/>
                </a:lnTo>
                <a:lnTo>
                  <a:pt x="934" y="184"/>
                </a:lnTo>
                <a:lnTo>
                  <a:pt x="922" y="150"/>
                </a:lnTo>
                <a:lnTo>
                  <a:pt x="916" y="132"/>
                </a:lnTo>
                <a:lnTo>
                  <a:pt x="905" y="102"/>
                </a:lnTo>
                <a:lnTo>
                  <a:pt x="895" y="74"/>
                </a:lnTo>
                <a:lnTo>
                  <a:pt x="882" y="45"/>
                </a:lnTo>
                <a:lnTo>
                  <a:pt x="871" y="27"/>
                </a:lnTo>
                <a:lnTo>
                  <a:pt x="859" y="15"/>
                </a:lnTo>
                <a:lnTo>
                  <a:pt x="846" y="3"/>
                </a:lnTo>
                <a:lnTo>
                  <a:pt x="832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398" name="Google Shape;398;p31"/>
          <p:cNvCxnSpPr/>
          <p:nvPr/>
        </p:nvCxnSpPr>
        <p:spPr>
          <a:xfrm>
            <a:off x="4578350" y="5611813"/>
            <a:ext cx="0" cy="144462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399" name="Google Shape;399;p31"/>
          <p:cNvSpPr/>
          <p:nvPr/>
        </p:nvSpPr>
        <p:spPr>
          <a:xfrm>
            <a:off x="4775200" y="2981325"/>
            <a:ext cx="108267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>
                <a:solidFill>
                  <a:srgbClr val="66FFFF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r>
              <a:rPr lang="en-US" sz="2400" b="1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  = 15</a:t>
            </a:r>
            <a:endParaRPr sz="2400">
              <a:solidFill>
                <a:srgbClr val="66FFFF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400" name="Google Shape;400;p31"/>
          <p:cNvSpPr/>
          <p:nvPr/>
        </p:nvSpPr>
        <p:spPr>
          <a:xfrm>
            <a:off x="5356225" y="4695825"/>
            <a:ext cx="108267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 </a:t>
            </a:r>
            <a:r>
              <a:rPr lang="en-US" sz="2400" b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= 25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401" name="Google Shape;401;p31"/>
          <p:cNvSpPr/>
          <p:nvPr/>
        </p:nvSpPr>
        <p:spPr>
          <a:xfrm>
            <a:off x="1117600" y="1651000"/>
            <a:ext cx="7175500" cy="1003300"/>
          </a:xfrm>
          <a:prstGeom prst="rect">
            <a:avLst/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standard deviation determines the width of the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curve: larger values result in wider, flatter curves.</a:t>
            </a:r>
            <a:endParaRPr/>
          </a:p>
        </p:txBody>
      </p:sp>
      <p:sp>
        <p:nvSpPr>
          <p:cNvPr id="402" name="Google Shape;402;p31"/>
          <p:cNvSpPr/>
          <p:nvPr/>
        </p:nvSpPr>
        <p:spPr>
          <a:xfrm>
            <a:off x="2598738" y="3811588"/>
            <a:ext cx="3921125" cy="1858962"/>
          </a:xfrm>
          <a:custGeom>
            <a:avLst/>
            <a:gdLst/>
            <a:ahLst/>
            <a:cxnLst/>
            <a:rect l="l" t="t" r="r" b="b"/>
            <a:pathLst>
              <a:path w="2470" h="1171" extrusionOk="0">
                <a:moveTo>
                  <a:pt x="1250" y="0"/>
                </a:moveTo>
                <a:lnTo>
                  <a:pt x="1226" y="5"/>
                </a:lnTo>
                <a:lnTo>
                  <a:pt x="1199" y="12"/>
                </a:lnTo>
                <a:lnTo>
                  <a:pt x="1169" y="27"/>
                </a:lnTo>
                <a:lnTo>
                  <a:pt x="1145" y="45"/>
                </a:lnTo>
                <a:lnTo>
                  <a:pt x="1122" y="66"/>
                </a:lnTo>
                <a:lnTo>
                  <a:pt x="1104" y="85"/>
                </a:lnTo>
                <a:lnTo>
                  <a:pt x="1089" y="106"/>
                </a:lnTo>
                <a:lnTo>
                  <a:pt x="1072" y="131"/>
                </a:lnTo>
                <a:lnTo>
                  <a:pt x="1060" y="149"/>
                </a:lnTo>
                <a:lnTo>
                  <a:pt x="1044" y="175"/>
                </a:lnTo>
                <a:lnTo>
                  <a:pt x="1030" y="197"/>
                </a:lnTo>
                <a:lnTo>
                  <a:pt x="1014" y="223"/>
                </a:lnTo>
                <a:lnTo>
                  <a:pt x="1005" y="240"/>
                </a:lnTo>
                <a:lnTo>
                  <a:pt x="993" y="262"/>
                </a:lnTo>
                <a:lnTo>
                  <a:pt x="984" y="282"/>
                </a:lnTo>
                <a:lnTo>
                  <a:pt x="974" y="300"/>
                </a:lnTo>
                <a:lnTo>
                  <a:pt x="965" y="320"/>
                </a:lnTo>
                <a:lnTo>
                  <a:pt x="954" y="344"/>
                </a:lnTo>
                <a:lnTo>
                  <a:pt x="941" y="373"/>
                </a:lnTo>
                <a:lnTo>
                  <a:pt x="931" y="395"/>
                </a:lnTo>
                <a:lnTo>
                  <a:pt x="923" y="412"/>
                </a:lnTo>
                <a:lnTo>
                  <a:pt x="911" y="437"/>
                </a:lnTo>
                <a:lnTo>
                  <a:pt x="900" y="462"/>
                </a:lnTo>
                <a:lnTo>
                  <a:pt x="892" y="479"/>
                </a:lnTo>
                <a:lnTo>
                  <a:pt x="880" y="506"/>
                </a:lnTo>
                <a:lnTo>
                  <a:pt x="871" y="528"/>
                </a:lnTo>
                <a:lnTo>
                  <a:pt x="863" y="549"/>
                </a:lnTo>
                <a:lnTo>
                  <a:pt x="855" y="570"/>
                </a:lnTo>
                <a:lnTo>
                  <a:pt x="846" y="591"/>
                </a:lnTo>
                <a:lnTo>
                  <a:pt x="838" y="612"/>
                </a:lnTo>
                <a:lnTo>
                  <a:pt x="829" y="633"/>
                </a:lnTo>
                <a:lnTo>
                  <a:pt x="816" y="663"/>
                </a:lnTo>
                <a:lnTo>
                  <a:pt x="804" y="690"/>
                </a:lnTo>
                <a:lnTo>
                  <a:pt x="795" y="708"/>
                </a:lnTo>
                <a:lnTo>
                  <a:pt x="786" y="727"/>
                </a:lnTo>
                <a:lnTo>
                  <a:pt x="777" y="747"/>
                </a:lnTo>
                <a:lnTo>
                  <a:pt x="768" y="765"/>
                </a:lnTo>
                <a:lnTo>
                  <a:pt x="755" y="790"/>
                </a:lnTo>
                <a:lnTo>
                  <a:pt x="741" y="814"/>
                </a:lnTo>
                <a:lnTo>
                  <a:pt x="725" y="838"/>
                </a:lnTo>
                <a:lnTo>
                  <a:pt x="707" y="862"/>
                </a:lnTo>
                <a:lnTo>
                  <a:pt x="689" y="885"/>
                </a:lnTo>
                <a:lnTo>
                  <a:pt x="667" y="907"/>
                </a:lnTo>
                <a:lnTo>
                  <a:pt x="643" y="932"/>
                </a:lnTo>
                <a:lnTo>
                  <a:pt x="626" y="947"/>
                </a:lnTo>
                <a:lnTo>
                  <a:pt x="606" y="963"/>
                </a:lnTo>
                <a:lnTo>
                  <a:pt x="582" y="981"/>
                </a:lnTo>
                <a:lnTo>
                  <a:pt x="562" y="994"/>
                </a:lnTo>
                <a:lnTo>
                  <a:pt x="536" y="1009"/>
                </a:lnTo>
                <a:lnTo>
                  <a:pt x="496" y="1031"/>
                </a:lnTo>
                <a:lnTo>
                  <a:pt x="462" y="1045"/>
                </a:lnTo>
                <a:lnTo>
                  <a:pt x="436" y="1054"/>
                </a:lnTo>
                <a:lnTo>
                  <a:pt x="413" y="1063"/>
                </a:lnTo>
                <a:lnTo>
                  <a:pt x="383" y="1073"/>
                </a:lnTo>
                <a:lnTo>
                  <a:pt x="353" y="1082"/>
                </a:lnTo>
                <a:lnTo>
                  <a:pt x="323" y="1089"/>
                </a:lnTo>
                <a:lnTo>
                  <a:pt x="300" y="1095"/>
                </a:lnTo>
                <a:lnTo>
                  <a:pt x="272" y="1102"/>
                </a:lnTo>
                <a:lnTo>
                  <a:pt x="248" y="1108"/>
                </a:lnTo>
                <a:lnTo>
                  <a:pt x="216" y="1115"/>
                </a:lnTo>
                <a:lnTo>
                  <a:pt x="173" y="1123"/>
                </a:lnTo>
                <a:lnTo>
                  <a:pt x="145" y="1129"/>
                </a:lnTo>
                <a:lnTo>
                  <a:pt x="120" y="1134"/>
                </a:lnTo>
                <a:lnTo>
                  <a:pt x="99" y="1137"/>
                </a:lnTo>
                <a:lnTo>
                  <a:pt x="64" y="1144"/>
                </a:lnTo>
                <a:lnTo>
                  <a:pt x="26" y="1152"/>
                </a:lnTo>
                <a:lnTo>
                  <a:pt x="0" y="1171"/>
                </a:lnTo>
                <a:lnTo>
                  <a:pt x="2470" y="1170"/>
                </a:lnTo>
                <a:lnTo>
                  <a:pt x="2454" y="1159"/>
                </a:lnTo>
                <a:lnTo>
                  <a:pt x="2413" y="1147"/>
                </a:lnTo>
                <a:lnTo>
                  <a:pt x="2385" y="1143"/>
                </a:lnTo>
                <a:lnTo>
                  <a:pt x="2351" y="1138"/>
                </a:lnTo>
                <a:lnTo>
                  <a:pt x="2310" y="1129"/>
                </a:lnTo>
                <a:lnTo>
                  <a:pt x="2331" y="1132"/>
                </a:lnTo>
                <a:lnTo>
                  <a:pt x="2285" y="1123"/>
                </a:lnTo>
                <a:lnTo>
                  <a:pt x="2258" y="1116"/>
                </a:lnTo>
                <a:lnTo>
                  <a:pt x="2214" y="1104"/>
                </a:lnTo>
                <a:lnTo>
                  <a:pt x="2174" y="1092"/>
                </a:lnTo>
                <a:lnTo>
                  <a:pt x="2140" y="1081"/>
                </a:lnTo>
                <a:lnTo>
                  <a:pt x="2108" y="1071"/>
                </a:lnTo>
                <a:lnTo>
                  <a:pt x="2072" y="1059"/>
                </a:lnTo>
                <a:lnTo>
                  <a:pt x="2041" y="1047"/>
                </a:lnTo>
                <a:lnTo>
                  <a:pt x="2001" y="1029"/>
                </a:lnTo>
                <a:lnTo>
                  <a:pt x="1984" y="1020"/>
                </a:lnTo>
                <a:lnTo>
                  <a:pt x="1983" y="1020"/>
                </a:lnTo>
                <a:lnTo>
                  <a:pt x="1970" y="1013"/>
                </a:lnTo>
                <a:lnTo>
                  <a:pt x="1946" y="1001"/>
                </a:lnTo>
                <a:lnTo>
                  <a:pt x="1926" y="986"/>
                </a:lnTo>
                <a:lnTo>
                  <a:pt x="1904" y="969"/>
                </a:lnTo>
                <a:lnTo>
                  <a:pt x="1888" y="955"/>
                </a:lnTo>
                <a:lnTo>
                  <a:pt x="1870" y="938"/>
                </a:lnTo>
                <a:lnTo>
                  <a:pt x="1849" y="915"/>
                </a:lnTo>
                <a:lnTo>
                  <a:pt x="1828" y="891"/>
                </a:lnTo>
                <a:lnTo>
                  <a:pt x="1810" y="868"/>
                </a:lnTo>
                <a:lnTo>
                  <a:pt x="1791" y="845"/>
                </a:lnTo>
                <a:lnTo>
                  <a:pt x="1778" y="825"/>
                </a:lnTo>
                <a:lnTo>
                  <a:pt x="1766" y="809"/>
                </a:lnTo>
                <a:lnTo>
                  <a:pt x="1755" y="792"/>
                </a:lnTo>
                <a:lnTo>
                  <a:pt x="1744" y="772"/>
                </a:lnTo>
                <a:lnTo>
                  <a:pt x="1734" y="751"/>
                </a:lnTo>
                <a:lnTo>
                  <a:pt x="1725" y="729"/>
                </a:lnTo>
                <a:lnTo>
                  <a:pt x="1715" y="707"/>
                </a:lnTo>
                <a:lnTo>
                  <a:pt x="1708" y="692"/>
                </a:lnTo>
                <a:lnTo>
                  <a:pt x="1700" y="674"/>
                </a:lnTo>
                <a:lnTo>
                  <a:pt x="1693" y="657"/>
                </a:lnTo>
                <a:lnTo>
                  <a:pt x="1685" y="641"/>
                </a:lnTo>
                <a:lnTo>
                  <a:pt x="1676" y="619"/>
                </a:lnTo>
                <a:lnTo>
                  <a:pt x="1666" y="598"/>
                </a:lnTo>
                <a:lnTo>
                  <a:pt x="1653" y="568"/>
                </a:lnTo>
                <a:lnTo>
                  <a:pt x="1641" y="546"/>
                </a:lnTo>
                <a:lnTo>
                  <a:pt x="1629" y="522"/>
                </a:lnTo>
                <a:lnTo>
                  <a:pt x="1617" y="497"/>
                </a:lnTo>
                <a:lnTo>
                  <a:pt x="1608" y="476"/>
                </a:lnTo>
                <a:lnTo>
                  <a:pt x="1597" y="452"/>
                </a:lnTo>
                <a:lnTo>
                  <a:pt x="1587" y="430"/>
                </a:lnTo>
                <a:lnTo>
                  <a:pt x="1570" y="397"/>
                </a:lnTo>
                <a:lnTo>
                  <a:pt x="1556" y="366"/>
                </a:lnTo>
                <a:lnTo>
                  <a:pt x="1543" y="340"/>
                </a:lnTo>
                <a:lnTo>
                  <a:pt x="1533" y="322"/>
                </a:lnTo>
                <a:lnTo>
                  <a:pt x="1521" y="298"/>
                </a:lnTo>
                <a:lnTo>
                  <a:pt x="1507" y="271"/>
                </a:lnTo>
                <a:lnTo>
                  <a:pt x="1496" y="251"/>
                </a:lnTo>
                <a:lnTo>
                  <a:pt x="1487" y="236"/>
                </a:lnTo>
                <a:lnTo>
                  <a:pt x="1480" y="223"/>
                </a:lnTo>
                <a:lnTo>
                  <a:pt x="1469" y="203"/>
                </a:lnTo>
                <a:lnTo>
                  <a:pt x="1458" y="183"/>
                </a:lnTo>
                <a:lnTo>
                  <a:pt x="1449" y="167"/>
                </a:lnTo>
                <a:lnTo>
                  <a:pt x="1439" y="150"/>
                </a:lnTo>
                <a:lnTo>
                  <a:pt x="1428" y="135"/>
                </a:lnTo>
                <a:lnTo>
                  <a:pt x="1419" y="125"/>
                </a:lnTo>
                <a:lnTo>
                  <a:pt x="1413" y="114"/>
                </a:lnTo>
                <a:lnTo>
                  <a:pt x="1407" y="107"/>
                </a:lnTo>
                <a:lnTo>
                  <a:pt x="1401" y="99"/>
                </a:lnTo>
                <a:lnTo>
                  <a:pt x="1397" y="95"/>
                </a:lnTo>
                <a:lnTo>
                  <a:pt x="1389" y="86"/>
                </a:lnTo>
                <a:lnTo>
                  <a:pt x="1379" y="74"/>
                </a:lnTo>
                <a:lnTo>
                  <a:pt x="1368" y="62"/>
                </a:lnTo>
                <a:lnTo>
                  <a:pt x="1356" y="50"/>
                </a:lnTo>
                <a:lnTo>
                  <a:pt x="1344" y="39"/>
                </a:lnTo>
                <a:lnTo>
                  <a:pt x="1331" y="30"/>
                </a:lnTo>
                <a:lnTo>
                  <a:pt x="1317" y="19"/>
                </a:lnTo>
                <a:lnTo>
                  <a:pt x="1296" y="11"/>
                </a:lnTo>
                <a:lnTo>
                  <a:pt x="1276" y="4"/>
                </a:lnTo>
                <a:lnTo>
                  <a:pt x="1251" y="0"/>
                </a:lnTo>
              </a:path>
            </a:pathLst>
          </a:custGeom>
          <a:noFill/>
          <a:ln w="190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403" name="Google Shape;403;p31"/>
          <p:cNvCxnSpPr/>
          <p:nvPr/>
        </p:nvCxnSpPr>
        <p:spPr>
          <a:xfrm>
            <a:off x="2481263" y="5670550"/>
            <a:ext cx="4219575" cy="1588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4" name="Google Shape;404;p31"/>
          <p:cNvSpPr txBox="1"/>
          <p:nvPr/>
        </p:nvSpPr>
        <p:spPr>
          <a:xfrm>
            <a:off x="6721475" y="5434013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7772400" cy="814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Chapter 3, Part B</a:t>
            </a:r>
            <a:br>
              <a:rPr lang="en-US"/>
            </a:br>
            <a:r>
              <a:rPr lang="en-US"/>
              <a:t> Probability Distributions</a:t>
            </a:r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>
            <a:off x="714375" y="1122363"/>
            <a:ext cx="7842250" cy="1531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Uniform Probability Distribution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Normal Probability Distribution</a:t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367507" y="2800350"/>
            <a:ext cx="3028950" cy="245745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476B"/>
              </a:gs>
              <a:gs pos="50000">
                <a:srgbClr val="006699"/>
              </a:gs>
              <a:gs pos="100000">
                <a:srgbClr val="00476B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grpSp>
        <p:nvGrpSpPr>
          <p:cNvPr id="91" name="Google Shape;91;p14"/>
          <p:cNvGrpSpPr/>
          <p:nvPr/>
        </p:nvGrpSpPr>
        <p:grpSpPr>
          <a:xfrm>
            <a:off x="510382" y="3033713"/>
            <a:ext cx="2736850" cy="2071688"/>
            <a:chOff x="330" y="1911"/>
            <a:chExt cx="1724" cy="1305"/>
          </a:xfrm>
        </p:grpSpPr>
        <p:cxnSp>
          <p:nvCxnSpPr>
            <p:cNvPr id="92" name="Google Shape;92;p14"/>
            <p:cNvCxnSpPr/>
            <p:nvPr/>
          </p:nvCxnSpPr>
          <p:spPr>
            <a:xfrm>
              <a:off x="465" y="2183"/>
              <a:ext cx="0" cy="912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sp>
          <p:nvSpPr>
            <p:cNvPr id="93" name="Google Shape;93;p14"/>
            <p:cNvSpPr/>
            <p:nvPr/>
          </p:nvSpPr>
          <p:spPr>
            <a:xfrm>
              <a:off x="330" y="1911"/>
              <a:ext cx="384" cy="24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f 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(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)</a:t>
              </a:r>
              <a:endParaRPr/>
            </a:p>
          </p:txBody>
        </p:sp>
        <p:sp>
          <p:nvSpPr>
            <p:cNvPr id="94" name="Google Shape;94;p14"/>
            <p:cNvSpPr/>
            <p:nvPr/>
          </p:nvSpPr>
          <p:spPr>
            <a:xfrm>
              <a:off x="1812" y="2930"/>
              <a:ext cx="242" cy="286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endParaRPr/>
            </a:p>
          </p:txBody>
        </p:sp>
        <p:cxnSp>
          <p:nvCxnSpPr>
            <p:cNvPr id="95" name="Google Shape;95;p14"/>
            <p:cNvCxnSpPr/>
            <p:nvPr/>
          </p:nvCxnSpPr>
          <p:spPr>
            <a:xfrm>
              <a:off x="467" y="3096"/>
              <a:ext cx="1417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grpSp>
          <p:nvGrpSpPr>
            <p:cNvPr id="96" name="Google Shape;96;p14"/>
            <p:cNvGrpSpPr/>
            <p:nvPr/>
          </p:nvGrpSpPr>
          <p:grpSpPr>
            <a:xfrm>
              <a:off x="637" y="2793"/>
              <a:ext cx="1042" cy="318"/>
              <a:chOff x="625" y="3333"/>
              <a:chExt cx="1078" cy="414"/>
            </a:xfrm>
          </p:grpSpPr>
          <p:sp>
            <p:nvSpPr>
              <p:cNvPr id="97" name="Google Shape;97;p14"/>
              <p:cNvSpPr/>
              <p:nvPr/>
            </p:nvSpPr>
            <p:spPr>
              <a:xfrm>
                <a:off x="625" y="3337"/>
                <a:ext cx="1077" cy="395"/>
              </a:xfrm>
              <a:custGeom>
                <a:avLst/>
                <a:gdLst/>
                <a:ahLst/>
                <a:cxnLst/>
                <a:rect l="l" t="t" r="r" b="b"/>
                <a:pathLst>
                  <a:path w="528" h="528" extrusionOk="0">
                    <a:moveTo>
                      <a:pt x="0" y="528"/>
                    </a:moveTo>
                    <a:lnTo>
                      <a:pt x="12" y="0"/>
                    </a:lnTo>
                    <a:lnTo>
                      <a:pt x="528" y="0"/>
                    </a:lnTo>
                    <a:lnTo>
                      <a:pt x="528" y="528"/>
                    </a:lnTo>
                    <a:lnTo>
                      <a:pt x="0" y="528"/>
                    </a:lnTo>
                  </a:path>
                </a:pathLst>
              </a:custGeom>
              <a:gradFill>
                <a:gsLst>
                  <a:gs pos="0">
                    <a:srgbClr val="6B2347"/>
                  </a:gs>
                  <a:gs pos="50000">
                    <a:srgbClr val="993366"/>
                  </a:gs>
                  <a:gs pos="100000">
                    <a:srgbClr val="6B2347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cxnSp>
            <p:nvCxnSpPr>
              <p:cNvPr id="98" name="Google Shape;98;p14"/>
              <p:cNvCxnSpPr/>
              <p:nvPr/>
            </p:nvCxnSpPr>
            <p:spPr>
              <a:xfrm>
                <a:off x="1702" y="3333"/>
                <a:ext cx="0" cy="414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17961" dir="2700000" algn="ctr" rotWithShape="0">
                  <a:srgbClr val="000000"/>
                </a:outerShdw>
              </a:effectLst>
            </p:spPr>
          </p:cxnSp>
          <p:cxnSp>
            <p:nvCxnSpPr>
              <p:cNvPr id="99" name="Google Shape;99;p14"/>
              <p:cNvCxnSpPr/>
              <p:nvPr/>
            </p:nvCxnSpPr>
            <p:spPr>
              <a:xfrm>
                <a:off x="644" y="3333"/>
                <a:ext cx="1059" cy="0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17961" dir="2700000" algn="ctr" rotWithShape="0">
                  <a:srgbClr val="000000"/>
                </a:outerShdw>
              </a:effectLst>
            </p:spPr>
          </p:cxnSp>
          <p:cxnSp>
            <p:nvCxnSpPr>
              <p:cNvPr id="100" name="Google Shape;100;p14"/>
              <p:cNvCxnSpPr/>
              <p:nvPr/>
            </p:nvCxnSpPr>
            <p:spPr>
              <a:xfrm>
                <a:off x="641" y="3336"/>
                <a:ext cx="0" cy="392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17961" dir="2700000" algn="ctr" rotWithShape="0">
                  <a:schemeClr val="dk1"/>
                </a:outerShdw>
              </a:effectLst>
            </p:spPr>
          </p:cxnSp>
        </p:grpSp>
      </p:grpSp>
      <p:sp>
        <p:nvSpPr>
          <p:cNvPr id="101" name="Google Shape;101;p14"/>
          <p:cNvSpPr txBox="1"/>
          <p:nvPr/>
        </p:nvSpPr>
        <p:spPr>
          <a:xfrm>
            <a:off x="1289845" y="2857500"/>
            <a:ext cx="1247775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Uniform</a:t>
            </a:r>
            <a:endParaRPr/>
          </a:p>
        </p:txBody>
      </p:sp>
      <p:grpSp>
        <p:nvGrpSpPr>
          <p:cNvPr id="102" name="Google Shape;102;p14"/>
          <p:cNvGrpSpPr/>
          <p:nvPr/>
        </p:nvGrpSpPr>
        <p:grpSpPr>
          <a:xfrm>
            <a:off x="3314700" y="3695700"/>
            <a:ext cx="3028950" cy="2457450"/>
            <a:chOff x="3314700" y="3695700"/>
            <a:chExt cx="3028950" cy="2457450"/>
          </a:xfrm>
        </p:grpSpPr>
        <p:sp>
          <p:nvSpPr>
            <p:cNvPr id="103" name="Google Shape;103;p14"/>
            <p:cNvSpPr/>
            <p:nvPr/>
          </p:nvSpPr>
          <p:spPr>
            <a:xfrm>
              <a:off x="3314700" y="3695700"/>
              <a:ext cx="3028950" cy="245745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0476B"/>
                </a:gs>
                <a:gs pos="50000">
                  <a:srgbClr val="006699"/>
                </a:gs>
                <a:gs pos="100000">
                  <a:srgbClr val="00476B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104" name="Google Shape;104;p14"/>
            <p:cNvCxnSpPr/>
            <p:nvPr/>
          </p:nvCxnSpPr>
          <p:spPr>
            <a:xfrm>
              <a:off x="3700463" y="5803900"/>
              <a:ext cx="2179638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sp>
          <p:nvSpPr>
            <p:cNvPr id="105" name="Google Shape;105;p14"/>
            <p:cNvSpPr/>
            <p:nvPr/>
          </p:nvSpPr>
          <p:spPr>
            <a:xfrm>
              <a:off x="5910263" y="5602288"/>
              <a:ext cx="238125" cy="358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5550" tIns="26975" rIns="55550" bIns="269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endParaRPr/>
            </a:p>
          </p:txBody>
        </p:sp>
        <p:cxnSp>
          <p:nvCxnSpPr>
            <p:cNvPr id="106" name="Google Shape;106;p14"/>
            <p:cNvCxnSpPr/>
            <p:nvPr/>
          </p:nvCxnSpPr>
          <p:spPr>
            <a:xfrm rot="10800000">
              <a:off x="3694113" y="4297363"/>
              <a:ext cx="0" cy="1508125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sp>
          <p:nvSpPr>
            <p:cNvPr id="107" name="Google Shape;107;p14"/>
            <p:cNvSpPr/>
            <p:nvPr/>
          </p:nvSpPr>
          <p:spPr>
            <a:xfrm>
              <a:off x="3473450" y="3924300"/>
              <a:ext cx="539750" cy="358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5550" tIns="26975" rIns="55550" bIns="269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f 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(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)</a:t>
              </a: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3883025" y="4384675"/>
              <a:ext cx="1766888" cy="1422400"/>
            </a:xfrm>
            <a:custGeom>
              <a:avLst/>
              <a:gdLst/>
              <a:ahLst/>
              <a:cxnLst/>
              <a:rect l="l" t="t" r="r" b="b"/>
              <a:pathLst>
                <a:path w="2480" h="1173" extrusionOk="0">
                  <a:moveTo>
                    <a:pt x="1260" y="0"/>
                  </a:moveTo>
                  <a:lnTo>
                    <a:pt x="1236" y="5"/>
                  </a:lnTo>
                  <a:lnTo>
                    <a:pt x="1209" y="12"/>
                  </a:lnTo>
                  <a:lnTo>
                    <a:pt x="1179" y="27"/>
                  </a:lnTo>
                  <a:lnTo>
                    <a:pt x="1155" y="45"/>
                  </a:lnTo>
                  <a:lnTo>
                    <a:pt x="1132" y="66"/>
                  </a:lnTo>
                  <a:lnTo>
                    <a:pt x="1114" y="85"/>
                  </a:lnTo>
                  <a:lnTo>
                    <a:pt x="1099" y="106"/>
                  </a:lnTo>
                  <a:lnTo>
                    <a:pt x="1082" y="131"/>
                  </a:lnTo>
                  <a:lnTo>
                    <a:pt x="1070" y="149"/>
                  </a:lnTo>
                  <a:lnTo>
                    <a:pt x="1054" y="175"/>
                  </a:lnTo>
                  <a:lnTo>
                    <a:pt x="1040" y="197"/>
                  </a:lnTo>
                  <a:lnTo>
                    <a:pt x="1024" y="223"/>
                  </a:lnTo>
                  <a:lnTo>
                    <a:pt x="1015" y="240"/>
                  </a:lnTo>
                  <a:lnTo>
                    <a:pt x="1003" y="262"/>
                  </a:lnTo>
                  <a:lnTo>
                    <a:pt x="994" y="282"/>
                  </a:lnTo>
                  <a:lnTo>
                    <a:pt x="984" y="300"/>
                  </a:lnTo>
                  <a:lnTo>
                    <a:pt x="975" y="320"/>
                  </a:lnTo>
                  <a:lnTo>
                    <a:pt x="964" y="344"/>
                  </a:lnTo>
                  <a:lnTo>
                    <a:pt x="951" y="373"/>
                  </a:lnTo>
                  <a:lnTo>
                    <a:pt x="941" y="395"/>
                  </a:lnTo>
                  <a:lnTo>
                    <a:pt x="933" y="412"/>
                  </a:lnTo>
                  <a:lnTo>
                    <a:pt x="921" y="437"/>
                  </a:lnTo>
                  <a:lnTo>
                    <a:pt x="910" y="462"/>
                  </a:lnTo>
                  <a:lnTo>
                    <a:pt x="902" y="479"/>
                  </a:lnTo>
                  <a:lnTo>
                    <a:pt x="890" y="506"/>
                  </a:lnTo>
                  <a:lnTo>
                    <a:pt x="881" y="528"/>
                  </a:lnTo>
                  <a:lnTo>
                    <a:pt x="873" y="549"/>
                  </a:lnTo>
                  <a:lnTo>
                    <a:pt x="865" y="570"/>
                  </a:lnTo>
                  <a:lnTo>
                    <a:pt x="856" y="591"/>
                  </a:lnTo>
                  <a:lnTo>
                    <a:pt x="848" y="612"/>
                  </a:lnTo>
                  <a:lnTo>
                    <a:pt x="839" y="633"/>
                  </a:lnTo>
                  <a:lnTo>
                    <a:pt x="826" y="663"/>
                  </a:lnTo>
                  <a:lnTo>
                    <a:pt x="814" y="690"/>
                  </a:lnTo>
                  <a:lnTo>
                    <a:pt x="805" y="708"/>
                  </a:lnTo>
                  <a:lnTo>
                    <a:pt x="796" y="727"/>
                  </a:lnTo>
                  <a:lnTo>
                    <a:pt x="787" y="747"/>
                  </a:lnTo>
                  <a:lnTo>
                    <a:pt x="778" y="765"/>
                  </a:lnTo>
                  <a:lnTo>
                    <a:pt x="765" y="790"/>
                  </a:lnTo>
                  <a:lnTo>
                    <a:pt x="751" y="814"/>
                  </a:lnTo>
                  <a:lnTo>
                    <a:pt x="735" y="838"/>
                  </a:lnTo>
                  <a:lnTo>
                    <a:pt x="717" y="862"/>
                  </a:lnTo>
                  <a:lnTo>
                    <a:pt x="699" y="885"/>
                  </a:lnTo>
                  <a:lnTo>
                    <a:pt x="677" y="907"/>
                  </a:lnTo>
                  <a:lnTo>
                    <a:pt x="653" y="932"/>
                  </a:lnTo>
                  <a:lnTo>
                    <a:pt x="636" y="947"/>
                  </a:lnTo>
                  <a:lnTo>
                    <a:pt x="616" y="963"/>
                  </a:lnTo>
                  <a:lnTo>
                    <a:pt x="592" y="981"/>
                  </a:lnTo>
                  <a:lnTo>
                    <a:pt x="572" y="994"/>
                  </a:lnTo>
                  <a:lnTo>
                    <a:pt x="546" y="1009"/>
                  </a:lnTo>
                  <a:lnTo>
                    <a:pt x="506" y="1031"/>
                  </a:lnTo>
                  <a:lnTo>
                    <a:pt x="472" y="1045"/>
                  </a:lnTo>
                  <a:lnTo>
                    <a:pt x="446" y="1054"/>
                  </a:lnTo>
                  <a:lnTo>
                    <a:pt x="423" y="1063"/>
                  </a:lnTo>
                  <a:lnTo>
                    <a:pt x="393" y="1073"/>
                  </a:lnTo>
                  <a:lnTo>
                    <a:pt x="363" y="1082"/>
                  </a:lnTo>
                  <a:lnTo>
                    <a:pt x="333" y="1089"/>
                  </a:lnTo>
                  <a:lnTo>
                    <a:pt x="310" y="1095"/>
                  </a:lnTo>
                  <a:lnTo>
                    <a:pt x="282" y="1102"/>
                  </a:lnTo>
                  <a:lnTo>
                    <a:pt x="258" y="1108"/>
                  </a:lnTo>
                  <a:lnTo>
                    <a:pt x="226" y="1115"/>
                  </a:lnTo>
                  <a:lnTo>
                    <a:pt x="183" y="1123"/>
                  </a:lnTo>
                  <a:lnTo>
                    <a:pt x="155" y="1129"/>
                  </a:lnTo>
                  <a:lnTo>
                    <a:pt x="130" y="1134"/>
                  </a:lnTo>
                  <a:lnTo>
                    <a:pt x="109" y="1137"/>
                  </a:lnTo>
                  <a:lnTo>
                    <a:pt x="54" y="1146"/>
                  </a:lnTo>
                  <a:lnTo>
                    <a:pt x="3" y="1158"/>
                  </a:lnTo>
                  <a:lnTo>
                    <a:pt x="0" y="1173"/>
                  </a:lnTo>
                  <a:lnTo>
                    <a:pt x="2480" y="1170"/>
                  </a:lnTo>
                  <a:lnTo>
                    <a:pt x="2454" y="1161"/>
                  </a:lnTo>
                  <a:lnTo>
                    <a:pt x="2427" y="1152"/>
                  </a:lnTo>
                  <a:lnTo>
                    <a:pt x="2395" y="1143"/>
                  </a:lnTo>
                  <a:lnTo>
                    <a:pt x="2361" y="1138"/>
                  </a:lnTo>
                  <a:lnTo>
                    <a:pt x="2320" y="1129"/>
                  </a:lnTo>
                  <a:lnTo>
                    <a:pt x="2341" y="1132"/>
                  </a:lnTo>
                  <a:lnTo>
                    <a:pt x="2295" y="1123"/>
                  </a:lnTo>
                  <a:lnTo>
                    <a:pt x="2268" y="1116"/>
                  </a:lnTo>
                  <a:lnTo>
                    <a:pt x="2224" y="1104"/>
                  </a:lnTo>
                  <a:lnTo>
                    <a:pt x="2184" y="1092"/>
                  </a:lnTo>
                  <a:lnTo>
                    <a:pt x="2150" y="1081"/>
                  </a:lnTo>
                  <a:lnTo>
                    <a:pt x="2118" y="1071"/>
                  </a:lnTo>
                  <a:lnTo>
                    <a:pt x="2082" y="1059"/>
                  </a:lnTo>
                  <a:lnTo>
                    <a:pt x="2051" y="1047"/>
                  </a:lnTo>
                  <a:lnTo>
                    <a:pt x="2011" y="1029"/>
                  </a:lnTo>
                  <a:lnTo>
                    <a:pt x="1994" y="1020"/>
                  </a:lnTo>
                  <a:lnTo>
                    <a:pt x="1993" y="1020"/>
                  </a:lnTo>
                  <a:lnTo>
                    <a:pt x="1980" y="1013"/>
                  </a:lnTo>
                  <a:lnTo>
                    <a:pt x="1956" y="1001"/>
                  </a:lnTo>
                  <a:lnTo>
                    <a:pt x="1936" y="986"/>
                  </a:lnTo>
                  <a:lnTo>
                    <a:pt x="1914" y="969"/>
                  </a:lnTo>
                  <a:lnTo>
                    <a:pt x="1898" y="955"/>
                  </a:lnTo>
                  <a:lnTo>
                    <a:pt x="1880" y="938"/>
                  </a:lnTo>
                  <a:lnTo>
                    <a:pt x="1859" y="915"/>
                  </a:lnTo>
                  <a:lnTo>
                    <a:pt x="1838" y="891"/>
                  </a:lnTo>
                  <a:lnTo>
                    <a:pt x="1820" y="868"/>
                  </a:lnTo>
                  <a:lnTo>
                    <a:pt x="1801" y="845"/>
                  </a:lnTo>
                  <a:lnTo>
                    <a:pt x="1788" y="825"/>
                  </a:lnTo>
                  <a:lnTo>
                    <a:pt x="1776" y="809"/>
                  </a:lnTo>
                  <a:lnTo>
                    <a:pt x="1765" y="792"/>
                  </a:lnTo>
                  <a:lnTo>
                    <a:pt x="1754" y="772"/>
                  </a:lnTo>
                  <a:lnTo>
                    <a:pt x="1744" y="751"/>
                  </a:lnTo>
                  <a:lnTo>
                    <a:pt x="1735" y="729"/>
                  </a:lnTo>
                  <a:lnTo>
                    <a:pt x="1725" y="707"/>
                  </a:lnTo>
                  <a:lnTo>
                    <a:pt x="1718" y="692"/>
                  </a:lnTo>
                  <a:lnTo>
                    <a:pt x="1710" y="674"/>
                  </a:lnTo>
                  <a:lnTo>
                    <a:pt x="1703" y="657"/>
                  </a:lnTo>
                  <a:lnTo>
                    <a:pt x="1695" y="641"/>
                  </a:lnTo>
                  <a:lnTo>
                    <a:pt x="1686" y="619"/>
                  </a:lnTo>
                  <a:lnTo>
                    <a:pt x="1676" y="598"/>
                  </a:lnTo>
                  <a:lnTo>
                    <a:pt x="1663" y="568"/>
                  </a:lnTo>
                  <a:lnTo>
                    <a:pt x="1651" y="546"/>
                  </a:lnTo>
                  <a:lnTo>
                    <a:pt x="1639" y="522"/>
                  </a:lnTo>
                  <a:lnTo>
                    <a:pt x="1627" y="497"/>
                  </a:lnTo>
                  <a:lnTo>
                    <a:pt x="1618" y="476"/>
                  </a:lnTo>
                  <a:lnTo>
                    <a:pt x="1607" y="452"/>
                  </a:lnTo>
                  <a:lnTo>
                    <a:pt x="1597" y="430"/>
                  </a:lnTo>
                  <a:lnTo>
                    <a:pt x="1580" y="397"/>
                  </a:lnTo>
                  <a:lnTo>
                    <a:pt x="1566" y="366"/>
                  </a:lnTo>
                  <a:lnTo>
                    <a:pt x="1553" y="340"/>
                  </a:lnTo>
                  <a:lnTo>
                    <a:pt x="1543" y="322"/>
                  </a:lnTo>
                  <a:lnTo>
                    <a:pt x="1531" y="298"/>
                  </a:lnTo>
                  <a:lnTo>
                    <a:pt x="1517" y="271"/>
                  </a:lnTo>
                  <a:lnTo>
                    <a:pt x="1506" y="251"/>
                  </a:lnTo>
                  <a:lnTo>
                    <a:pt x="1497" y="236"/>
                  </a:lnTo>
                  <a:lnTo>
                    <a:pt x="1490" y="223"/>
                  </a:lnTo>
                  <a:lnTo>
                    <a:pt x="1479" y="203"/>
                  </a:lnTo>
                  <a:lnTo>
                    <a:pt x="1468" y="183"/>
                  </a:lnTo>
                  <a:lnTo>
                    <a:pt x="1459" y="167"/>
                  </a:lnTo>
                  <a:lnTo>
                    <a:pt x="1449" y="150"/>
                  </a:lnTo>
                  <a:lnTo>
                    <a:pt x="1438" y="135"/>
                  </a:lnTo>
                  <a:lnTo>
                    <a:pt x="1429" y="125"/>
                  </a:lnTo>
                  <a:lnTo>
                    <a:pt x="1423" y="114"/>
                  </a:lnTo>
                  <a:lnTo>
                    <a:pt x="1417" y="107"/>
                  </a:lnTo>
                  <a:lnTo>
                    <a:pt x="1411" y="99"/>
                  </a:lnTo>
                  <a:lnTo>
                    <a:pt x="1407" y="95"/>
                  </a:lnTo>
                  <a:lnTo>
                    <a:pt x="1399" y="86"/>
                  </a:lnTo>
                  <a:lnTo>
                    <a:pt x="1389" y="74"/>
                  </a:lnTo>
                  <a:lnTo>
                    <a:pt x="1378" y="62"/>
                  </a:lnTo>
                  <a:lnTo>
                    <a:pt x="1366" y="50"/>
                  </a:lnTo>
                  <a:lnTo>
                    <a:pt x="1354" y="39"/>
                  </a:lnTo>
                  <a:lnTo>
                    <a:pt x="1341" y="30"/>
                  </a:lnTo>
                  <a:lnTo>
                    <a:pt x="1327" y="19"/>
                  </a:lnTo>
                  <a:lnTo>
                    <a:pt x="1306" y="11"/>
                  </a:lnTo>
                  <a:lnTo>
                    <a:pt x="1286" y="4"/>
                  </a:lnTo>
                  <a:lnTo>
                    <a:pt x="1261" y="0"/>
                  </a:lnTo>
                </a:path>
              </a:pathLst>
            </a:custGeom>
            <a:gradFill>
              <a:gsLst>
                <a:gs pos="0">
                  <a:srgbClr val="993366"/>
                </a:gs>
                <a:gs pos="50000">
                  <a:srgbClr val="6B2347"/>
                </a:gs>
                <a:gs pos="100000">
                  <a:srgbClr val="993366"/>
                </a:gs>
              </a:gsLst>
              <a:lin ang="0" scaled="0"/>
            </a:gradFill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4229100" y="3752850"/>
              <a:ext cx="1146175" cy="427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Normal</a:t>
              </a:r>
              <a:endParaRPr/>
            </a:p>
          </p:txBody>
        </p:sp>
      </p:grpSp>
      <p:grpSp>
        <p:nvGrpSpPr>
          <p:cNvPr id="110" name="Google Shape;110;p14"/>
          <p:cNvGrpSpPr/>
          <p:nvPr/>
        </p:nvGrpSpPr>
        <p:grpSpPr>
          <a:xfrm>
            <a:off x="5734050" y="2495550"/>
            <a:ext cx="3028950" cy="2457450"/>
            <a:chOff x="5734050" y="2495550"/>
            <a:chExt cx="3028950" cy="2457450"/>
          </a:xfrm>
        </p:grpSpPr>
        <p:sp>
          <p:nvSpPr>
            <p:cNvPr id="111" name="Google Shape;111;p14"/>
            <p:cNvSpPr/>
            <p:nvPr/>
          </p:nvSpPr>
          <p:spPr>
            <a:xfrm>
              <a:off x="5734050" y="2495550"/>
              <a:ext cx="3028950" cy="245745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0476B"/>
                </a:gs>
                <a:gs pos="50000">
                  <a:srgbClr val="006699"/>
                </a:gs>
                <a:gs pos="100000">
                  <a:srgbClr val="00476B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grpSp>
          <p:nvGrpSpPr>
            <p:cNvPr id="112" name="Google Shape;112;p14"/>
            <p:cNvGrpSpPr/>
            <p:nvPr/>
          </p:nvGrpSpPr>
          <p:grpSpPr>
            <a:xfrm>
              <a:off x="5886450" y="2624138"/>
              <a:ext cx="2727325" cy="2157413"/>
              <a:chOff x="3708" y="1653"/>
              <a:chExt cx="1718" cy="1359"/>
            </a:xfrm>
          </p:grpSpPr>
          <p:sp>
            <p:nvSpPr>
              <p:cNvPr id="113" name="Google Shape;113;p14"/>
              <p:cNvSpPr/>
              <p:nvPr/>
            </p:nvSpPr>
            <p:spPr>
              <a:xfrm>
                <a:off x="5232" y="2764"/>
                <a:ext cx="194" cy="24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spcFirstLastPara="1" wrap="square" lIns="90475" tIns="44450" rIns="90475" bIns="4445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i="1">
                    <a:solidFill>
                      <a:schemeClr val="lt1"/>
                    </a:solidFill>
                    <a:latin typeface="Book Antiqua"/>
                    <a:ea typeface="Book Antiqua"/>
                    <a:cs typeface="Book Antiqua"/>
                    <a:sym typeface="Book Antiqua"/>
                  </a:rPr>
                  <a:t>x</a:t>
                </a:r>
                <a:endParaRPr/>
              </a:p>
            </p:txBody>
          </p:sp>
          <p:sp>
            <p:nvSpPr>
              <p:cNvPr id="114" name="Google Shape;114;p14"/>
              <p:cNvSpPr/>
              <p:nvPr/>
            </p:nvSpPr>
            <p:spPr>
              <a:xfrm>
                <a:off x="3708" y="1653"/>
                <a:ext cx="384" cy="24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spcFirstLastPara="1" wrap="square" lIns="90475" tIns="44450" rIns="90475" bIns="4445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 i="1">
                    <a:solidFill>
                      <a:schemeClr val="lt1"/>
                    </a:solidFill>
                    <a:latin typeface="Book Antiqua"/>
                    <a:ea typeface="Book Antiqua"/>
                    <a:cs typeface="Book Antiqua"/>
                    <a:sym typeface="Book Antiqua"/>
                  </a:rPr>
                  <a:t>f </a:t>
                </a:r>
                <a:r>
                  <a:rPr lang="en-US" sz="2000">
                    <a:solidFill>
                      <a:schemeClr val="lt1"/>
                    </a:solidFill>
                    <a:latin typeface="Book Antiqua"/>
                    <a:ea typeface="Book Antiqua"/>
                    <a:cs typeface="Book Antiqua"/>
                    <a:sym typeface="Book Antiqua"/>
                  </a:rPr>
                  <a:t>(</a:t>
                </a:r>
                <a:r>
                  <a:rPr lang="en-US" sz="2000" i="1">
                    <a:solidFill>
                      <a:schemeClr val="lt1"/>
                    </a:solidFill>
                    <a:latin typeface="Book Antiqua"/>
                    <a:ea typeface="Book Antiqua"/>
                    <a:cs typeface="Book Antiqua"/>
                    <a:sym typeface="Book Antiqua"/>
                  </a:rPr>
                  <a:t>x</a:t>
                </a:r>
                <a:r>
                  <a:rPr lang="en-US" sz="2000">
                    <a:solidFill>
                      <a:schemeClr val="lt1"/>
                    </a:solidFill>
                    <a:latin typeface="Book Antiqua"/>
                    <a:ea typeface="Book Antiqua"/>
                    <a:cs typeface="Book Antiqua"/>
                    <a:sym typeface="Book Antiqua"/>
                  </a:rPr>
                  <a:t>)</a:t>
                </a:r>
                <a:endParaRPr/>
              </a:p>
            </p:txBody>
          </p:sp>
          <p:sp>
            <p:nvSpPr>
              <p:cNvPr id="115" name="Google Shape;115;p14"/>
              <p:cNvSpPr/>
              <p:nvPr/>
            </p:nvSpPr>
            <p:spPr>
              <a:xfrm>
                <a:off x="3882" y="2207"/>
                <a:ext cx="1252" cy="683"/>
              </a:xfrm>
              <a:custGeom>
                <a:avLst/>
                <a:gdLst/>
                <a:ahLst/>
                <a:cxnLst/>
                <a:rect l="l" t="t" r="r" b="b"/>
                <a:pathLst>
                  <a:path w="2853" h="1070" extrusionOk="0">
                    <a:moveTo>
                      <a:pt x="2" y="0"/>
                    </a:moveTo>
                    <a:lnTo>
                      <a:pt x="0" y="1070"/>
                    </a:lnTo>
                    <a:lnTo>
                      <a:pt x="2853" y="1070"/>
                    </a:lnTo>
                    <a:lnTo>
                      <a:pt x="2850" y="1013"/>
                    </a:lnTo>
                    <a:lnTo>
                      <a:pt x="2535" y="995"/>
                    </a:lnTo>
                    <a:lnTo>
                      <a:pt x="2265" y="977"/>
                    </a:lnTo>
                    <a:lnTo>
                      <a:pt x="1923" y="950"/>
                    </a:lnTo>
                    <a:lnTo>
                      <a:pt x="1635" y="911"/>
                    </a:lnTo>
                    <a:lnTo>
                      <a:pt x="1347" y="857"/>
                    </a:lnTo>
                    <a:lnTo>
                      <a:pt x="996" y="764"/>
                    </a:lnTo>
                    <a:lnTo>
                      <a:pt x="723" y="665"/>
                    </a:lnTo>
                    <a:lnTo>
                      <a:pt x="492" y="554"/>
                    </a:lnTo>
                    <a:lnTo>
                      <a:pt x="351" y="470"/>
                    </a:lnTo>
                    <a:lnTo>
                      <a:pt x="294" y="431"/>
                    </a:lnTo>
                    <a:lnTo>
                      <a:pt x="261" y="404"/>
                    </a:lnTo>
                    <a:lnTo>
                      <a:pt x="231" y="374"/>
                    </a:lnTo>
                    <a:lnTo>
                      <a:pt x="204" y="353"/>
                    </a:lnTo>
                    <a:lnTo>
                      <a:pt x="174" y="320"/>
                    </a:lnTo>
                    <a:lnTo>
                      <a:pt x="144" y="290"/>
                    </a:lnTo>
                    <a:lnTo>
                      <a:pt x="117" y="257"/>
                    </a:lnTo>
                    <a:lnTo>
                      <a:pt x="93" y="221"/>
                    </a:lnTo>
                    <a:lnTo>
                      <a:pt x="57" y="161"/>
                    </a:lnTo>
                    <a:lnTo>
                      <a:pt x="42" y="132"/>
                    </a:lnTo>
                    <a:lnTo>
                      <a:pt x="21" y="74"/>
                    </a:lnTo>
                    <a:lnTo>
                      <a:pt x="6" y="32"/>
                    </a:lnTo>
                  </a:path>
                </a:pathLst>
              </a:custGeom>
              <a:gradFill>
                <a:gsLst>
                  <a:gs pos="0">
                    <a:srgbClr val="6B2347"/>
                  </a:gs>
                  <a:gs pos="50000">
                    <a:srgbClr val="993366"/>
                  </a:gs>
                  <a:gs pos="100000">
                    <a:srgbClr val="6B2347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cxnSp>
            <p:nvCxnSpPr>
              <p:cNvPr id="116" name="Google Shape;116;p14"/>
              <p:cNvCxnSpPr/>
              <p:nvPr/>
            </p:nvCxnSpPr>
            <p:spPr>
              <a:xfrm>
                <a:off x="3882" y="1920"/>
                <a:ext cx="0" cy="968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17961" dir="2700000" algn="ctr" rotWithShape="0">
                  <a:srgbClr val="000000"/>
                </a:outerShdw>
              </a:effectLst>
            </p:spPr>
          </p:cxnSp>
          <p:cxnSp>
            <p:nvCxnSpPr>
              <p:cNvPr id="117" name="Google Shape;117;p14"/>
              <p:cNvCxnSpPr/>
              <p:nvPr/>
            </p:nvCxnSpPr>
            <p:spPr>
              <a:xfrm>
                <a:off x="3883" y="2890"/>
                <a:ext cx="1356" cy="0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17961" dir="2700000" algn="ctr" rotWithShape="0">
                  <a:srgbClr val="000000"/>
                </a:outerShdw>
              </a:effectLst>
            </p:spPr>
          </p:cxnSp>
          <p:grpSp>
            <p:nvGrpSpPr>
              <p:cNvPr id="118" name="Google Shape;118;p14"/>
              <p:cNvGrpSpPr/>
              <p:nvPr/>
            </p:nvGrpSpPr>
            <p:grpSpPr>
              <a:xfrm>
                <a:off x="3845" y="2166"/>
                <a:ext cx="1283" cy="688"/>
                <a:chOff x="3845" y="2166"/>
                <a:chExt cx="1283" cy="688"/>
              </a:xfrm>
            </p:grpSpPr>
            <p:cxnSp>
              <p:nvCxnSpPr>
                <p:cNvPr id="119" name="Google Shape;119;p14"/>
                <p:cNvCxnSpPr/>
                <p:nvPr/>
              </p:nvCxnSpPr>
              <p:spPr>
                <a:xfrm rot="271170">
                  <a:off x="4844" y="2841"/>
                  <a:ext cx="284" cy="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17961" dir="2700000" algn="ctr" rotWithShape="0">
                    <a:srgbClr val="000000"/>
                  </a:outerShdw>
                </a:effectLst>
              </p:spPr>
            </p:cxnSp>
            <p:sp>
              <p:nvSpPr>
                <p:cNvPr id="120" name="Google Shape;120;p14"/>
                <p:cNvSpPr/>
                <p:nvPr/>
              </p:nvSpPr>
              <p:spPr>
                <a:xfrm rot="234569">
                  <a:off x="3864" y="2200"/>
                  <a:ext cx="1006" cy="5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19" h="21600" fill="none" extrusionOk="0">
                      <a:moveTo>
                        <a:pt x="21618" y="21599"/>
                      </a:moveTo>
                      <a:cubicBezTo>
                        <a:pt x="21612" y="21599"/>
                        <a:pt x="21606" y="21599"/>
                        <a:pt x="21600" y="21600"/>
                      </a:cubicBezTo>
                      <a:cubicBezTo>
                        <a:pt x="9670" y="21600"/>
                        <a:pt x="0" y="11929"/>
                        <a:pt x="0" y="0"/>
                      </a:cubicBezTo>
                    </a:path>
                    <a:path w="21619" h="21600" extrusionOk="0">
                      <a:moveTo>
                        <a:pt x="21618" y="21599"/>
                      </a:moveTo>
                      <a:cubicBezTo>
                        <a:pt x="21612" y="21599"/>
                        <a:pt x="21606" y="21599"/>
                        <a:pt x="21600" y="21600"/>
                      </a:cubicBezTo>
                      <a:cubicBezTo>
                        <a:pt x="9670" y="21600"/>
                        <a:pt x="0" y="11929"/>
                        <a:pt x="0" y="0"/>
                      </a:cubicBez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1270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>
                  <a:outerShdw dist="17961" dir="2700000" algn="ctr" rotWithShape="0">
                    <a:srgbClr val="000000"/>
                  </a:outerShd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chemeClr val="lt1"/>
                    </a:solidFill>
                    <a:latin typeface="Book Antiqua"/>
                    <a:ea typeface="Book Antiqua"/>
                    <a:cs typeface="Book Antiqua"/>
                    <a:sym typeface="Book Antiqua"/>
                  </a:endParaRPr>
                </a:p>
              </p:txBody>
            </p:sp>
          </p:grpSp>
        </p:grpSp>
        <p:sp>
          <p:nvSpPr>
            <p:cNvPr id="121" name="Google Shape;121;p14"/>
            <p:cNvSpPr txBox="1"/>
            <p:nvPr/>
          </p:nvSpPr>
          <p:spPr>
            <a:xfrm>
              <a:off x="6559550" y="2552700"/>
              <a:ext cx="1670050" cy="427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Exponential</a:t>
              </a:r>
              <a:endParaRPr/>
            </a:p>
          </p:txBody>
        </p:sp>
      </p:grp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2"/>
          <p:cNvSpPr/>
          <p:nvPr/>
        </p:nvSpPr>
        <p:spPr>
          <a:xfrm>
            <a:off x="1104900" y="3479800"/>
            <a:ext cx="7188200" cy="2381250"/>
          </a:xfrm>
          <a:prstGeom prst="rect">
            <a:avLst/>
          </a:prstGeom>
          <a:gradFill>
            <a:gsLst>
              <a:gs pos="0">
                <a:srgbClr val="666666"/>
              </a:gs>
              <a:gs pos="50000">
                <a:schemeClr val="hlink"/>
              </a:gs>
              <a:gs pos="100000">
                <a:srgbClr val="666666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410" name="Google Shape;410;p32"/>
          <p:cNvSpPr/>
          <p:nvPr/>
        </p:nvSpPr>
        <p:spPr>
          <a:xfrm>
            <a:off x="1104900" y="1651000"/>
            <a:ext cx="7194550" cy="1708150"/>
          </a:xfrm>
          <a:prstGeom prst="rect">
            <a:avLst/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Probabilities for the normal random variable are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given by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areas under the curve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 The total area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under the curve is 1 (.5 to the left of the mean and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.5 to the right).</a:t>
            </a:r>
            <a:endParaRPr/>
          </a:p>
        </p:txBody>
      </p:sp>
      <p:sp>
        <p:nvSpPr>
          <p:cNvPr id="411" name="Google Shape;411;p32"/>
          <p:cNvSpPr/>
          <p:nvPr/>
        </p:nvSpPr>
        <p:spPr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412" name="Google Shape;412;p32"/>
          <p:cNvSpPr/>
          <p:nvPr/>
        </p:nvSpPr>
        <p:spPr>
          <a:xfrm>
            <a:off x="695325" y="1130300"/>
            <a:ext cx="7772400" cy="58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Characteristics</a:t>
            </a:r>
            <a:endParaRPr sz="2800">
              <a:solidFill>
                <a:srgbClr val="66FFFF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413" name="Google Shape;413;p32"/>
          <p:cNvCxnSpPr/>
          <p:nvPr/>
        </p:nvCxnSpPr>
        <p:spPr>
          <a:xfrm>
            <a:off x="2305050" y="5580063"/>
            <a:ext cx="459105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4" name="Google Shape;414;p32"/>
          <p:cNvSpPr/>
          <p:nvPr/>
        </p:nvSpPr>
        <p:spPr>
          <a:xfrm>
            <a:off x="2638425" y="3716338"/>
            <a:ext cx="3937000" cy="1862137"/>
          </a:xfrm>
          <a:custGeom>
            <a:avLst/>
            <a:gdLst/>
            <a:ahLst/>
            <a:cxnLst/>
            <a:rect l="l" t="t" r="r" b="b"/>
            <a:pathLst>
              <a:path w="2480" h="1173" extrusionOk="0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 w="127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415" name="Google Shape;415;p32"/>
          <p:cNvCxnSpPr/>
          <p:nvPr/>
        </p:nvCxnSpPr>
        <p:spPr>
          <a:xfrm>
            <a:off x="4648200" y="3721100"/>
            <a:ext cx="0" cy="19431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416" name="Google Shape;416;p32"/>
          <p:cNvSpPr txBox="1"/>
          <p:nvPr/>
        </p:nvSpPr>
        <p:spPr>
          <a:xfrm>
            <a:off x="4060825" y="4764088"/>
            <a:ext cx="412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.5</a:t>
            </a:r>
            <a:endParaRPr/>
          </a:p>
        </p:txBody>
      </p:sp>
      <p:sp>
        <p:nvSpPr>
          <p:cNvPr id="417" name="Google Shape;417;p32"/>
          <p:cNvSpPr txBox="1"/>
          <p:nvPr/>
        </p:nvSpPr>
        <p:spPr>
          <a:xfrm>
            <a:off x="4803775" y="4764088"/>
            <a:ext cx="412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.5</a:t>
            </a:r>
            <a:endParaRPr/>
          </a:p>
        </p:txBody>
      </p:sp>
      <p:sp>
        <p:nvSpPr>
          <p:cNvPr id="418" name="Google Shape;418;p32"/>
          <p:cNvSpPr txBox="1"/>
          <p:nvPr/>
        </p:nvSpPr>
        <p:spPr>
          <a:xfrm>
            <a:off x="6918325" y="5338763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3"/>
          <p:cNvSpPr/>
          <p:nvPr/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424" name="Google Shape;424;p33"/>
          <p:cNvSpPr/>
          <p:nvPr/>
        </p:nvSpPr>
        <p:spPr>
          <a:xfrm>
            <a:off x="700088" y="1130300"/>
            <a:ext cx="7772400" cy="604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Characteristics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grpSp>
        <p:nvGrpSpPr>
          <p:cNvPr id="425" name="Google Shape;425;p33"/>
          <p:cNvGrpSpPr/>
          <p:nvPr/>
        </p:nvGrpSpPr>
        <p:grpSpPr>
          <a:xfrm>
            <a:off x="1117600" y="1651000"/>
            <a:ext cx="7270750" cy="1060450"/>
            <a:chOff x="1117600" y="1651000"/>
            <a:chExt cx="7270750" cy="1060450"/>
          </a:xfrm>
        </p:grpSpPr>
        <p:sp>
          <p:nvSpPr>
            <p:cNvPr id="426" name="Google Shape;426;p33"/>
            <p:cNvSpPr/>
            <p:nvPr/>
          </p:nvSpPr>
          <p:spPr>
            <a:xfrm>
              <a:off x="1117600" y="1651000"/>
              <a:ext cx="7270750" cy="106045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               of values of a normal random variable</a:t>
              </a:r>
              <a:endParaRPr/>
            </a:p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are within                                                   of its mean.</a:t>
              </a:r>
              <a:endParaRPr/>
            </a:p>
          </p:txBody>
        </p:sp>
        <p:sp>
          <p:nvSpPr>
            <p:cNvPr id="427" name="Google Shape;427;p33"/>
            <p:cNvSpPr/>
            <p:nvPr/>
          </p:nvSpPr>
          <p:spPr>
            <a:xfrm>
              <a:off x="1289050" y="1765300"/>
              <a:ext cx="1047750" cy="41910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68.26%</a:t>
              </a:r>
              <a:endParaRPr/>
            </a:p>
          </p:txBody>
        </p:sp>
        <p:sp>
          <p:nvSpPr>
            <p:cNvPr id="428" name="Google Shape;428;p33"/>
            <p:cNvSpPr/>
            <p:nvPr/>
          </p:nvSpPr>
          <p:spPr>
            <a:xfrm>
              <a:off x="2794000" y="2184400"/>
              <a:ext cx="3676650" cy="41910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+/- 1 standard deviation</a:t>
              </a:r>
              <a:endParaRPr/>
            </a:p>
          </p:txBody>
        </p:sp>
      </p:grpSp>
      <p:grpSp>
        <p:nvGrpSpPr>
          <p:cNvPr id="429" name="Google Shape;429;p33"/>
          <p:cNvGrpSpPr/>
          <p:nvPr/>
        </p:nvGrpSpPr>
        <p:grpSpPr>
          <a:xfrm>
            <a:off x="1117600" y="2889250"/>
            <a:ext cx="7270750" cy="1079500"/>
            <a:chOff x="1117600" y="2889250"/>
            <a:chExt cx="7270750" cy="1079500"/>
          </a:xfrm>
        </p:grpSpPr>
        <p:sp>
          <p:nvSpPr>
            <p:cNvPr id="430" name="Google Shape;430;p33"/>
            <p:cNvSpPr/>
            <p:nvPr/>
          </p:nvSpPr>
          <p:spPr>
            <a:xfrm>
              <a:off x="1117600" y="2889250"/>
              <a:ext cx="7270750" cy="107950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               of values of a normal random variable</a:t>
              </a:r>
              <a:endParaRPr/>
            </a:p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are within                                                   of its mean.</a:t>
              </a:r>
              <a:endParaRPr/>
            </a:p>
          </p:txBody>
        </p:sp>
        <p:sp>
          <p:nvSpPr>
            <p:cNvPr id="431" name="Google Shape;431;p33"/>
            <p:cNvSpPr/>
            <p:nvPr/>
          </p:nvSpPr>
          <p:spPr>
            <a:xfrm>
              <a:off x="1289050" y="3003550"/>
              <a:ext cx="1047750" cy="41910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95.44%</a:t>
              </a:r>
              <a:endParaRPr/>
            </a:p>
          </p:txBody>
        </p:sp>
        <p:sp>
          <p:nvSpPr>
            <p:cNvPr id="432" name="Google Shape;432;p33"/>
            <p:cNvSpPr/>
            <p:nvPr/>
          </p:nvSpPr>
          <p:spPr>
            <a:xfrm>
              <a:off x="2774950" y="3422650"/>
              <a:ext cx="3714750" cy="41910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+/- 2 standard deviations</a:t>
              </a:r>
              <a:endParaRPr/>
            </a:p>
          </p:txBody>
        </p:sp>
      </p:grpSp>
      <p:grpSp>
        <p:nvGrpSpPr>
          <p:cNvPr id="433" name="Google Shape;433;p33"/>
          <p:cNvGrpSpPr/>
          <p:nvPr/>
        </p:nvGrpSpPr>
        <p:grpSpPr>
          <a:xfrm>
            <a:off x="1136650" y="4127500"/>
            <a:ext cx="7251700" cy="1079500"/>
            <a:chOff x="1136650" y="4127500"/>
            <a:chExt cx="7251700" cy="1079500"/>
          </a:xfrm>
        </p:grpSpPr>
        <p:sp>
          <p:nvSpPr>
            <p:cNvPr id="434" name="Google Shape;434;p33"/>
            <p:cNvSpPr/>
            <p:nvPr/>
          </p:nvSpPr>
          <p:spPr>
            <a:xfrm>
              <a:off x="1136650" y="4127500"/>
              <a:ext cx="7251700" cy="107950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               of values of a normal random variable</a:t>
              </a:r>
              <a:endParaRPr/>
            </a:p>
            <a:p>
              <a:pPr marL="0" marR="0" lvl="0" indent="0" algn="l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are within                                                   of its mean.</a:t>
              </a:r>
              <a:endParaRPr/>
            </a:p>
          </p:txBody>
        </p:sp>
        <p:sp>
          <p:nvSpPr>
            <p:cNvPr id="435" name="Google Shape;435;p33"/>
            <p:cNvSpPr/>
            <p:nvPr/>
          </p:nvSpPr>
          <p:spPr>
            <a:xfrm>
              <a:off x="1289050" y="4241800"/>
              <a:ext cx="1047750" cy="41910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99.72%</a:t>
              </a:r>
              <a:endParaRPr/>
            </a:p>
          </p:txBody>
        </p:sp>
        <p:sp>
          <p:nvSpPr>
            <p:cNvPr id="436" name="Google Shape;436;p33"/>
            <p:cNvSpPr/>
            <p:nvPr/>
          </p:nvSpPr>
          <p:spPr>
            <a:xfrm>
              <a:off x="2794000" y="4660900"/>
              <a:ext cx="3714750" cy="419100"/>
            </a:xfrm>
            <a:prstGeom prst="rect">
              <a:avLst/>
            </a:prstGeom>
            <a:solidFill>
              <a:srgbClr val="004B70"/>
            </a:soli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+/- 3 standard deviations</a:t>
              </a:r>
              <a:endParaRPr/>
            </a:p>
          </p:txBody>
        </p:sp>
      </p:grp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4"/>
          <p:cNvSpPr/>
          <p:nvPr/>
        </p:nvSpPr>
        <p:spPr>
          <a:xfrm>
            <a:off x="1104900" y="1574800"/>
            <a:ext cx="7188200" cy="4608513"/>
          </a:xfrm>
          <a:prstGeom prst="rect">
            <a:avLst/>
          </a:prstGeom>
          <a:gradFill>
            <a:gsLst>
              <a:gs pos="0">
                <a:srgbClr val="666666"/>
              </a:gs>
              <a:gs pos="50000">
                <a:schemeClr val="hlink"/>
              </a:gs>
              <a:gs pos="100000">
                <a:srgbClr val="666666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442" name="Google Shape;442;p34"/>
          <p:cNvSpPr/>
          <p:nvPr/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Normal Probability Distribution</a:t>
            </a:r>
            <a:endParaRPr/>
          </a:p>
        </p:txBody>
      </p:sp>
      <p:sp>
        <p:nvSpPr>
          <p:cNvPr id="443" name="Google Shape;443;p34"/>
          <p:cNvSpPr/>
          <p:nvPr/>
        </p:nvSpPr>
        <p:spPr>
          <a:xfrm>
            <a:off x="700088" y="1130300"/>
            <a:ext cx="7772400" cy="579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Characteristics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444" name="Google Shape;444;p34"/>
          <p:cNvCxnSpPr/>
          <p:nvPr/>
        </p:nvCxnSpPr>
        <p:spPr>
          <a:xfrm>
            <a:off x="4718050" y="5173663"/>
            <a:ext cx="0" cy="144462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445" name="Google Shape;445;p34"/>
          <p:cNvSpPr/>
          <p:nvPr/>
        </p:nvSpPr>
        <p:spPr>
          <a:xfrm>
            <a:off x="2338388" y="2935288"/>
            <a:ext cx="4732337" cy="2374900"/>
          </a:xfrm>
          <a:custGeom>
            <a:avLst/>
            <a:gdLst/>
            <a:ahLst/>
            <a:cxnLst/>
            <a:rect l="l" t="t" r="r" b="b"/>
            <a:pathLst>
              <a:path w="2981" h="1496" extrusionOk="0">
                <a:moveTo>
                  <a:pt x="1503" y="0"/>
                </a:moveTo>
                <a:lnTo>
                  <a:pt x="1474" y="7"/>
                </a:lnTo>
                <a:lnTo>
                  <a:pt x="1441" y="15"/>
                </a:lnTo>
                <a:lnTo>
                  <a:pt x="1406" y="34"/>
                </a:lnTo>
                <a:lnTo>
                  <a:pt x="1377" y="58"/>
                </a:lnTo>
                <a:lnTo>
                  <a:pt x="1351" y="84"/>
                </a:lnTo>
                <a:lnTo>
                  <a:pt x="1329" y="109"/>
                </a:lnTo>
                <a:lnTo>
                  <a:pt x="1311" y="135"/>
                </a:lnTo>
                <a:lnTo>
                  <a:pt x="1290" y="168"/>
                </a:lnTo>
                <a:lnTo>
                  <a:pt x="1276" y="190"/>
                </a:lnTo>
                <a:lnTo>
                  <a:pt x="1258" y="223"/>
                </a:lnTo>
                <a:lnTo>
                  <a:pt x="1241" y="252"/>
                </a:lnTo>
                <a:lnTo>
                  <a:pt x="1222" y="285"/>
                </a:lnTo>
                <a:lnTo>
                  <a:pt x="1211" y="307"/>
                </a:lnTo>
                <a:lnTo>
                  <a:pt x="1197" y="334"/>
                </a:lnTo>
                <a:lnTo>
                  <a:pt x="1186" y="360"/>
                </a:lnTo>
                <a:lnTo>
                  <a:pt x="1175" y="383"/>
                </a:lnTo>
                <a:lnTo>
                  <a:pt x="1163" y="408"/>
                </a:lnTo>
                <a:lnTo>
                  <a:pt x="1151" y="439"/>
                </a:lnTo>
                <a:lnTo>
                  <a:pt x="1136" y="476"/>
                </a:lnTo>
                <a:lnTo>
                  <a:pt x="1123" y="505"/>
                </a:lnTo>
                <a:lnTo>
                  <a:pt x="1114" y="526"/>
                </a:lnTo>
                <a:lnTo>
                  <a:pt x="1099" y="558"/>
                </a:lnTo>
                <a:lnTo>
                  <a:pt x="1087" y="590"/>
                </a:lnTo>
                <a:lnTo>
                  <a:pt x="1077" y="612"/>
                </a:lnTo>
                <a:lnTo>
                  <a:pt x="1063" y="646"/>
                </a:lnTo>
                <a:lnTo>
                  <a:pt x="1053" y="674"/>
                </a:lnTo>
                <a:lnTo>
                  <a:pt x="1043" y="701"/>
                </a:lnTo>
                <a:lnTo>
                  <a:pt x="1033" y="728"/>
                </a:lnTo>
                <a:lnTo>
                  <a:pt x="1023" y="755"/>
                </a:lnTo>
                <a:lnTo>
                  <a:pt x="1013" y="781"/>
                </a:lnTo>
                <a:lnTo>
                  <a:pt x="1002" y="809"/>
                </a:lnTo>
                <a:lnTo>
                  <a:pt x="987" y="846"/>
                </a:lnTo>
                <a:lnTo>
                  <a:pt x="972" y="881"/>
                </a:lnTo>
                <a:lnTo>
                  <a:pt x="962" y="904"/>
                </a:lnTo>
                <a:lnTo>
                  <a:pt x="951" y="928"/>
                </a:lnTo>
                <a:lnTo>
                  <a:pt x="941" y="953"/>
                </a:lnTo>
                <a:lnTo>
                  <a:pt x="930" y="977"/>
                </a:lnTo>
                <a:lnTo>
                  <a:pt x="914" y="1008"/>
                </a:lnTo>
                <a:lnTo>
                  <a:pt x="898" y="1040"/>
                </a:lnTo>
                <a:lnTo>
                  <a:pt x="879" y="1070"/>
                </a:lnTo>
                <a:lnTo>
                  <a:pt x="858" y="1100"/>
                </a:lnTo>
                <a:lnTo>
                  <a:pt x="836" y="1130"/>
                </a:lnTo>
                <a:lnTo>
                  <a:pt x="810" y="1158"/>
                </a:lnTo>
                <a:lnTo>
                  <a:pt x="781" y="1190"/>
                </a:lnTo>
                <a:lnTo>
                  <a:pt x="761" y="1209"/>
                </a:lnTo>
                <a:lnTo>
                  <a:pt x="737" y="1230"/>
                </a:lnTo>
                <a:lnTo>
                  <a:pt x="709" y="1253"/>
                </a:lnTo>
                <a:lnTo>
                  <a:pt x="686" y="1269"/>
                </a:lnTo>
                <a:lnTo>
                  <a:pt x="654" y="1289"/>
                </a:lnTo>
                <a:lnTo>
                  <a:pt x="606" y="1316"/>
                </a:lnTo>
                <a:lnTo>
                  <a:pt x="566" y="1334"/>
                </a:lnTo>
                <a:lnTo>
                  <a:pt x="536" y="1345"/>
                </a:lnTo>
                <a:lnTo>
                  <a:pt x="508" y="1357"/>
                </a:lnTo>
                <a:lnTo>
                  <a:pt x="473" y="1370"/>
                </a:lnTo>
                <a:lnTo>
                  <a:pt x="437" y="1381"/>
                </a:lnTo>
                <a:lnTo>
                  <a:pt x="401" y="1390"/>
                </a:lnTo>
                <a:lnTo>
                  <a:pt x="374" y="1398"/>
                </a:lnTo>
                <a:lnTo>
                  <a:pt x="341" y="1407"/>
                </a:lnTo>
                <a:lnTo>
                  <a:pt x="312" y="1415"/>
                </a:lnTo>
                <a:lnTo>
                  <a:pt x="274" y="1423"/>
                </a:lnTo>
                <a:lnTo>
                  <a:pt x="230" y="1433"/>
                </a:lnTo>
                <a:lnTo>
                  <a:pt x="190" y="1441"/>
                </a:lnTo>
                <a:lnTo>
                  <a:pt x="160" y="1448"/>
                </a:lnTo>
                <a:lnTo>
                  <a:pt x="131" y="1454"/>
                </a:lnTo>
                <a:lnTo>
                  <a:pt x="94" y="1461"/>
                </a:lnTo>
                <a:lnTo>
                  <a:pt x="51" y="1473"/>
                </a:lnTo>
                <a:lnTo>
                  <a:pt x="0" y="1494"/>
                </a:lnTo>
                <a:lnTo>
                  <a:pt x="2981" y="1496"/>
                </a:lnTo>
                <a:lnTo>
                  <a:pt x="2933" y="1478"/>
                </a:lnTo>
                <a:lnTo>
                  <a:pt x="2883" y="1467"/>
                </a:lnTo>
                <a:lnTo>
                  <a:pt x="2849" y="1461"/>
                </a:lnTo>
                <a:lnTo>
                  <a:pt x="2809" y="1453"/>
                </a:lnTo>
                <a:lnTo>
                  <a:pt x="2761" y="1441"/>
                </a:lnTo>
                <a:lnTo>
                  <a:pt x="2786" y="1448"/>
                </a:lnTo>
                <a:lnTo>
                  <a:pt x="2731" y="1433"/>
                </a:lnTo>
                <a:lnTo>
                  <a:pt x="2700" y="1425"/>
                </a:lnTo>
                <a:lnTo>
                  <a:pt x="2647" y="1410"/>
                </a:lnTo>
                <a:lnTo>
                  <a:pt x="2599" y="1394"/>
                </a:lnTo>
                <a:lnTo>
                  <a:pt x="2559" y="1380"/>
                </a:lnTo>
                <a:lnTo>
                  <a:pt x="2521" y="1367"/>
                </a:lnTo>
                <a:lnTo>
                  <a:pt x="2478" y="1352"/>
                </a:lnTo>
                <a:lnTo>
                  <a:pt x="2442" y="1337"/>
                </a:lnTo>
                <a:lnTo>
                  <a:pt x="2394" y="1314"/>
                </a:lnTo>
                <a:lnTo>
                  <a:pt x="2374" y="1302"/>
                </a:lnTo>
                <a:lnTo>
                  <a:pt x="2373" y="1302"/>
                </a:lnTo>
                <a:lnTo>
                  <a:pt x="2358" y="1293"/>
                </a:lnTo>
                <a:lnTo>
                  <a:pt x="2331" y="1278"/>
                </a:lnTo>
                <a:lnTo>
                  <a:pt x="2305" y="1259"/>
                </a:lnTo>
                <a:lnTo>
                  <a:pt x="2279" y="1237"/>
                </a:lnTo>
                <a:lnTo>
                  <a:pt x="2260" y="1219"/>
                </a:lnTo>
                <a:lnTo>
                  <a:pt x="2238" y="1198"/>
                </a:lnTo>
                <a:lnTo>
                  <a:pt x="2213" y="1168"/>
                </a:lnTo>
                <a:lnTo>
                  <a:pt x="2188" y="1137"/>
                </a:lnTo>
                <a:lnTo>
                  <a:pt x="2167" y="1108"/>
                </a:lnTo>
                <a:lnTo>
                  <a:pt x="2144" y="1078"/>
                </a:lnTo>
                <a:lnTo>
                  <a:pt x="2129" y="1053"/>
                </a:lnTo>
                <a:lnTo>
                  <a:pt x="2115" y="1033"/>
                </a:lnTo>
                <a:lnTo>
                  <a:pt x="2102" y="1011"/>
                </a:lnTo>
                <a:lnTo>
                  <a:pt x="2089" y="986"/>
                </a:lnTo>
                <a:lnTo>
                  <a:pt x="2077" y="959"/>
                </a:lnTo>
                <a:lnTo>
                  <a:pt x="2066" y="931"/>
                </a:lnTo>
                <a:lnTo>
                  <a:pt x="2055" y="902"/>
                </a:lnTo>
                <a:lnTo>
                  <a:pt x="2046" y="883"/>
                </a:lnTo>
                <a:lnTo>
                  <a:pt x="2037" y="861"/>
                </a:lnTo>
                <a:lnTo>
                  <a:pt x="2028" y="839"/>
                </a:lnTo>
                <a:lnTo>
                  <a:pt x="2018" y="818"/>
                </a:lnTo>
                <a:lnTo>
                  <a:pt x="2008" y="791"/>
                </a:lnTo>
                <a:lnTo>
                  <a:pt x="1996" y="763"/>
                </a:lnTo>
                <a:lnTo>
                  <a:pt x="1981" y="725"/>
                </a:lnTo>
                <a:lnTo>
                  <a:pt x="1967" y="697"/>
                </a:lnTo>
                <a:lnTo>
                  <a:pt x="1952" y="667"/>
                </a:lnTo>
                <a:lnTo>
                  <a:pt x="1938" y="634"/>
                </a:lnTo>
                <a:lnTo>
                  <a:pt x="1928" y="608"/>
                </a:lnTo>
                <a:lnTo>
                  <a:pt x="1914" y="577"/>
                </a:lnTo>
                <a:lnTo>
                  <a:pt x="1903" y="549"/>
                </a:lnTo>
                <a:lnTo>
                  <a:pt x="1882" y="507"/>
                </a:lnTo>
                <a:lnTo>
                  <a:pt x="1866" y="468"/>
                </a:lnTo>
                <a:lnTo>
                  <a:pt x="1850" y="434"/>
                </a:lnTo>
                <a:lnTo>
                  <a:pt x="1838" y="411"/>
                </a:lnTo>
                <a:lnTo>
                  <a:pt x="1824" y="381"/>
                </a:lnTo>
                <a:lnTo>
                  <a:pt x="1807" y="346"/>
                </a:lnTo>
                <a:lnTo>
                  <a:pt x="1794" y="320"/>
                </a:lnTo>
                <a:lnTo>
                  <a:pt x="1783" y="301"/>
                </a:lnTo>
                <a:lnTo>
                  <a:pt x="1776" y="285"/>
                </a:lnTo>
                <a:lnTo>
                  <a:pt x="1762" y="259"/>
                </a:lnTo>
                <a:lnTo>
                  <a:pt x="1749" y="234"/>
                </a:lnTo>
                <a:lnTo>
                  <a:pt x="1738" y="213"/>
                </a:lnTo>
                <a:lnTo>
                  <a:pt x="1727" y="191"/>
                </a:lnTo>
                <a:lnTo>
                  <a:pt x="1714" y="172"/>
                </a:lnTo>
                <a:lnTo>
                  <a:pt x="1703" y="160"/>
                </a:lnTo>
                <a:lnTo>
                  <a:pt x="1696" y="146"/>
                </a:lnTo>
                <a:lnTo>
                  <a:pt x="1689" y="136"/>
                </a:lnTo>
                <a:lnTo>
                  <a:pt x="1681" y="126"/>
                </a:lnTo>
                <a:lnTo>
                  <a:pt x="1676" y="121"/>
                </a:lnTo>
                <a:lnTo>
                  <a:pt x="1667" y="110"/>
                </a:lnTo>
                <a:lnTo>
                  <a:pt x="1655" y="95"/>
                </a:lnTo>
                <a:lnTo>
                  <a:pt x="1642" y="80"/>
                </a:lnTo>
                <a:lnTo>
                  <a:pt x="1628" y="63"/>
                </a:lnTo>
                <a:lnTo>
                  <a:pt x="1613" y="50"/>
                </a:lnTo>
                <a:lnTo>
                  <a:pt x="1598" y="38"/>
                </a:lnTo>
                <a:lnTo>
                  <a:pt x="1582" y="25"/>
                </a:lnTo>
                <a:lnTo>
                  <a:pt x="1557" y="14"/>
                </a:lnTo>
                <a:lnTo>
                  <a:pt x="1533" y="5"/>
                </a:lnTo>
                <a:lnTo>
                  <a:pt x="1503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446" name="Google Shape;446;p34"/>
          <p:cNvCxnSpPr/>
          <p:nvPr/>
        </p:nvCxnSpPr>
        <p:spPr>
          <a:xfrm>
            <a:off x="1935163" y="5308600"/>
            <a:ext cx="5534025" cy="1588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7" name="Google Shape;447;p34"/>
          <p:cNvSpPr txBox="1"/>
          <p:nvPr/>
        </p:nvSpPr>
        <p:spPr>
          <a:xfrm>
            <a:off x="7470775" y="5072063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endParaRPr/>
          </a:p>
        </p:txBody>
      </p:sp>
      <p:cxnSp>
        <p:nvCxnSpPr>
          <p:cNvPr id="448" name="Google Shape;448;p34"/>
          <p:cNvCxnSpPr/>
          <p:nvPr/>
        </p:nvCxnSpPr>
        <p:spPr>
          <a:xfrm>
            <a:off x="3994150" y="2582863"/>
            <a:ext cx="3175" cy="2849562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449" name="Google Shape;449;p34"/>
          <p:cNvCxnSpPr/>
          <p:nvPr/>
        </p:nvCxnSpPr>
        <p:spPr>
          <a:xfrm>
            <a:off x="5441950" y="2582863"/>
            <a:ext cx="0" cy="2830512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450" name="Google Shape;450;p34"/>
          <p:cNvCxnSpPr/>
          <p:nvPr/>
        </p:nvCxnSpPr>
        <p:spPr>
          <a:xfrm flipH="1">
            <a:off x="6169025" y="2182813"/>
            <a:ext cx="6350" cy="3529012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451" name="Google Shape;451;p34"/>
          <p:cNvCxnSpPr/>
          <p:nvPr/>
        </p:nvCxnSpPr>
        <p:spPr>
          <a:xfrm>
            <a:off x="6927850" y="1773238"/>
            <a:ext cx="0" cy="3687762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452" name="Google Shape;452;p34"/>
          <p:cNvSpPr txBox="1"/>
          <p:nvPr/>
        </p:nvSpPr>
        <p:spPr>
          <a:xfrm>
            <a:off x="1995488" y="5413375"/>
            <a:ext cx="931862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– 3</a:t>
            </a: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endParaRPr/>
          </a:p>
        </p:txBody>
      </p:sp>
      <p:sp>
        <p:nvSpPr>
          <p:cNvPr id="453" name="Google Shape;453;p34"/>
          <p:cNvSpPr txBox="1"/>
          <p:nvPr/>
        </p:nvSpPr>
        <p:spPr>
          <a:xfrm>
            <a:off x="3500438" y="5413375"/>
            <a:ext cx="931862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– 1</a:t>
            </a: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endParaRPr/>
          </a:p>
        </p:txBody>
      </p:sp>
      <p:sp>
        <p:nvSpPr>
          <p:cNvPr id="454" name="Google Shape;454;p34"/>
          <p:cNvSpPr txBox="1"/>
          <p:nvPr/>
        </p:nvSpPr>
        <p:spPr>
          <a:xfrm>
            <a:off x="2719388" y="5718175"/>
            <a:ext cx="931862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– 2</a:t>
            </a: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endParaRPr/>
          </a:p>
        </p:txBody>
      </p:sp>
      <p:sp>
        <p:nvSpPr>
          <p:cNvPr id="455" name="Google Shape;455;p34"/>
          <p:cNvSpPr txBox="1"/>
          <p:nvPr/>
        </p:nvSpPr>
        <p:spPr>
          <a:xfrm>
            <a:off x="4914900" y="5413375"/>
            <a:ext cx="962025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+ 1</a:t>
            </a: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endParaRPr/>
          </a:p>
        </p:txBody>
      </p:sp>
      <p:sp>
        <p:nvSpPr>
          <p:cNvPr id="456" name="Google Shape;456;p34"/>
          <p:cNvSpPr txBox="1"/>
          <p:nvPr/>
        </p:nvSpPr>
        <p:spPr>
          <a:xfrm>
            <a:off x="5638800" y="5718175"/>
            <a:ext cx="962025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+ 2</a:t>
            </a: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endParaRPr/>
          </a:p>
        </p:txBody>
      </p:sp>
      <p:sp>
        <p:nvSpPr>
          <p:cNvPr id="457" name="Google Shape;457;p34"/>
          <p:cNvSpPr txBox="1"/>
          <p:nvPr/>
        </p:nvSpPr>
        <p:spPr>
          <a:xfrm>
            <a:off x="6400800" y="5394325"/>
            <a:ext cx="962025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+ 3</a:t>
            </a: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endParaRPr/>
          </a:p>
        </p:txBody>
      </p:sp>
      <p:sp>
        <p:nvSpPr>
          <p:cNvPr id="458" name="Google Shape;458;p34"/>
          <p:cNvSpPr txBox="1"/>
          <p:nvPr/>
        </p:nvSpPr>
        <p:spPr>
          <a:xfrm>
            <a:off x="4537075" y="5248275"/>
            <a:ext cx="344488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endParaRPr/>
          </a:p>
        </p:txBody>
      </p:sp>
      <p:cxnSp>
        <p:nvCxnSpPr>
          <p:cNvPr id="459" name="Google Shape;459;p34"/>
          <p:cNvCxnSpPr/>
          <p:nvPr/>
        </p:nvCxnSpPr>
        <p:spPr>
          <a:xfrm>
            <a:off x="2470150" y="1773238"/>
            <a:ext cx="0" cy="3690937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460" name="Google Shape;460;p34"/>
          <p:cNvCxnSpPr/>
          <p:nvPr/>
        </p:nvCxnSpPr>
        <p:spPr>
          <a:xfrm>
            <a:off x="3232150" y="2185988"/>
            <a:ext cx="0" cy="3557587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grpSp>
        <p:nvGrpSpPr>
          <p:cNvPr id="461" name="Google Shape;461;p34"/>
          <p:cNvGrpSpPr/>
          <p:nvPr/>
        </p:nvGrpSpPr>
        <p:grpSpPr>
          <a:xfrm>
            <a:off x="3997325" y="2425700"/>
            <a:ext cx="1428750" cy="427038"/>
            <a:chOff x="2514" y="1560"/>
            <a:chExt cx="912" cy="269"/>
          </a:xfrm>
        </p:grpSpPr>
        <p:sp>
          <p:nvSpPr>
            <p:cNvPr id="462" name="Google Shape;462;p34"/>
            <p:cNvSpPr txBox="1"/>
            <p:nvPr/>
          </p:nvSpPr>
          <p:spPr>
            <a:xfrm>
              <a:off x="2648" y="1560"/>
              <a:ext cx="669" cy="2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68.26%</a:t>
              </a:r>
              <a:endParaRPr/>
            </a:p>
          </p:txBody>
        </p:sp>
        <p:cxnSp>
          <p:nvCxnSpPr>
            <p:cNvPr id="463" name="Google Shape;463;p34"/>
            <p:cNvCxnSpPr/>
            <p:nvPr/>
          </p:nvCxnSpPr>
          <p:spPr>
            <a:xfrm>
              <a:off x="3270" y="1686"/>
              <a:ext cx="156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</p:spPr>
        </p:cxnSp>
        <p:cxnSp>
          <p:nvCxnSpPr>
            <p:cNvPr id="464" name="Google Shape;464;p34"/>
            <p:cNvCxnSpPr/>
            <p:nvPr/>
          </p:nvCxnSpPr>
          <p:spPr>
            <a:xfrm rot="10800000">
              <a:off x="2514" y="1686"/>
              <a:ext cx="156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</p:spPr>
        </p:cxnSp>
      </p:grpSp>
      <p:grpSp>
        <p:nvGrpSpPr>
          <p:cNvPr id="465" name="Google Shape;465;p34"/>
          <p:cNvGrpSpPr/>
          <p:nvPr/>
        </p:nvGrpSpPr>
        <p:grpSpPr>
          <a:xfrm>
            <a:off x="3248025" y="2016125"/>
            <a:ext cx="2895600" cy="427038"/>
            <a:chOff x="2046" y="1302"/>
            <a:chExt cx="1824" cy="269"/>
          </a:xfrm>
        </p:grpSpPr>
        <p:sp>
          <p:nvSpPr>
            <p:cNvPr id="466" name="Google Shape;466;p34"/>
            <p:cNvSpPr txBox="1"/>
            <p:nvPr/>
          </p:nvSpPr>
          <p:spPr>
            <a:xfrm>
              <a:off x="2652" y="1302"/>
              <a:ext cx="660" cy="2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95.44%</a:t>
              </a:r>
              <a:endParaRPr/>
            </a:p>
          </p:txBody>
        </p:sp>
        <p:cxnSp>
          <p:nvCxnSpPr>
            <p:cNvPr id="467" name="Google Shape;467;p34"/>
            <p:cNvCxnSpPr/>
            <p:nvPr/>
          </p:nvCxnSpPr>
          <p:spPr>
            <a:xfrm rot="10800000">
              <a:off x="2046" y="1434"/>
              <a:ext cx="618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</p:spPr>
        </p:cxnSp>
        <p:cxnSp>
          <p:nvCxnSpPr>
            <p:cNvPr id="468" name="Google Shape;468;p34"/>
            <p:cNvCxnSpPr/>
            <p:nvPr/>
          </p:nvCxnSpPr>
          <p:spPr>
            <a:xfrm>
              <a:off x="3264" y="1434"/>
              <a:ext cx="606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</p:spPr>
        </p:cxnSp>
      </p:grpSp>
      <p:grpSp>
        <p:nvGrpSpPr>
          <p:cNvPr id="469" name="Google Shape;469;p34"/>
          <p:cNvGrpSpPr/>
          <p:nvPr/>
        </p:nvGrpSpPr>
        <p:grpSpPr>
          <a:xfrm>
            <a:off x="2514600" y="1616075"/>
            <a:ext cx="4381500" cy="427038"/>
            <a:chOff x="1584" y="1050"/>
            <a:chExt cx="2760" cy="269"/>
          </a:xfrm>
        </p:grpSpPr>
        <p:sp>
          <p:nvSpPr>
            <p:cNvPr id="470" name="Google Shape;470;p34"/>
            <p:cNvSpPr txBox="1"/>
            <p:nvPr/>
          </p:nvSpPr>
          <p:spPr>
            <a:xfrm>
              <a:off x="2652" y="1050"/>
              <a:ext cx="660" cy="2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99.72%</a:t>
              </a:r>
              <a:endParaRPr/>
            </a:p>
          </p:txBody>
        </p:sp>
        <p:cxnSp>
          <p:nvCxnSpPr>
            <p:cNvPr id="471" name="Google Shape;471;p34"/>
            <p:cNvCxnSpPr/>
            <p:nvPr/>
          </p:nvCxnSpPr>
          <p:spPr>
            <a:xfrm>
              <a:off x="3270" y="1176"/>
              <a:ext cx="1074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</p:spPr>
        </p:cxnSp>
        <p:cxnSp>
          <p:nvCxnSpPr>
            <p:cNvPr id="472" name="Google Shape;472;p34"/>
            <p:cNvCxnSpPr/>
            <p:nvPr/>
          </p:nvCxnSpPr>
          <p:spPr>
            <a:xfrm rot="10800000">
              <a:off x="1584" y="1176"/>
              <a:ext cx="1074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</p:spPr>
        </p:cxnSp>
      </p:grp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5"/>
          <p:cNvSpPr txBox="1">
            <a:spLocks noGrp="1"/>
          </p:cNvSpPr>
          <p:nvPr>
            <p:ph type="title"/>
          </p:nvPr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Standard Normal Probability Distribution</a:t>
            </a:r>
            <a:endParaRPr/>
          </a:p>
        </p:txBody>
      </p:sp>
      <p:sp>
        <p:nvSpPr>
          <p:cNvPr id="478" name="Google Shape;478;p35"/>
          <p:cNvSpPr/>
          <p:nvPr/>
        </p:nvSpPr>
        <p:spPr>
          <a:xfrm>
            <a:off x="1104900" y="1270000"/>
            <a:ext cx="7194550" cy="1784350"/>
          </a:xfrm>
          <a:prstGeom prst="rect">
            <a:avLst/>
          </a:prstGeom>
          <a:gradFill>
            <a:gsLst>
              <a:gs pos="0">
                <a:srgbClr val="494949"/>
              </a:gs>
              <a:gs pos="50000">
                <a:srgbClr val="6A6A6A"/>
              </a:gs>
              <a:gs pos="100000">
                <a:srgbClr val="7F7F7F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A random variable having a normal distribution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with a mean of 0 and a standard deviation of 1 is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said to have a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standard normal probability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distribution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6"/>
          <p:cNvSpPr/>
          <p:nvPr/>
        </p:nvSpPr>
        <p:spPr>
          <a:xfrm>
            <a:off x="1104900" y="2463800"/>
            <a:ext cx="7188200" cy="2781300"/>
          </a:xfrm>
          <a:prstGeom prst="rect">
            <a:avLst/>
          </a:prstGeom>
          <a:gradFill>
            <a:gsLst>
              <a:gs pos="0">
                <a:srgbClr val="666666"/>
              </a:gs>
              <a:gs pos="50000">
                <a:schemeClr val="hlink"/>
              </a:gs>
              <a:gs pos="100000">
                <a:srgbClr val="666666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484" name="Google Shape;484;p36"/>
          <p:cNvCxnSpPr/>
          <p:nvPr/>
        </p:nvCxnSpPr>
        <p:spPr>
          <a:xfrm>
            <a:off x="2305050" y="4564063"/>
            <a:ext cx="459105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5" name="Google Shape;485;p36"/>
          <p:cNvSpPr/>
          <p:nvPr/>
        </p:nvSpPr>
        <p:spPr>
          <a:xfrm>
            <a:off x="2638425" y="2706688"/>
            <a:ext cx="3937000" cy="1862137"/>
          </a:xfrm>
          <a:custGeom>
            <a:avLst/>
            <a:gdLst/>
            <a:ahLst/>
            <a:cxnLst/>
            <a:rect l="l" t="t" r="r" b="b"/>
            <a:pathLst>
              <a:path w="2480" h="1173" extrusionOk="0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 w="127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486" name="Google Shape;486;p36"/>
          <p:cNvCxnSpPr/>
          <p:nvPr/>
        </p:nvCxnSpPr>
        <p:spPr>
          <a:xfrm>
            <a:off x="4686300" y="4457700"/>
            <a:ext cx="0" cy="23177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7" name="Google Shape;487;p36"/>
          <p:cNvSpPr txBox="1"/>
          <p:nvPr/>
        </p:nvSpPr>
        <p:spPr>
          <a:xfrm>
            <a:off x="5153025" y="2784475"/>
            <a:ext cx="782638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 </a:t>
            </a:r>
            <a:r>
              <a:rPr lang="en-US" sz="2200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= 1</a:t>
            </a:r>
            <a:endParaRPr/>
          </a:p>
        </p:txBody>
      </p:sp>
      <p:sp>
        <p:nvSpPr>
          <p:cNvPr id="488" name="Google Shape;488;p36"/>
          <p:cNvSpPr txBox="1"/>
          <p:nvPr/>
        </p:nvSpPr>
        <p:spPr>
          <a:xfrm>
            <a:off x="4538663" y="4705350"/>
            <a:ext cx="323850" cy="427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0</a:t>
            </a:r>
            <a:endParaRPr sz="2200" i="1">
              <a:solidFill>
                <a:schemeClr val="lt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  <p:sp>
        <p:nvSpPr>
          <p:cNvPr id="489" name="Google Shape;489;p36"/>
          <p:cNvSpPr txBox="1"/>
          <p:nvPr/>
        </p:nvSpPr>
        <p:spPr>
          <a:xfrm>
            <a:off x="6907213" y="4341813"/>
            <a:ext cx="3190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endParaRPr/>
          </a:p>
        </p:txBody>
      </p:sp>
      <p:sp>
        <p:nvSpPr>
          <p:cNvPr id="490" name="Google Shape;490;p36"/>
          <p:cNvSpPr/>
          <p:nvPr/>
        </p:nvSpPr>
        <p:spPr>
          <a:xfrm>
            <a:off x="1104900" y="1282700"/>
            <a:ext cx="7175500" cy="1098550"/>
          </a:xfrm>
          <a:prstGeom prst="rect">
            <a:avLst/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The letter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 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is used to designate the standard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normal random variable.</a:t>
            </a:r>
            <a:endParaRPr/>
          </a:p>
        </p:txBody>
      </p:sp>
      <p:sp>
        <p:nvSpPr>
          <p:cNvPr id="491" name="Google Shape;491;p36"/>
          <p:cNvSpPr/>
          <p:nvPr/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Standard Normal Probability Distribution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7"/>
          <p:cNvSpPr/>
          <p:nvPr/>
        </p:nvSpPr>
        <p:spPr>
          <a:xfrm>
            <a:off x="695325" y="1122363"/>
            <a:ext cx="7772400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Converting to the Standard Normal Distribution</a:t>
            </a:r>
            <a:r>
              <a:rPr lang="en-US" sz="2400">
                <a:solidFill>
                  <a:schemeClr val="lt2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497" name="Google Shape;497;p37"/>
          <p:cNvSpPr/>
          <p:nvPr/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Standard Normal Probability Distribution</a:t>
            </a:r>
            <a:endParaRPr/>
          </a:p>
        </p:txBody>
      </p:sp>
      <p:sp>
        <p:nvSpPr>
          <p:cNvPr id="498" name="Google Shape;498;p37"/>
          <p:cNvSpPr/>
          <p:nvPr/>
        </p:nvSpPr>
        <p:spPr>
          <a:xfrm>
            <a:off x="3557588" y="1731963"/>
            <a:ext cx="1981200" cy="1109662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pic>
        <p:nvPicPr>
          <p:cNvPr id="499" name="Google Shape;499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5888" y="1881188"/>
            <a:ext cx="1190625" cy="7477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</p:spPr>
      </p:pic>
      <p:sp>
        <p:nvSpPr>
          <p:cNvPr id="500" name="Google Shape;500;p37"/>
          <p:cNvSpPr/>
          <p:nvPr/>
        </p:nvSpPr>
        <p:spPr>
          <a:xfrm>
            <a:off x="1104900" y="2952750"/>
            <a:ext cx="6781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We can think of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as a measure of the number of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standard deviations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is from </a:t>
            </a:r>
            <a:r>
              <a:rPr lang="en-US" sz="24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8"/>
          <p:cNvSpPr txBox="1">
            <a:spLocks noGrp="1"/>
          </p:cNvSpPr>
          <p:nvPr>
            <p:ph type="title"/>
          </p:nvPr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Example:  Pep Zone</a:t>
            </a:r>
            <a:endParaRPr/>
          </a:p>
        </p:txBody>
      </p:sp>
      <p:sp>
        <p:nvSpPr>
          <p:cNvPr id="506" name="Google Shape;506;p38"/>
          <p:cNvSpPr txBox="1">
            <a:spLocks noGrp="1"/>
          </p:cNvSpPr>
          <p:nvPr>
            <p:ph type="body" idx="1"/>
          </p:nvPr>
        </p:nvSpPr>
        <p:spPr>
          <a:xfrm>
            <a:off x="690563" y="1122363"/>
            <a:ext cx="7810500" cy="2897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rgbClr val="66FFFF"/>
                </a:solidFill>
              </a:rPr>
              <a:t>Standard Normal Probability Distribution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/>
              <a:t>		Pep Zone sells auto parts and supplies including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/>
              <a:t>	a popular multi-grade motor oil.  When the stock of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/>
              <a:t>	this oil drops to 20 gallons, a replenishment order is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/>
              <a:t>	placed.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39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sp>
        <p:nvSpPr>
          <p:cNvPr id="512" name="Google Shape;512;p39"/>
          <p:cNvSpPr/>
          <p:nvPr/>
        </p:nvSpPr>
        <p:spPr>
          <a:xfrm>
            <a:off x="690563" y="1122363"/>
            <a:ext cx="7772400" cy="362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Standard Normal Probability Distribution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	The store manager is concerned that sales are being lost due to stockouts while waiting for an order.  It has been determined that demand during replenishment lead-time is normally distributed with a mean of 15 gallons and a standard deviation of 6 gallons. 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	The manager would like to know the probability of a stockout,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&gt; 20).   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40"/>
          <p:cNvSpPr/>
          <p:nvPr/>
        </p:nvSpPr>
        <p:spPr>
          <a:xfrm>
            <a:off x="3390900" y="2565400"/>
            <a:ext cx="2305050" cy="140970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z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= 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- </a:t>
            </a:r>
            <a:r>
              <a:rPr lang="en-US" sz="24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)/</a:t>
            </a:r>
            <a:r>
              <a:rPr lang="en-US" sz="24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= (20 - 15)/6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= .83</a:t>
            </a:r>
            <a:endParaRPr/>
          </a:p>
        </p:txBody>
      </p:sp>
      <p:sp>
        <p:nvSpPr>
          <p:cNvPr id="518" name="Google Shape;518;p40"/>
          <p:cNvSpPr/>
          <p:nvPr/>
        </p:nvSpPr>
        <p:spPr>
          <a:xfrm>
            <a:off x="690563" y="1154113"/>
            <a:ext cx="7772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Solving for the Stockout Probability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19" name="Google Shape;519;p40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sp>
        <p:nvSpPr>
          <p:cNvPr id="520" name="Google Shape;520;p40"/>
          <p:cNvSpPr/>
          <p:nvPr/>
        </p:nvSpPr>
        <p:spPr>
          <a:xfrm>
            <a:off x="1104900" y="1670050"/>
            <a:ext cx="7537450" cy="755650"/>
          </a:xfrm>
          <a:prstGeom prst="rect">
            <a:avLst/>
          </a:prstGeom>
          <a:gradFill>
            <a:gsLst>
              <a:gs pos="0">
                <a:srgbClr val="494949"/>
              </a:gs>
              <a:gs pos="50000">
                <a:srgbClr val="6A6A6A"/>
              </a:gs>
              <a:gs pos="100000">
                <a:srgbClr val="7F7F7F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Step 1:  Convert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to the standard normal distribution.</a:t>
            </a:r>
            <a:endParaRPr/>
          </a:p>
        </p:txBody>
      </p:sp>
      <p:sp>
        <p:nvSpPr>
          <p:cNvPr id="521" name="Google Shape;521;p40"/>
          <p:cNvSpPr/>
          <p:nvPr/>
        </p:nvSpPr>
        <p:spPr>
          <a:xfrm>
            <a:off x="1104900" y="4222750"/>
            <a:ext cx="7537450" cy="1060450"/>
          </a:xfrm>
          <a:prstGeom prst="rect">
            <a:avLst/>
          </a:prstGeom>
          <a:gradFill>
            <a:gsLst>
              <a:gs pos="0">
                <a:srgbClr val="494949"/>
              </a:gs>
              <a:gs pos="50000">
                <a:srgbClr val="6A6A6A"/>
              </a:gs>
              <a:gs pos="100000">
                <a:srgbClr val="7F7F7F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Step 2:  Find the area under the standard normal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      curve between the mean and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= .83.</a:t>
            </a:r>
            <a:endParaRPr/>
          </a:p>
        </p:txBody>
      </p:sp>
      <p:sp>
        <p:nvSpPr>
          <p:cNvPr id="522" name="Google Shape;522;p40"/>
          <p:cNvSpPr/>
          <p:nvPr/>
        </p:nvSpPr>
        <p:spPr>
          <a:xfrm>
            <a:off x="3390900" y="5441950"/>
            <a:ext cx="2305050" cy="72390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see next slide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41"/>
          <p:cNvSpPr/>
          <p:nvPr/>
        </p:nvSpPr>
        <p:spPr>
          <a:xfrm>
            <a:off x="695325" y="1155700"/>
            <a:ext cx="7772400" cy="896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Probability Table for the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	Standard Normal Distribution</a:t>
            </a:r>
            <a:endParaRPr/>
          </a:p>
        </p:txBody>
      </p:sp>
      <p:pic>
        <p:nvPicPr>
          <p:cNvPr id="528" name="Google Shape;528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0100" y="2120900"/>
            <a:ext cx="7848600" cy="2946400"/>
          </a:xfrm>
          <a:prstGeom prst="rect">
            <a:avLst/>
          </a:prstGeom>
          <a:gradFill>
            <a:gsLst>
              <a:gs pos="0">
                <a:srgbClr val="6B2347"/>
              </a:gs>
              <a:gs pos="50000">
                <a:srgbClr val="993366"/>
              </a:gs>
              <a:gs pos="100000">
                <a:srgbClr val="6B2347"/>
              </a:gs>
            </a:gsLst>
            <a:lin ang="54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000000"/>
            </a:outerShdw>
          </a:effectLst>
        </p:spPr>
      </p:pic>
      <p:sp>
        <p:nvSpPr>
          <p:cNvPr id="529" name="Google Shape;529;p41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sp>
        <p:nvSpPr>
          <p:cNvPr id="530" name="Google Shape;530;p41"/>
          <p:cNvSpPr/>
          <p:nvPr/>
        </p:nvSpPr>
        <p:spPr>
          <a:xfrm>
            <a:off x="3571875" y="2073275"/>
            <a:ext cx="590550" cy="419100"/>
          </a:xfrm>
          <a:prstGeom prst="ellipse">
            <a:avLst/>
          </a:prstGeom>
          <a:noFill/>
          <a:ln w="381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31" name="Google Shape;531;p41"/>
          <p:cNvSpPr/>
          <p:nvPr/>
        </p:nvSpPr>
        <p:spPr>
          <a:xfrm>
            <a:off x="784225" y="3908425"/>
            <a:ext cx="527050" cy="419100"/>
          </a:xfrm>
          <a:prstGeom prst="ellipse">
            <a:avLst/>
          </a:prstGeom>
          <a:noFill/>
          <a:ln w="381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32" name="Google Shape;532;p41"/>
          <p:cNvSpPr/>
          <p:nvPr/>
        </p:nvSpPr>
        <p:spPr>
          <a:xfrm>
            <a:off x="3482975" y="3892550"/>
            <a:ext cx="835025" cy="466725"/>
          </a:xfrm>
          <a:prstGeom prst="ellipse">
            <a:avLst/>
          </a:prstGeom>
          <a:noFill/>
          <a:ln w="381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533" name="Google Shape;533;p41"/>
          <p:cNvCxnSpPr/>
          <p:nvPr/>
        </p:nvCxnSpPr>
        <p:spPr>
          <a:xfrm rot="10800000" flipH="1">
            <a:off x="1314450" y="4095750"/>
            <a:ext cx="2114550" cy="6350"/>
          </a:xfrm>
          <a:prstGeom prst="straightConnector1">
            <a:avLst/>
          </a:prstGeom>
          <a:noFill/>
          <a:ln w="28575" cap="flat" cmpd="sng">
            <a:solidFill>
              <a:srgbClr val="66FFFF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534" name="Google Shape;534;p41"/>
          <p:cNvCxnSpPr/>
          <p:nvPr/>
        </p:nvCxnSpPr>
        <p:spPr>
          <a:xfrm rot="5400000">
            <a:off x="3200400" y="3200400"/>
            <a:ext cx="1384300" cy="0"/>
          </a:xfrm>
          <a:prstGeom prst="straightConnector1">
            <a:avLst/>
          </a:prstGeom>
          <a:noFill/>
          <a:ln w="28575" cap="flat" cmpd="sng">
            <a:solidFill>
              <a:srgbClr val="66FFFF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535" name="Google Shape;535;p41"/>
          <p:cNvSpPr/>
          <p:nvPr/>
        </p:nvSpPr>
        <p:spPr>
          <a:xfrm>
            <a:off x="3829050" y="5276850"/>
            <a:ext cx="2724150" cy="609600"/>
          </a:xfrm>
          <a:prstGeom prst="wedgeEllipseCallout">
            <a:avLst>
              <a:gd name="adj1" fmla="val -37704"/>
              <a:gd name="adj2" fmla="val -195051"/>
            </a:avLst>
          </a:prstGeom>
          <a:gradFill>
            <a:gsLst>
              <a:gs pos="0">
                <a:srgbClr val="696969"/>
              </a:gs>
              <a:gs pos="50000">
                <a:srgbClr val="969696"/>
              </a:gs>
              <a:gs pos="100000">
                <a:srgbClr val="696969"/>
              </a:gs>
            </a:gsLst>
            <a:lin ang="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(0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.83)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/>
          <p:nvPr/>
        </p:nvSpPr>
        <p:spPr>
          <a:xfrm>
            <a:off x="690563" y="144463"/>
            <a:ext cx="7772400" cy="611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Continuous Random Variables</a:t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690563" y="1122363"/>
            <a:ext cx="7886700" cy="42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Examples of continuous random variables include the following: </a:t>
            </a:r>
            <a:endParaRPr/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3000"/>
              <a:buFont typeface="Book Antiqua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</a:t>
            </a:r>
            <a:r>
              <a:rPr lang="en-US" sz="2400" b="0" i="1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number of ounces</a:t>
            </a:r>
            <a:r>
              <a:rPr lang="en-US"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of soup placed in a can labeled “8 ounces” </a:t>
            </a:r>
            <a:endParaRPr/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3000"/>
              <a:buFont typeface="Book Antiqua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</a:t>
            </a:r>
            <a:r>
              <a:rPr lang="en-US" sz="2400" b="0" i="1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flight time</a:t>
            </a:r>
            <a:r>
              <a:rPr lang="en-US"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of an airplane traveling from Chicago to New York</a:t>
            </a:r>
            <a:endParaRPr sz="24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3000"/>
              <a:buFont typeface="Book Antiqua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</a:t>
            </a:r>
            <a:r>
              <a:rPr lang="en-US" sz="2400" b="0" i="1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lifetime</a:t>
            </a:r>
            <a:r>
              <a:rPr lang="en-US"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of the picture tube in a new television set </a:t>
            </a:r>
            <a:endParaRPr/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3000"/>
              <a:buFont typeface="Book Antiqua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</a:t>
            </a:r>
            <a:r>
              <a:rPr lang="en-US" sz="2400" b="0" i="1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drilling depth</a:t>
            </a:r>
            <a:r>
              <a:rPr lang="en-US"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required to reach oil in an offshore drilling operation 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42"/>
          <p:cNvSpPr/>
          <p:nvPr/>
        </p:nvSpPr>
        <p:spPr>
          <a:xfrm>
            <a:off x="2533650" y="2997200"/>
            <a:ext cx="4305300" cy="1733550"/>
          </a:xfrm>
          <a:prstGeom prst="rect">
            <a:avLst/>
          </a:prstGeom>
          <a:gradFill>
            <a:gsLst>
              <a:gs pos="0">
                <a:srgbClr val="696969"/>
              </a:gs>
              <a:gs pos="50000">
                <a:srgbClr val="969696"/>
              </a:gs>
              <a:gs pos="100000">
                <a:srgbClr val="696969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P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 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&gt; .83) = .5 –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(0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.83)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	       = 1- .2967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rgbClr val="66FFFF"/>
              </a:buClr>
              <a:buSzPts val="600"/>
              <a:buFont typeface="Arial"/>
              <a:buNone/>
            </a:pPr>
            <a:endParaRPr sz="8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          =   .2033</a:t>
            </a:r>
            <a:endParaRPr/>
          </a:p>
        </p:txBody>
      </p:sp>
      <p:sp>
        <p:nvSpPr>
          <p:cNvPr id="541" name="Google Shape;541;p42"/>
          <p:cNvSpPr/>
          <p:nvPr/>
        </p:nvSpPr>
        <p:spPr>
          <a:xfrm>
            <a:off x="690563" y="1166813"/>
            <a:ext cx="7772400" cy="57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Solving for the Stockout Probability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42" name="Google Shape;542;p42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sp>
        <p:nvSpPr>
          <p:cNvPr id="543" name="Google Shape;543;p42"/>
          <p:cNvSpPr/>
          <p:nvPr/>
        </p:nvSpPr>
        <p:spPr>
          <a:xfrm>
            <a:off x="1104900" y="1682750"/>
            <a:ext cx="7537450" cy="107950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Step 3:  Compute the area under the standard normal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      curve to the right of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= .83.</a:t>
            </a:r>
            <a:endParaRPr/>
          </a:p>
        </p:txBody>
      </p:sp>
      <p:sp>
        <p:nvSpPr>
          <p:cNvPr id="544" name="Google Shape;544;p42"/>
          <p:cNvSpPr/>
          <p:nvPr/>
        </p:nvSpPr>
        <p:spPr>
          <a:xfrm>
            <a:off x="4340225" y="4038600"/>
            <a:ext cx="1019175" cy="523875"/>
          </a:xfrm>
          <a:prstGeom prst="ellipse">
            <a:avLst/>
          </a:prstGeom>
          <a:noFill/>
          <a:ln w="381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45" name="Google Shape;545;p42"/>
          <p:cNvSpPr/>
          <p:nvPr/>
        </p:nvSpPr>
        <p:spPr>
          <a:xfrm>
            <a:off x="1123950" y="4902200"/>
            <a:ext cx="2647950" cy="819150"/>
          </a:xfrm>
          <a:prstGeom prst="wedgeEllipseCallout">
            <a:avLst>
              <a:gd name="adj1" fmla="val 74222"/>
              <a:gd name="adj2" fmla="val -100194"/>
            </a:avLst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Probability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of a stockout</a:t>
            </a:r>
            <a:endParaRPr/>
          </a:p>
        </p:txBody>
      </p:sp>
      <p:sp>
        <p:nvSpPr>
          <p:cNvPr id="546" name="Google Shape;546;p42"/>
          <p:cNvSpPr/>
          <p:nvPr/>
        </p:nvSpPr>
        <p:spPr>
          <a:xfrm>
            <a:off x="5086350" y="5092700"/>
            <a:ext cx="2000250" cy="552450"/>
          </a:xfrm>
          <a:prstGeom prst="wedgeEllipseCallout">
            <a:avLst>
              <a:gd name="adj1" fmla="val -52222"/>
              <a:gd name="adj2" fmla="val -141667"/>
            </a:avLst>
          </a:prstGeom>
          <a:gradFill>
            <a:gsLst>
              <a:gs pos="0">
                <a:srgbClr val="00555E"/>
              </a:gs>
              <a:gs pos="50000">
                <a:srgbClr val="007B88"/>
              </a:gs>
              <a:gs pos="100000">
                <a:srgbClr val="0094A4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</a:t>
            </a: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</a:t>
            </a:r>
            <a:r>
              <a:rPr lang="en-US" sz="22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&gt; 20)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43"/>
          <p:cNvSpPr/>
          <p:nvPr/>
        </p:nvSpPr>
        <p:spPr>
          <a:xfrm>
            <a:off x="1524000" y="1720850"/>
            <a:ext cx="6286500" cy="4152900"/>
          </a:xfrm>
          <a:prstGeom prst="rect">
            <a:avLst/>
          </a:prstGeom>
          <a:gradFill>
            <a:gsLst>
              <a:gs pos="0">
                <a:srgbClr val="00476B"/>
              </a:gs>
              <a:gs pos="50000">
                <a:srgbClr val="006699"/>
              </a:gs>
              <a:gs pos="100000">
                <a:srgbClr val="00476B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52" name="Google Shape;552;p43"/>
          <p:cNvSpPr/>
          <p:nvPr/>
        </p:nvSpPr>
        <p:spPr>
          <a:xfrm>
            <a:off x="690563" y="1166813"/>
            <a:ext cx="7772400" cy="565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Solving for the Stockout Probability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		</a:t>
            </a:r>
            <a:endParaRPr/>
          </a:p>
        </p:txBody>
      </p:sp>
      <p:sp>
        <p:nvSpPr>
          <p:cNvPr id="553" name="Google Shape;553;p43"/>
          <p:cNvSpPr/>
          <p:nvPr/>
        </p:nvSpPr>
        <p:spPr>
          <a:xfrm>
            <a:off x="2143125" y="2071688"/>
            <a:ext cx="4543425" cy="3060700"/>
          </a:xfrm>
          <a:custGeom>
            <a:avLst/>
            <a:gdLst/>
            <a:ahLst/>
            <a:cxnLst/>
            <a:rect l="l" t="t" r="r" b="b"/>
            <a:pathLst>
              <a:path w="2862" h="1928" extrusionOk="0">
                <a:moveTo>
                  <a:pt x="1430" y="0"/>
                </a:moveTo>
                <a:lnTo>
                  <a:pt x="1387" y="4"/>
                </a:lnTo>
                <a:lnTo>
                  <a:pt x="1355" y="16"/>
                </a:lnTo>
                <a:lnTo>
                  <a:pt x="1319" y="40"/>
                </a:lnTo>
                <a:lnTo>
                  <a:pt x="1292" y="68"/>
                </a:lnTo>
                <a:lnTo>
                  <a:pt x="1263" y="104"/>
                </a:lnTo>
                <a:lnTo>
                  <a:pt x="1239" y="140"/>
                </a:lnTo>
                <a:lnTo>
                  <a:pt x="1221" y="170"/>
                </a:lnTo>
                <a:lnTo>
                  <a:pt x="1204" y="196"/>
                </a:lnTo>
                <a:lnTo>
                  <a:pt x="1179" y="242"/>
                </a:lnTo>
                <a:lnTo>
                  <a:pt x="1162" y="276"/>
                </a:lnTo>
                <a:lnTo>
                  <a:pt x="1144" y="314"/>
                </a:lnTo>
                <a:lnTo>
                  <a:pt x="1132" y="344"/>
                </a:lnTo>
                <a:lnTo>
                  <a:pt x="1114" y="380"/>
                </a:lnTo>
                <a:lnTo>
                  <a:pt x="1102" y="408"/>
                </a:lnTo>
                <a:lnTo>
                  <a:pt x="1090" y="436"/>
                </a:lnTo>
                <a:lnTo>
                  <a:pt x="1076" y="472"/>
                </a:lnTo>
                <a:lnTo>
                  <a:pt x="1062" y="504"/>
                </a:lnTo>
                <a:lnTo>
                  <a:pt x="1048" y="544"/>
                </a:lnTo>
                <a:lnTo>
                  <a:pt x="1036" y="580"/>
                </a:lnTo>
                <a:lnTo>
                  <a:pt x="1020" y="624"/>
                </a:lnTo>
                <a:lnTo>
                  <a:pt x="1014" y="650"/>
                </a:lnTo>
                <a:lnTo>
                  <a:pt x="994" y="690"/>
                </a:lnTo>
                <a:lnTo>
                  <a:pt x="980" y="736"/>
                </a:lnTo>
                <a:lnTo>
                  <a:pt x="970" y="776"/>
                </a:lnTo>
                <a:lnTo>
                  <a:pt x="960" y="814"/>
                </a:lnTo>
                <a:lnTo>
                  <a:pt x="950" y="852"/>
                </a:lnTo>
                <a:lnTo>
                  <a:pt x="940" y="894"/>
                </a:lnTo>
                <a:lnTo>
                  <a:pt x="930" y="938"/>
                </a:lnTo>
                <a:lnTo>
                  <a:pt x="921" y="974"/>
                </a:lnTo>
                <a:lnTo>
                  <a:pt x="915" y="1004"/>
                </a:lnTo>
                <a:lnTo>
                  <a:pt x="903" y="1040"/>
                </a:lnTo>
                <a:lnTo>
                  <a:pt x="885" y="1072"/>
                </a:lnTo>
                <a:lnTo>
                  <a:pt x="873" y="1114"/>
                </a:lnTo>
                <a:lnTo>
                  <a:pt x="855" y="1168"/>
                </a:lnTo>
                <a:lnTo>
                  <a:pt x="843" y="1186"/>
                </a:lnTo>
                <a:lnTo>
                  <a:pt x="837" y="1222"/>
                </a:lnTo>
                <a:lnTo>
                  <a:pt x="823" y="1264"/>
                </a:lnTo>
                <a:lnTo>
                  <a:pt x="811" y="1288"/>
                </a:lnTo>
                <a:lnTo>
                  <a:pt x="789" y="1330"/>
                </a:lnTo>
                <a:lnTo>
                  <a:pt x="771" y="1366"/>
                </a:lnTo>
                <a:lnTo>
                  <a:pt x="753" y="1406"/>
                </a:lnTo>
                <a:lnTo>
                  <a:pt x="729" y="1442"/>
                </a:lnTo>
                <a:lnTo>
                  <a:pt x="712" y="1478"/>
                </a:lnTo>
                <a:lnTo>
                  <a:pt x="675" y="1520"/>
                </a:lnTo>
                <a:lnTo>
                  <a:pt x="658" y="1546"/>
                </a:lnTo>
                <a:lnTo>
                  <a:pt x="626" y="1584"/>
                </a:lnTo>
                <a:lnTo>
                  <a:pt x="603" y="1616"/>
                </a:lnTo>
                <a:lnTo>
                  <a:pt x="579" y="1628"/>
                </a:lnTo>
                <a:lnTo>
                  <a:pt x="549" y="1658"/>
                </a:lnTo>
                <a:lnTo>
                  <a:pt x="507" y="1688"/>
                </a:lnTo>
                <a:lnTo>
                  <a:pt x="462" y="1708"/>
                </a:lnTo>
                <a:lnTo>
                  <a:pt x="428" y="1724"/>
                </a:lnTo>
                <a:lnTo>
                  <a:pt x="398" y="1738"/>
                </a:lnTo>
                <a:lnTo>
                  <a:pt x="362" y="1756"/>
                </a:lnTo>
                <a:lnTo>
                  <a:pt x="327" y="1772"/>
                </a:lnTo>
                <a:lnTo>
                  <a:pt x="291" y="1784"/>
                </a:lnTo>
                <a:lnTo>
                  <a:pt x="274" y="1792"/>
                </a:lnTo>
                <a:lnTo>
                  <a:pt x="238" y="1804"/>
                </a:lnTo>
                <a:lnTo>
                  <a:pt x="199" y="1820"/>
                </a:lnTo>
                <a:lnTo>
                  <a:pt x="159" y="1832"/>
                </a:lnTo>
                <a:lnTo>
                  <a:pt x="114" y="1846"/>
                </a:lnTo>
                <a:lnTo>
                  <a:pt x="75" y="1860"/>
                </a:lnTo>
                <a:lnTo>
                  <a:pt x="38" y="1870"/>
                </a:lnTo>
                <a:lnTo>
                  <a:pt x="16" y="1876"/>
                </a:lnTo>
                <a:lnTo>
                  <a:pt x="2" y="1882"/>
                </a:lnTo>
                <a:lnTo>
                  <a:pt x="0" y="1902"/>
                </a:lnTo>
                <a:lnTo>
                  <a:pt x="2" y="1924"/>
                </a:lnTo>
                <a:lnTo>
                  <a:pt x="2860" y="1928"/>
                </a:lnTo>
                <a:lnTo>
                  <a:pt x="2860" y="1904"/>
                </a:lnTo>
                <a:lnTo>
                  <a:pt x="2862" y="1886"/>
                </a:lnTo>
                <a:lnTo>
                  <a:pt x="2816" y="1874"/>
                </a:lnTo>
                <a:lnTo>
                  <a:pt x="2764" y="1862"/>
                </a:lnTo>
                <a:lnTo>
                  <a:pt x="2724" y="1852"/>
                </a:lnTo>
                <a:lnTo>
                  <a:pt x="2694" y="1846"/>
                </a:lnTo>
                <a:lnTo>
                  <a:pt x="2668" y="1836"/>
                </a:lnTo>
                <a:lnTo>
                  <a:pt x="2628" y="1822"/>
                </a:lnTo>
                <a:lnTo>
                  <a:pt x="2577" y="1804"/>
                </a:lnTo>
                <a:lnTo>
                  <a:pt x="2535" y="1786"/>
                </a:lnTo>
                <a:lnTo>
                  <a:pt x="2505" y="1774"/>
                </a:lnTo>
                <a:lnTo>
                  <a:pt x="2463" y="1756"/>
                </a:lnTo>
                <a:lnTo>
                  <a:pt x="2424" y="1740"/>
                </a:lnTo>
                <a:lnTo>
                  <a:pt x="2379" y="1720"/>
                </a:lnTo>
                <a:lnTo>
                  <a:pt x="2342" y="1700"/>
                </a:lnTo>
                <a:lnTo>
                  <a:pt x="2316" y="1684"/>
                </a:lnTo>
                <a:lnTo>
                  <a:pt x="2300" y="1670"/>
                </a:lnTo>
                <a:lnTo>
                  <a:pt x="2284" y="1664"/>
                </a:lnTo>
                <a:lnTo>
                  <a:pt x="2260" y="1648"/>
                </a:lnTo>
                <a:lnTo>
                  <a:pt x="2232" y="1622"/>
                </a:lnTo>
                <a:lnTo>
                  <a:pt x="2204" y="1594"/>
                </a:lnTo>
                <a:lnTo>
                  <a:pt x="2180" y="1572"/>
                </a:lnTo>
                <a:lnTo>
                  <a:pt x="2148" y="1538"/>
                </a:lnTo>
                <a:lnTo>
                  <a:pt x="2122" y="1502"/>
                </a:lnTo>
                <a:lnTo>
                  <a:pt x="2102" y="1470"/>
                </a:lnTo>
                <a:lnTo>
                  <a:pt x="2084" y="1438"/>
                </a:lnTo>
                <a:lnTo>
                  <a:pt x="2066" y="1406"/>
                </a:lnTo>
                <a:lnTo>
                  <a:pt x="2048" y="1360"/>
                </a:lnTo>
                <a:lnTo>
                  <a:pt x="2032" y="1336"/>
                </a:lnTo>
                <a:lnTo>
                  <a:pt x="2014" y="1306"/>
                </a:lnTo>
                <a:lnTo>
                  <a:pt x="1998" y="1266"/>
                </a:lnTo>
                <a:lnTo>
                  <a:pt x="1984" y="1232"/>
                </a:lnTo>
                <a:lnTo>
                  <a:pt x="1970" y="1196"/>
                </a:lnTo>
                <a:lnTo>
                  <a:pt x="1956" y="1160"/>
                </a:lnTo>
                <a:lnTo>
                  <a:pt x="1946" y="1138"/>
                </a:lnTo>
                <a:lnTo>
                  <a:pt x="1940" y="1114"/>
                </a:lnTo>
                <a:lnTo>
                  <a:pt x="1932" y="1090"/>
                </a:lnTo>
                <a:lnTo>
                  <a:pt x="1926" y="1062"/>
                </a:lnTo>
                <a:lnTo>
                  <a:pt x="1914" y="1028"/>
                </a:lnTo>
                <a:lnTo>
                  <a:pt x="1904" y="994"/>
                </a:lnTo>
                <a:lnTo>
                  <a:pt x="1888" y="946"/>
                </a:lnTo>
                <a:lnTo>
                  <a:pt x="1878" y="900"/>
                </a:lnTo>
                <a:lnTo>
                  <a:pt x="1862" y="850"/>
                </a:lnTo>
                <a:lnTo>
                  <a:pt x="1854" y="810"/>
                </a:lnTo>
                <a:lnTo>
                  <a:pt x="1842" y="770"/>
                </a:lnTo>
                <a:lnTo>
                  <a:pt x="1830" y="732"/>
                </a:lnTo>
                <a:lnTo>
                  <a:pt x="1814" y="692"/>
                </a:lnTo>
                <a:lnTo>
                  <a:pt x="1803" y="652"/>
                </a:lnTo>
                <a:lnTo>
                  <a:pt x="1786" y="604"/>
                </a:lnTo>
                <a:lnTo>
                  <a:pt x="1773" y="556"/>
                </a:lnTo>
                <a:lnTo>
                  <a:pt x="1761" y="526"/>
                </a:lnTo>
                <a:lnTo>
                  <a:pt x="1742" y="478"/>
                </a:lnTo>
                <a:lnTo>
                  <a:pt x="1725" y="442"/>
                </a:lnTo>
                <a:lnTo>
                  <a:pt x="1715" y="404"/>
                </a:lnTo>
                <a:lnTo>
                  <a:pt x="1698" y="368"/>
                </a:lnTo>
                <a:lnTo>
                  <a:pt x="1692" y="354"/>
                </a:lnTo>
                <a:lnTo>
                  <a:pt x="1683" y="332"/>
                </a:lnTo>
                <a:lnTo>
                  <a:pt x="1662" y="294"/>
                </a:lnTo>
                <a:lnTo>
                  <a:pt x="1647" y="260"/>
                </a:lnTo>
                <a:lnTo>
                  <a:pt x="1634" y="236"/>
                </a:lnTo>
                <a:lnTo>
                  <a:pt x="1624" y="208"/>
                </a:lnTo>
                <a:lnTo>
                  <a:pt x="1596" y="168"/>
                </a:lnTo>
                <a:lnTo>
                  <a:pt x="1590" y="156"/>
                </a:lnTo>
                <a:lnTo>
                  <a:pt x="1574" y="136"/>
                </a:lnTo>
                <a:lnTo>
                  <a:pt x="1582" y="144"/>
                </a:lnTo>
                <a:lnTo>
                  <a:pt x="1610" y="190"/>
                </a:lnTo>
                <a:lnTo>
                  <a:pt x="1602" y="180"/>
                </a:lnTo>
                <a:lnTo>
                  <a:pt x="1608" y="182"/>
                </a:lnTo>
                <a:lnTo>
                  <a:pt x="1587" y="152"/>
                </a:lnTo>
                <a:lnTo>
                  <a:pt x="1560" y="114"/>
                </a:lnTo>
                <a:lnTo>
                  <a:pt x="1536" y="84"/>
                </a:lnTo>
                <a:lnTo>
                  <a:pt x="1510" y="52"/>
                </a:lnTo>
                <a:lnTo>
                  <a:pt x="1491" y="32"/>
                </a:lnTo>
                <a:lnTo>
                  <a:pt x="1473" y="14"/>
                </a:lnTo>
                <a:lnTo>
                  <a:pt x="1452" y="8"/>
                </a:lnTo>
                <a:lnTo>
                  <a:pt x="1410" y="2"/>
                </a:lnTo>
              </a:path>
            </a:pathLst>
          </a:custGeom>
          <a:gradFill>
            <a:gsLst>
              <a:gs pos="0">
                <a:srgbClr val="5C5C5C"/>
              </a:gs>
              <a:gs pos="100000">
                <a:srgbClr val="83838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54" name="Google Shape;554;p43"/>
          <p:cNvSpPr/>
          <p:nvPr/>
        </p:nvSpPr>
        <p:spPr>
          <a:xfrm>
            <a:off x="4957763" y="2973388"/>
            <a:ext cx="1731962" cy="2162175"/>
          </a:xfrm>
          <a:custGeom>
            <a:avLst/>
            <a:gdLst/>
            <a:ahLst/>
            <a:cxnLst/>
            <a:rect l="l" t="t" r="r" b="b"/>
            <a:pathLst>
              <a:path w="1091" h="1362" extrusionOk="0">
                <a:moveTo>
                  <a:pt x="6" y="0"/>
                </a:moveTo>
                <a:lnTo>
                  <a:pt x="12" y="24"/>
                </a:lnTo>
                <a:lnTo>
                  <a:pt x="23" y="58"/>
                </a:lnTo>
                <a:lnTo>
                  <a:pt x="37" y="104"/>
                </a:lnTo>
                <a:lnTo>
                  <a:pt x="49" y="136"/>
                </a:lnTo>
                <a:lnTo>
                  <a:pt x="59" y="174"/>
                </a:lnTo>
                <a:lnTo>
                  <a:pt x="71" y="212"/>
                </a:lnTo>
                <a:lnTo>
                  <a:pt x="84" y="246"/>
                </a:lnTo>
                <a:lnTo>
                  <a:pt x="87" y="284"/>
                </a:lnTo>
                <a:lnTo>
                  <a:pt x="99" y="316"/>
                </a:lnTo>
                <a:lnTo>
                  <a:pt x="108" y="354"/>
                </a:lnTo>
                <a:lnTo>
                  <a:pt x="120" y="390"/>
                </a:lnTo>
                <a:lnTo>
                  <a:pt x="125" y="424"/>
                </a:lnTo>
                <a:lnTo>
                  <a:pt x="139" y="462"/>
                </a:lnTo>
                <a:lnTo>
                  <a:pt x="149" y="498"/>
                </a:lnTo>
                <a:lnTo>
                  <a:pt x="161" y="534"/>
                </a:lnTo>
                <a:lnTo>
                  <a:pt x="175" y="572"/>
                </a:lnTo>
                <a:lnTo>
                  <a:pt x="189" y="606"/>
                </a:lnTo>
                <a:lnTo>
                  <a:pt x="204" y="642"/>
                </a:lnTo>
                <a:lnTo>
                  <a:pt x="216" y="678"/>
                </a:lnTo>
                <a:lnTo>
                  <a:pt x="231" y="712"/>
                </a:lnTo>
                <a:lnTo>
                  <a:pt x="252" y="750"/>
                </a:lnTo>
                <a:lnTo>
                  <a:pt x="264" y="786"/>
                </a:lnTo>
                <a:lnTo>
                  <a:pt x="287" y="824"/>
                </a:lnTo>
                <a:lnTo>
                  <a:pt x="301" y="854"/>
                </a:lnTo>
                <a:lnTo>
                  <a:pt x="321" y="886"/>
                </a:lnTo>
                <a:lnTo>
                  <a:pt x="343" y="918"/>
                </a:lnTo>
                <a:lnTo>
                  <a:pt x="363" y="946"/>
                </a:lnTo>
                <a:lnTo>
                  <a:pt x="383" y="978"/>
                </a:lnTo>
                <a:lnTo>
                  <a:pt x="407" y="1004"/>
                </a:lnTo>
                <a:lnTo>
                  <a:pt x="435" y="1034"/>
                </a:lnTo>
                <a:lnTo>
                  <a:pt x="465" y="1068"/>
                </a:lnTo>
                <a:lnTo>
                  <a:pt x="504" y="1098"/>
                </a:lnTo>
                <a:lnTo>
                  <a:pt x="528" y="1110"/>
                </a:lnTo>
                <a:lnTo>
                  <a:pt x="559" y="1130"/>
                </a:lnTo>
                <a:lnTo>
                  <a:pt x="593" y="1148"/>
                </a:lnTo>
                <a:lnTo>
                  <a:pt x="633" y="1168"/>
                </a:lnTo>
                <a:lnTo>
                  <a:pt x="675" y="1188"/>
                </a:lnTo>
                <a:lnTo>
                  <a:pt x="709" y="1202"/>
                </a:lnTo>
                <a:lnTo>
                  <a:pt x="741" y="1216"/>
                </a:lnTo>
                <a:lnTo>
                  <a:pt x="771" y="1226"/>
                </a:lnTo>
                <a:lnTo>
                  <a:pt x="803" y="1236"/>
                </a:lnTo>
                <a:lnTo>
                  <a:pt x="845" y="1250"/>
                </a:lnTo>
                <a:lnTo>
                  <a:pt x="825" y="1244"/>
                </a:lnTo>
                <a:lnTo>
                  <a:pt x="867" y="1258"/>
                </a:lnTo>
                <a:lnTo>
                  <a:pt x="899" y="1270"/>
                </a:lnTo>
                <a:lnTo>
                  <a:pt x="954" y="1290"/>
                </a:lnTo>
                <a:lnTo>
                  <a:pt x="1038" y="1308"/>
                </a:lnTo>
                <a:lnTo>
                  <a:pt x="1086" y="1320"/>
                </a:lnTo>
                <a:lnTo>
                  <a:pt x="1087" y="1336"/>
                </a:lnTo>
                <a:lnTo>
                  <a:pt x="1091" y="1356"/>
                </a:lnTo>
                <a:lnTo>
                  <a:pt x="0" y="1362"/>
                </a:lnTo>
                <a:lnTo>
                  <a:pt x="6" y="0"/>
                </a:lnTo>
              </a:path>
            </a:pathLst>
          </a:custGeom>
          <a:gradFill>
            <a:gsLst>
              <a:gs pos="0">
                <a:srgbClr val="6B2347"/>
              </a:gs>
              <a:gs pos="50000">
                <a:srgbClr val="993366"/>
              </a:gs>
              <a:gs pos="100000">
                <a:srgbClr val="6B2347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55" name="Google Shape;555;p43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cxnSp>
        <p:nvCxnSpPr>
          <p:cNvPr id="556" name="Google Shape;556;p43"/>
          <p:cNvCxnSpPr/>
          <p:nvPr/>
        </p:nvCxnSpPr>
        <p:spPr>
          <a:xfrm flipH="1">
            <a:off x="4384675" y="2106613"/>
            <a:ext cx="1588" cy="3138487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557" name="Google Shape;557;p43"/>
          <p:cNvCxnSpPr/>
          <p:nvPr/>
        </p:nvCxnSpPr>
        <p:spPr>
          <a:xfrm>
            <a:off x="3589338" y="2773363"/>
            <a:ext cx="1117600" cy="4572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558" name="Google Shape;558;p43"/>
          <p:cNvSpPr/>
          <p:nvPr/>
        </p:nvSpPr>
        <p:spPr>
          <a:xfrm>
            <a:off x="4216400" y="5216525"/>
            <a:ext cx="33337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0</a:t>
            </a:r>
            <a:endParaRPr/>
          </a:p>
        </p:txBody>
      </p:sp>
      <p:sp>
        <p:nvSpPr>
          <p:cNvPr id="559" name="Google Shape;559;p43"/>
          <p:cNvSpPr/>
          <p:nvPr/>
        </p:nvSpPr>
        <p:spPr>
          <a:xfrm>
            <a:off x="4676775" y="5219700"/>
            <a:ext cx="56197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.83</a:t>
            </a:r>
            <a:endParaRPr/>
          </a:p>
        </p:txBody>
      </p:sp>
      <p:cxnSp>
        <p:nvCxnSpPr>
          <p:cNvPr id="560" name="Google Shape;560;p43"/>
          <p:cNvCxnSpPr/>
          <p:nvPr/>
        </p:nvCxnSpPr>
        <p:spPr>
          <a:xfrm>
            <a:off x="1911350" y="5133975"/>
            <a:ext cx="5002213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grpSp>
        <p:nvGrpSpPr>
          <p:cNvPr id="561" name="Google Shape;561;p43"/>
          <p:cNvGrpSpPr/>
          <p:nvPr/>
        </p:nvGrpSpPr>
        <p:grpSpPr>
          <a:xfrm>
            <a:off x="2029859" y="1981498"/>
            <a:ext cx="4750654" cy="3096498"/>
            <a:chOff x="1303" y="1772"/>
            <a:chExt cx="2993" cy="1951"/>
          </a:xfrm>
        </p:grpSpPr>
        <p:sp>
          <p:nvSpPr>
            <p:cNvPr id="562" name="Google Shape;562;p43"/>
            <p:cNvSpPr/>
            <p:nvPr/>
          </p:nvSpPr>
          <p:spPr>
            <a:xfrm rot="6300000">
              <a:off x="2072" y="2155"/>
              <a:ext cx="956" cy="224"/>
            </a:xfrm>
            <a:custGeom>
              <a:avLst/>
              <a:gdLst/>
              <a:ahLst/>
              <a:cxnLst/>
              <a:rect l="l" t="t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63" name="Google Shape;563;p43"/>
            <p:cNvSpPr/>
            <p:nvPr/>
          </p:nvSpPr>
          <p:spPr>
            <a:xfrm rot="-4620000">
              <a:off x="1695" y="2911"/>
              <a:ext cx="790" cy="284"/>
            </a:xfrm>
            <a:custGeom>
              <a:avLst/>
              <a:gdLst/>
              <a:ahLst/>
              <a:cxnLst/>
              <a:rect l="l" t="t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64" name="Google Shape;564;p43"/>
            <p:cNvSpPr/>
            <p:nvPr/>
          </p:nvSpPr>
          <p:spPr>
            <a:xfrm rot="-900000">
              <a:off x="1312" y="3468"/>
              <a:ext cx="697" cy="164"/>
            </a:xfrm>
            <a:custGeom>
              <a:avLst/>
              <a:gdLst/>
              <a:ahLst/>
              <a:cxnLst/>
              <a:rect l="l" t="t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65" name="Google Shape;565;p43"/>
            <p:cNvSpPr/>
            <p:nvPr/>
          </p:nvSpPr>
          <p:spPr>
            <a:xfrm rot="816431">
              <a:off x="3561" y="3467"/>
              <a:ext cx="724" cy="173"/>
            </a:xfrm>
            <a:custGeom>
              <a:avLst/>
              <a:gdLst/>
              <a:ahLst/>
              <a:cxnLst/>
              <a:rect l="l" t="t" r="r" b="b"/>
              <a:pathLst>
                <a:path w="20765" h="21595" fill="none" extrusionOk="0">
                  <a:moveTo>
                    <a:pt x="20313" y="21595"/>
                  </a:moveTo>
                  <a:cubicBezTo>
                    <a:pt x="10844" y="21397"/>
                    <a:pt x="2608" y="15053"/>
                    <a:pt x="0" y="5947"/>
                  </a:cubicBezTo>
                </a:path>
                <a:path w="20765" h="21595" extrusionOk="0">
                  <a:moveTo>
                    <a:pt x="20313" y="21595"/>
                  </a:moveTo>
                  <a:cubicBezTo>
                    <a:pt x="10844" y="21397"/>
                    <a:pt x="2608" y="15053"/>
                    <a:pt x="0" y="5947"/>
                  </a:cubicBezTo>
                  <a:lnTo>
                    <a:pt x="20765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7961" dir="13500000" algn="ctr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66" name="Google Shape;566;p43"/>
            <p:cNvSpPr/>
            <p:nvPr/>
          </p:nvSpPr>
          <p:spPr>
            <a:xfrm rot="-6300000">
              <a:off x="2531" y="2151"/>
              <a:ext cx="957" cy="225"/>
            </a:xfrm>
            <a:custGeom>
              <a:avLst/>
              <a:gdLst/>
              <a:ahLst/>
              <a:cxnLst/>
              <a:rect l="l" t="t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67" name="Google Shape;567;p43"/>
            <p:cNvSpPr/>
            <p:nvPr/>
          </p:nvSpPr>
          <p:spPr>
            <a:xfrm rot="4587037">
              <a:off x="3070" y="2905"/>
              <a:ext cx="802" cy="284"/>
            </a:xfrm>
            <a:custGeom>
              <a:avLst/>
              <a:gdLst/>
              <a:ahLst/>
              <a:cxnLst/>
              <a:rect l="l" t="t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</p:grpSp>
      <p:sp>
        <p:nvSpPr>
          <p:cNvPr id="568" name="Google Shape;568;p43"/>
          <p:cNvSpPr/>
          <p:nvPr/>
        </p:nvSpPr>
        <p:spPr>
          <a:xfrm>
            <a:off x="1771650" y="2492375"/>
            <a:ext cx="1858963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Area = .2967</a:t>
            </a:r>
            <a:endParaRPr/>
          </a:p>
        </p:txBody>
      </p:sp>
      <p:sp>
        <p:nvSpPr>
          <p:cNvPr id="569" name="Google Shape;569;p43"/>
          <p:cNvSpPr/>
          <p:nvPr/>
        </p:nvSpPr>
        <p:spPr>
          <a:xfrm>
            <a:off x="5162550" y="2206625"/>
            <a:ext cx="2341563" cy="971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Area = .5 - .2967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 =   .2033</a:t>
            </a:r>
            <a:endParaRPr/>
          </a:p>
        </p:txBody>
      </p:sp>
      <p:cxnSp>
        <p:nvCxnSpPr>
          <p:cNvPr id="570" name="Google Shape;570;p43"/>
          <p:cNvCxnSpPr/>
          <p:nvPr/>
        </p:nvCxnSpPr>
        <p:spPr>
          <a:xfrm flipH="1">
            <a:off x="5411788" y="3236913"/>
            <a:ext cx="879475" cy="16383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571" name="Google Shape;571;p43"/>
          <p:cNvSpPr/>
          <p:nvPr/>
        </p:nvSpPr>
        <p:spPr>
          <a:xfrm>
            <a:off x="6972300" y="4892675"/>
            <a:ext cx="315913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endParaRPr/>
          </a:p>
        </p:txBody>
      </p:sp>
      <p:cxnSp>
        <p:nvCxnSpPr>
          <p:cNvPr id="572" name="Google Shape;572;p43"/>
          <p:cNvCxnSpPr/>
          <p:nvPr/>
        </p:nvCxnSpPr>
        <p:spPr>
          <a:xfrm>
            <a:off x="4954588" y="2978150"/>
            <a:ext cx="0" cy="22669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73" name="Google Shape;573;p43"/>
          <p:cNvSpPr/>
          <p:nvPr/>
        </p:nvSpPr>
        <p:spPr>
          <a:xfrm>
            <a:off x="6283325" y="2686050"/>
            <a:ext cx="1038225" cy="504825"/>
          </a:xfrm>
          <a:prstGeom prst="ellipse">
            <a:avLst/>
          </a:prstGeom>
          <a:noFill/>
          <a:ln w="127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44"/>
          <p:cNvSpPr txBox="1">
            <a:spLocks noGrp="1"/>
          </p:cNvSpPr>
          <p:nvPr>
            <p:ph type="body" idx="1"/>
          </p:nvPr>
        </p:nvSpPr>
        <p:spPr>
          <a:xfrm>
            <a:off x="698500" y="1131888"/>
            <a:ext cx="7886700" cy="172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rgbClr val="66FFFF"/>
                </a:solidFill>
              </a:rPr>
              <a:t>Standard Normal Probability Distribution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/>
              <a:t>		If the manager of Pep Zone wants the probability of a stockout to be no more than .05, what should the reorder point be?</a:t>
            </a:r>
            <a:endParaRPr/>
          </a:p>
        </p:txBody>
      </p:sp>
      <p:sp>
        <p:nvSpPr>
          <p:cNvPr id="579" name="Google Shape;579;p44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45"/>
          <p:cNvSpPr/>
          <p:nvPr/>
        </p:nvSpPr>
        <p:spPr>
          <a:xfrm>
            <a:off x="698500" y="1131888"/>
            <a:ext cx="7772400" cy="58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Solving for the Reorder Point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	</a:t>
            </a:r>
            <a:endParaRPr/>
          </a:p>
        </p:txBody>
      </p:sp>
      <p:sp>
        <p:nvSpPr>
          <p:cNvPr id="585" name="Google Shape;585;p45"/>
          <p:cNvSpPr/>
          <p:nvPr/>
        </p:nvSpPr>
        <p:spPr>
          <a:xfrm>
            <a:off x="1384300" y="1670050"/>
            <a:ext cx="6286500" cy="4152900"/>
          </a:xfrm>
          <a:prstGeom prst="rect">
            <a:avLst/>
          </a:prstGeom>
          <a:gradFill>
            <a:gsLst>
              <a:gs pos="0">
                <a:srgbClr val="00476B"/>
              </a:gs>
              <a:gs pos="50000">
                <a:srgbClr val="006699"/>
              </a:gs>
              <a:gs pos="100000">
                <a:srgbClr val="00476B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586" name="Google Shape;586;p45"/>
          <p:cNvSpPr/>
          <p:nvPr/>
        </p:nvSpPr>
        <p:spPr>
          <a:xfrm>
            <a:off x="2003425" y="2020888"/>
            <a:ext cx="4543425" cy="3060700"/>
          </a:xfrm>
          <a:custGeom>
            <a:avLst/>
            <a:gdLst/>
            <a:ahLst/>
            <a:cxnLst/>
            <a:rect l="l" t="t" r="r" b="b"/>
            <a:pathLst>
              <a:path w="2862" h="1928" extrusionOk="0">
                <a:moveTo>
                  <a:pt x="1430" y="0"/>
                </a:moveTo>
                <a:lnTo>
                  <a:pt x="1387" y="4"/>
                </a:lnTo>
                <a:lnTo>
                  <a:pt x="1355" y="16"/>
                </a:lnTo>
                <a:lnTo>
                  <a:pt x="1319" y="40"/>
                </a:lnTo>
                <a:lnTo>
                  <a:pt x="1292" y="68"/>
                </a:lnTo>
                <a:lnTo>
                  <a:pt x="1263" y="104"/>
                </a:lnTo>
                <a:lnTo>
                  <a:pt x="1239" y="140"/>
                </a:lnTo>
                <a:lnTo>
                  <a:pt x="1221" y="170"/>
                </a:lnTo>
                <a:lnTo>
                  <a:pt x="1204" y="196"/>
                </a:lnTo>
                <a:lnTo>
                  <a:pt x="1179" y="242"/>
                </a:lnTo>
                <a:lnTo>
                  <a:pt x="1162" y="276"/>
                </a:lnTo>
                <a:lnTo>
                  <a:pt x="1144" y="314"/>
                </a:lnTo>
                <a:lnTo>
                  <a:pt x="1132" y="344"/>
                </a:lnTo>
                <a:lnTo>
                  <a:pt x="1114" y="380"/>
                </a:lnTo>
                <a:lnTo>
                  <a:pt x="1102" y="408"/>
                </a:lnTo>
                <a:lnTo>
                  <a:pt x="1090" y="436"/>
                </a:lnTo>
                <a:lnTo>
                  <a:pt x="1076" y="472"/>
                </a:lnTo>
                <a:lnTo>
                  <a:pt x="1062" y="504"/>
                </a:lnTo>
                <a:lnTo>
                  <a:pt x="1048" y="544"/>
                </a:lnTo>
                <a:lnTo>
                  <a:pt x="1036" y="580"/>
                </a:lnTo>
                <a:lnTo>
                  <a:pt x="1020" y="624"/>
                </a:lnTo>
                <a:lnTo>
                  <a:pt x="1014" y="650"/>
                </a:lnTo>
                <a:lnTo>
                  <a:pt x="994" y="690"/>
                </a:lnTo>
                <a:lnTo>
                  <a:pt x="980" y="736"/>
                </a:lnTo>
                <a:lnTo>
                  <a:pt x="970" y="776"/>
                </a:lnTo>
                <a:lnTo>
                  <a:pt x="960" y="814"/>
                </a:lnTo>
                <a:lnTo>
                  <a:pt x="950" y="852"/>
                </a:lnTo>
                <a:lnTo>
                  <a:pt x="940" y="894"/>
                </a:lnTo>
                <a:lnTo>
                  <a:pt x="930" y="938"/>
                </a:lnTo>
                <a:lnTo>
                  <a:pt x="921" y="974"/>
                </a:lnTo>
                <a:lnTo>
                  <a:pt x="915" y="1004"/>
                </a:lnTo>
                <a:lnTo>
                  <a:pt x="903" y="1040"/>
                </a:lnTo>
                <a:lnTo>
                  <a:pt x="885" y="1072"/>
                </a:lnTo>
                <a:lnTo>
                  <a:pt x="873" y="1114"/>
                </a:lnTo>
                <a:lnTo>
                  <a:pt x="855" y="1168"/>
                </a:lnTo>
                <a:lnTo>
                  <a:pt x="843" y="1186"/>
                </a:lnTo>
                <a:lnTo>
                  <a:pt x="837" y="1222"/>
                </a:lnTo>
                <a:lnTo>
                  <a:pt x="823" y="1264"/>
                </a:lnTo>
                <a:lnTo>
                  <a:pt x="811" y="1288"/>
                </a:lnTo>
                <a:lnTo>
                  <a:pt x="789" y="1330"/>
                </a:lnTo>
                <a:lnTo>
                  <a:pt x="771" y="1366"/>
                </a:lnTo>
                <a:lnTo>
                  <a:pt x="753" y="1406"/>
                </a:lnTo>
                <a:lnTo>
                  <a:pt x="729" y="1442"/>
                </a:lnTo>
                <a:lnTo>
                  <a:pt x="712" y="1478"/>
                </a:lnTo>
                <a:lnTo>
                  <a:pt x="675" y="1520"/>
                </a:lnTo>
                <a:lnTo>
                  <a:pt x="658" y="1546"/>
                </a:lnTo>
                <a:lnTo>
                  <a:pt x="626" y="1584"/>
                </a:lnTo>
                <a:lnTo>
                  <a:pt x="603" y="1616"/>
                </a:lnTo>
                <a:lnTo>
                  <a:pt x="579" y="1628"/>
                </a:lnTo>
                <a:lnTo>
                  <a:pt x="549" y="1658"/>
                </a:lnTo>
                <a:lnTo>
                  <a:pt x="507" y="1688"/>
                </a:lnTo>
                <a:lnTo>
                  <a:pt x="462" y="1708"/>
                </a:lnTo>
                <a:lnTo>
                  <a:pt x="428" y="1724"/>
                </a:lnTo>
                <a:lnTo>
                  <a:pt x="398" y="1738"/>
                </a:lnTo>
                <a:lnTo>
                  <a:pt x="362" y="1756"/>
                </a:lnTo>
                <a:lnTo>
                  <a:pt x="327" y="1772"/>
                </a:lnTo>
                <a:lnTo>
                  <a:pt x="291" y="1784"/>
                </a:lnTo>
                <a:lnTo>
                  <a:pt x="274" y="1792"/>
                </a:lnTo>
                <a:lnTo>
                  <a:pt x="238" y="1804"/>
                </a:lnTo>
                <a:lnTo>
                  <a:pt x="199" y="1820"/>
                </a:lnTo>
                <a:lnTo>
                  <a:pt x="159" y="1832"/>
                </a:lnTo>
                <a:lnTo>
                  <a:pt x="114" y="1846"/>
                </a:lnTo>
                <a:lnTo>
                  <a:pt x="75" y="1860"/>
                </a:lnTo>
                <a:lnTo>
                  <a:pt x="38" y="1870"/>
                </a:lnTo>
                <a:lnTo>
                  <a:pt x="16" y="1876"/>
                </a:lnTo>
                <a:lnTo>
                  <a:pt x="2" y="1882"/>
                </a:lnTo>
                <a:lnTo>
                  <a:pt x="0" y="1902"/>
                </a:lnTo>
                <a:lnTo>
                  <a:pt x="2" y="1924"/>
                </a:lnTo>
                <a:lnTo>
                  <a:pt x="2860" y="1928"/>
                </a:lnTo>
                <a:lnTo>
                  <a:pt x="2860" y="1904"/>
                </a:lnTo>
                <a:lnTo>
                  <a:pt x="2862" y="1886"/>
                </a:lnTo>
                <a:lnTo>
                  <a:pt x="2816" y="1874"/>
                </a:lnTo>
                <a:lnTo>
                  <a:pt x="2764" y="1862"/>
                </a:lnTo>
                <a:lnTo>
                  <a:pt x="2724" y="1852"/>
                </a:lnTo>
                <a:lnTo>
                  <a:pt x="2694" y="1846"/>
                </a:lnTo>
                <a:lnTo>
                  <a:pt x="2668" y="1836"/>
                </a:lnTo>
                <a:lnTo>
                  <a:pt x="2628" y="1822"/>
                </a:lnTo>
                <a:lnTo>
                  <a:pt x="2577" y="1804"/>
                </a:lnTo>
                <a:lnTo>
                  <a:pt x="2535" y="1786"/>
                </a:lnTo>
                <a:lnTo>
                  <a:pt x="2505" y="1774"/>
                </a:lnTo>
                <a:lnTo>
                  <a:pt x="2463" y="1756"/>
                </a:lnTo>
                <a:lnTo>
                  <a:pt x="2424" y="1740"/>
                </a:lnTo>
                <a:lnTo>
                  <a:pt x="2379" y="1720"/>
                </a:lnTo>
                <a:lnTo>
                  <a:pt x="2342" y="1700"/>
                </a:lnTo>
                <a:lnTo>
                  <a:pt x="2316" y="1684"/>
                </a:lnTo>
                <a:lnTo>
                  <a:pt x="2300" y="1670"/>
                </a:lnTo>
                <a:lnTo>
                  <a:pt x="2284" y="1664"/>
                </a:lnTo>
                <a:lnTo>
                  <a:pt x="2260" y="1648"/>
                </a:lnTo>
                <a:lnTo>
                  <a:pt x="2232" y="1622"/>
                </a:lnTo>
                <a:lnTo>
                  <a:pt x="2204" y="1594"/>
                </a:lnTo>
                <a:lnTo>
                  <a:pt x="2180" y="1572"/>
                </a:lnTo>
                <a:lnTo>
                  <a:pt x="2148" y="1538"/>
                </a:lnTo>
                <a:lnTo>
                  <a:pt x="2122" y="1502"/>
                </a:lnTo>
                <a:lnTo>
                  <a:pt x="2102" y="1470"/>
                </a:lnTo>
                <a:lnTo>
                  <a:pt x="2084" y="1438"/>
                </a:lnTo>
                <a:lnTo>
                  <a:pt x="2066" y="1406"/>
                </a:lnTo>
                <a:lnTo>
                  <a:pt x="2048" y="1360"/>
                </a:lnTo>
                <a:lnTo>
                  <a:pt x="2032" y="1336"/>
                </a:lnTo>
                <a:lnTo>
                  <a:pt x="2014" y="1306"/>
                </a:lnTo>
                <a:lnTo>
                  <a:pt x="1998" y="1266"/>
                </a:lnTo>
                <a:lnTo>
                  <a:pt x="1984" y="1232"/>
                </a:lnTo>
                <a:lnTo>
                  <a:pt x="1970" y="1196"/>
                </a:lnTo>
                <a:lnTo>
                  <a:pt x="1956" y="1160"/>
                </a:lnTo>
                <a:lnTo>
                  <a:pt x="1946" y="1138"/>
                </a:lnTo>
                <a:lnTo>
                  <a:pt x="1940" y="1114"/>
                </a:lnTo>
                <a:lnTo>
                  <a:pt x="1932" y="1090"/>
                </a:lnTo>
                <a:lnTo>
                  <a:pt x="1926" y="1062"/>
                </a:lnTo>
                <a:lnTo>
                  <a:pt x="1914" y="1028"/>
                </a:lnTo>
                <a:lnTo>
                  <a:pt x="1904" y="994"/>
                </a:lnTo>
                <a:lnTo>
                  <a:pt x="1888" y="946"/>
                </a:lnTo>
                <a:lnTo>
                  <a:pt x="1878" y="900"/>
                </a:lnTo>
                <a:lnTo>
                  <a:pt x="1862" y="850"/>
                </a:lnTo>
                <a:lnTo>
                  <a:pt x="1854" y="810"/>
                </a:lnTo>
                <a:lnTo>
                  <a:pt x="1842" y="770"/>
                </a:lnTo>
                <a:lnTo>
                  <a:pt x="1830" y="732"/>
                </a:lnTo>
                <a:lnTo>
                  <a:pt x="1814" y="692"/>
                </a:lnTo>
                <a:lnTo>
                  <a:pt x="1803" y="652"/>
                </a:lnTo>
                <a:lnTo>
                  <a:pt x="1786" y="604"/>
                </a:lnTo>
                <a:lnTo>
                  <a:pt x="1773" y="556"/>
                </a:lnTo>
                <a:lnTo>
                  <a:pt x="1761" y="526"/>
                </a:lnTo>
                <a:lnTo>
                  <a:pt x="1742" y="478"/>
                </a:lnTo>
                <a:lnTo>
                  <a:pt x="1725" y="442"/>
                </a:lnTo>
                <a:lnTo>
                  <a:pt x="1715" y="404"/>
                </a:lnTo>
                <a:lnTo>
                  <a:pt x="1698" y="368"/>
                </a:lnTo>
                <a:lnTo>
                  <a:pt x="1692" y="354"/>
                </a:lnTo>
                <a:lnTo>
                  <a:pt x="1683" y="332"/>
                </a:lnTo>
                <a:lnTo>
                  <a:pt x="1662" y="294"/>
                </a:lnTo>
                <a:lnTo>
                  <a:pt x="1647" y="260"/>
                </a:lnTo>
                <a:lnTo>
                  <a:pt x="1634" y="236"/>
                </a:lnTo>
                <a:lnTo>
                  <a:pt x="1624" y="208"/>
                </a:lnTo>
                <a:lnTo>
                  <a:pt x="1596" y="168"/>
                </a:lnTo>
                <a:lnTo>
                  <a:pt x="1590" y="156"/>
                </a:lnTo>
                <a:lnTo>
                  <a:pt x="1574" y="136"/>
                </a:lnTo>
                <a:lnTo>
                  <a:pt x="1582" y="144"/>
                </a:lnTo>
                <a:lnTo>
                  <a:pt x="1610" y="190"/>
                </a:lnTo>
                <a:lnTo>
                  <a:pt x="1602" y="180"/>
                </a:lnTo>
                <a:lnTo>
                  <a:pt x="1608" y="182"/>
                </a:lnTo>
                <a:lnTo>
                  <a:pt x="1587" y="152"/>
                </a:lnTo>
                <a:lnTo>
                  <a:pt x="1560" y="114"/>
                </a:lnTo>
                <a:lnTo>
                  <a:pt x="1536" y="84"/>
                </a:lnTo>
                <a:lnTo>
                  <a:pt x="1510" y="52"/>
                </a:lnTo>
                <a:lnTo>
                  <a:pt x="1491" y="32"/>
                </a:lnTo>
                <a:lnTo>
                  <a:pt x="1473" y="14"/>
                </a:lnTo>
                <a:lnTo>
                  <a:pt x="1452" y="8"/>
                </a:lnTo>
                <a:lnTo>
                  <a:pt x="1410" y="2"/>
                </a:lnTo>
              </a:path>
            </a:pathLst>
          </a:custGeom>
          <a:gradFill>
            <a:gsLst>
              <a:gs pos="0">
                <a:srgbClr val="5C5C5C"/>
              </a:gs>
              <a:gs pos="100000">
                <a:srgbClr val="83838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587" name="Google Shape;587;p45"/>
          <p:cNvCxnSpPr/>
          <p:nvPr/>
        </p:nvCxnSpPr>
        <p:spPr>
          <a:xfrm>
            <a:off x="3449638" y="2722563"/>
            <a:ext cx="1193800" cy="6667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588" name="Google Shape;588;p45"/>
          <p:cNvSpPr/>
          <p:nvPr/>
        </p:nvSpPr>
        <p:spPr>
          <a:xfrm>
            <a:off x="4076700" y="5165725"/>
            <a:ext cx="33337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0</a:t>
            </a:r>
            <a:endParaRPr/>
          </a:p>
        </p:txBody>
      </p:sp>
      <p:grpSp>
        <p:nvGrpSpPr>
          <p:cNvPr id="589" name="Google Shape;589;p45"/>
          <p:cNvGrpSpPr/>
          <p:nvPr/>
        </p:nvGrpSpPr>
        <p:grpSpPr>
          <a:xfrm>
            <a:off x="1890159" y="1930698"/>
            <a:ext cx="4750654" cy="3096498"/>
            <a:chOff x="1303" y="1772"/>
            <a:chExt cx="2993" cy="1951"/>
          </a:xfrm>
        </p:grpSpPr>
        <p:sp>
          <p:nvSpPr>
            <p:cNvPr id="590" name="Google Shape;590;p45"/>
            <p:cNvSpPr/>
            <p:nvPr/>
          </p:nvSpPr>
          <p:spPr>
            <a:xfrm rot="6300000">
              <a:off x="2072" y="2155"/>
              <a:ext cx="956" cy="224"/>
            </a:xfrm>
            <a:custGeom>
              <a:avLst/>
              <a:gdLst/>
              <a:ahLst/>
              <a:cxnLst/>
              <a:rect l="l" t="t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91" name="Google Shape;591;p45"/>
            <p:cNvSpPr/>
            <p:nvPr/>
          </p:nvSpPr>
          <p:spPr>
            <a:xfrm rot="-4620000">
              <a:off x="1695" y="2911"/>
              <a:ext cx="790" cy="284"/>
            </a:xfrm>
            <a:custGeom>
              <a:avLst/>
              <a:gdLst/>
              <a:ahLst/>
              <a:cxnLst/>
              <a:rect l="l" t="t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92" name="Google Shape;592;p45"/>
            <p:cNvSpPr/>
            <p:nvPr/>
          </p:nvSpPr>
          <p:spPr>
            <a:xfrm rot="-900000">
              <a:off x="1312" y="3468"/>
              <a:ext cx="697" cy="164"/>
            </a:xfrm>
            <a:custGeom>
              <a:avLst/>
              <a:gdLst/>
              <a:ahLst/>
              <a:cxnLst/>
              <a:rect l="l" t="t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93" name="Google Shape;593;p45"/>
            <p:cNvSpPr/>
            <p:nvPr/>
          </p:nvSpPr>
          <p:spPr>
            <a:xfrm rot="816431">
              <a:off x="3561" y="3467"/>
              <a:ext cx="724" cy="173"/>
            </a:xfrm>
            <a:custGeom>
              <a:avLst/>
              <a:gdLst/>
              <a:ahLst/>
              <a:cxnLst/>
              <a:rect l="l" t="t" r="r" b="b"/>
              <a:pathLst>
                <a:path w="20765" h="21595" fill="none" extrusionOk="0">
                  <a:moveTo>
                    <a:pt x="20313" y="21595"/>
                  </a:moveTo>
                  <a:cubicBezTo>
                    <a:pt x="10844" y="21397"/>
                    <a:pt x="2608" y="15053"/>
                    <a:pt x="0" y="5947"/>
                  </a:cubicBezTo>
                </a:path>
                <a:path w="20765" h="21595" extrusionOk="0">
                  <a:moveTo>
                    <a:pt x="20313" y="21595"/>
                  </a:moveTo>
                  <a:cubicBezTo>
                    <a:pt x="10844" y="21397"/>
                    <a:pt x="2608" y="15053"/>
                    <a:pt x="0" y="5947"/>
                  </a:cubicBezTo>
                  <a:lnTo>
                    <a:pt x="20765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7961" dir="13500000" algn="ctr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94" name="Google Shape;594;p45"/>
            <p:cNvSpPr/>
            <p:nvPr/>
          </p:nvSpPr>
          <p:spPr>
            <a:xfrm rot="-6300000">
              <a:off x="2531" y="2151"/>
              <a:ext cx="957" cy="225"/>
            </a:xfrm>
            <a:custGeom>
              <a:avLst/>
              <a:gdLst/>
              <a:ahLst/>
              <a:cxnLst/>
              <a:rect l="l" t="t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595" name="Google Shape;595;p45"/>
            <p:cNvSpPr/>
            <p:nvPr/>
          </p:nvSpPr>
          <p:spPr>
            <a:xfrm rot="4587037">
              <a:off x="3070" y="2905"/>
              <a:ext cx="802" cy="284"/>
            </a:xfrm>
            <a:custGeom>
              <a:avLst/>
              <a:gdLst/>
              <a:ahLst/>
              <a:cxnLst/>
              <a:rect l="l" t="t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</p:grpSp>
      <p:sp>
        <p:nvSpPr>
          <p:cNvPr id="596" name="Google Shape;596;p45"/>
          <p:cNvSpPr/>
          <p:nvPr/>
        </p:nvSpPr>
        <p:spPr>
          <a:xfrm>
            <a:off x="1631950" y="2441575"/>
            <a:ext cx="1858963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Area = .4500</a:t>
            </a:r>
            <a:endParaRPr/>
          </a:p>
        </p:txBody>
      </p:sp>
      <p:sp>
        <p:nvSpPr>
          <p:cNvPr id="597" name="Google Shape;597;p45"/>
          <p:cNvSpPr/>
          <p:nvPr/>
        </p:nvSpPr>
        <p:spPr>
          <a:xfrm>
            <a:off x="5461000" y="3279775"/>
            <a:ext cx="1858963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Area = .0500</a:t>
            </a:r>
            <a:endParaRPr/>
          </a:p>
        </p:txBody>
      </p:sp>
      <p:sp>
        <p:nvSpPr>
          <p:cNvPr id="598" name="Google Shape;598;p45"/>
          <p:cNvSpPr/>
          <p:nvPr/>
        </p:nvSpPr>
        <p:spPr>
          <a:xfrm>
            <a:off x="6832600" y="4841875"/>
            <a:ext cx="315913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endParaRPr/>
          </a:p>
        </p:txBody>
      </p:sp>
      <p:sp>
        <p:nvSpPr>
          <p:cNvPr id="599" name="Google Shape;599;p45"/>
          <p:cNvSpPr/>
          <p:nvPr/>
        </p:nvSpPr>
        <p:spPr>
          <a:xfrm>
            <a:off x="5829300" y="4781550"/>
            <a:ext cx="711200" cy="320675"/>
          </a:xfrm>
          <a:custGeom>
            <a:avLst/>
            <a:gdLst/>
            <a:ahLst/>
            <a:cxnLst/>
            <a:rect l="l" t="t" r="r" b="b"/>
            <a:pathLst>
              <a:path w="448" h="202" extrusionOk="0">
                <a:moveTo>
                  <a:pt x="0" y="0"/>
                </a:moveTo>
                <a:lnTo>
                  <a:pt x="2" y="26"/>
                </a:lnTo>
                <a:lnTo>
                  <a:pt x="2" y="50"/>
                </a:lnTo>
                <a:lnTo>
                  <a:pt x="2" y="80"/>
                </a:lnTo>
                <a:lnTo>
                  <a:pt x="0" y="106"/>
                </a:lnTo>
                <a:lnTo>
                  <a:pt x="0" y="130"/>
                </a:lnTo>
                <a:lnTo>
                  <a:pt x="0" y="154"/>
                </a:lnTo>
                <a:lnTo>
                  <a:pt x="0" y="178"/>
                </a:lnTo>
                <a:lnTo>
                  <a:pt x="0" y="202"/>
                </a:lnTo>
                <a:lnTo>
                  <a:pt x="448" y="202"/>
                </a:lnTo>
                <a:lnTo>
                  <a:pt x="446" y="176"/>
                </a:lnTo>
                <a:lnTo>
                  <a:pt x="436" y="156"/>
                </a:lnTo>
                <a:lnTo>
                  <a:pt x="424" y="154"/>
                </a:lnTo>
                <a:lnTo>
                  <a:pt x="396" y="146"/>
                </a:lnTo>
                <a:lnTo>
                  <a:pt x="372" y="138"/>
                </a:lnTo>
                <a:lnTo>
                  <a:pt x="348" y="134"/>
                </a:lnTo>
                <a:lnTo>
                  <a:pt x="324" y="128"/>
                </a:lnTo>
                <a:lnTo>
                  <a:pt x="302" y="120"/>
                </a:lnTo>
                <a:lnTo>
                  <a:pt x="282" y="116"/>
                </a:lnTo>
                <a:lnTo>
                  <a:pt x="260" y="106"/>
                </a:lnTo>
                <a:lnTo>
                  <a:pt x="238" y="98"/>
                </a:lnTo>
                <a:lnTo>
                  <a:pt x="212" y="92"/>
                </a:lnTo>
                <a:lnTo>
                  <a:pt x="184" y="84"/>
                </a:lnTo>
                <a:lnTo>
                  <a:pt x="166" y="74"/>
                </a:lnTo>
                <a:lnTo>
                  <a:pt x="144" y="66"/>
                </a:lnTo>
                <a:lnTo>
                  <a:pt x="114" y="52"/>
                </a:lnTo>
                <a:lnTo>
                  <a:pt x="90" y="48"/>
                </a:lnTo>
                <a:lnTo>
                  <a:pt x="68" y="38"/>
                </a:lnTo>
                <a:lnTo>
                  <a:pt x="46" y="28"/>
                </a:lnTo>
                <a:lnTo>
                  <a:pt x="26" y="16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gradFill>
            <a:gsLst>
              <a:gs pos="0">
                <a:srgbClr val="238F8F"/>
              </a:gs>
              <a:gs pos="50000">
                <a:srgbClr val="33CCCC"/>
              </a:gs>
              <a:gs pos="100000">
                <a:srgbClr val="238F8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600" name="Google Shape;600;p45"/>
          <p:cNvCxnSpPr/>
          <p:nvPr/>
        </p:nvCxnSpPr>
        <p:spPr>
          <a:xfrm>
            <a:off x="5829300" y="4676775"/>
            <a:ext cx="0" cy="5397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601" name="Google Shape;601;p45"/>
          <p:cNvSpPr/>
          <p:nvPr/>
        </p:nvSpPr>
        <p:spPr>
          <a:xfrm>
            <a:off x="5561013" y="5170488"/>
            <a:ext cx="569912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 baseline="-250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.05</a:t>
            </a:r>
            <a:endParaRPr/>
          </a:p>
        </p:txBody>
      </p:sp>
      <p:cxnSp>
        <p:nvCxnSpPr>
          <p:cNvPr id="602" name="Google Shape;602;p45"/>
          <p:cNvCxnSpPr/>
          <p:nvPr/>
        </p:nvCxnSpPr>
        <p:spPr>
          <a:xfrm>
            <a:off x="1771650" y="5083175"/>
            <a:ext cx="5002213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603" name="Google Shape;603;p45"/>
          <p:cNvCxnSpPr/>
          <p:nvPr/>
        </p:nvCxnSpPr>
        <p:spPr>
          <a:xfrm flipH="1">
            <a:off x="6015038" y="3776663"/>
            <a:ext cx="384175" cy="12192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604" name="Google Shape;604;p45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cxnSp>
        <p:nvCxnSpPr>
          <p:cNvPr id="605" name="Google Shape;605;p45"/>
          <p:cNvCxnSpPr/>
          <p:nvPr/>
        </p:nvCxnSpPr>
        <p:spPr>
          <a:xfrm flipH="1">
            <a:off x="4244975" y="2036763"/>
            <a:ext cx="1588" cy="3138487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dash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</p:spTree>
  </p:cSld>
  <p:clrMapOvr>
    <a:masterClrMapping/>
  </p:clrMapOvr>
  <p:transition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46"/>
          <p:cNvSpPr/>
          <p:nvPr/>
        </p:nvSpPr>
        <p:spPr>
          <a:xfrm>
            <a:off x="690563" y="1154113"/>
            <a:ext cx="77724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Solving for the Reorder Point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611" name="Google Shape;611;p46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sp>
        <p:nvSpPr>
          <p:cNvPr id="612" name="Google Shape;612;p46"/>
          <p:cNvSpPr/>
          <p:nvPr/>
        </p:nvSpPr>
        <p:spPr>
          <a:xfrm>
            <a:off x="1104900" y="1695450"/>
            <a:ext cx="7499350" cy="115570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Step 1:  Find the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-value that cuts off an area of .05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    in the right tail of the standard normal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    distribution.</a:t>
            </a:r>
            <a:endParaRPr/>
          </a:p>
        </p:txBody>
      </p:sp>
      <p:pic>
        <p:nvPicPr>
          <p:cNvPr id="613" name="Google Shape;613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4900" y="2997200"/>
            <a:ext cx="7569200" cy="2870200"/>
          </a:xfrm>
          <a:prstGeom prst="rect">
            <a:avLst/>
          </a:prstGeom>
          <a:gradFill>
            <a:gsLst>
              <a:gs pos="0">
                <a:srgbClr val="5C5C5C"/>
              </a:gs>
              <a:gs pos="50000">
                <a:srgbClr val="838383"/>
              </a:gs>
              <a:gs pos="100000">
                <a:srgbClr val="5C5C5C"/>
              </a:gs>
            </a:gsLst>
            <a:lin ang="54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4D4D4D"/>
            </a:outerShdw>
          </a:effectLst>
        </p:spPr>
      </p:pic>
      <p:sp>
        <p:nvSpPr>
          <p:cNvPr id="614" name="Google Shape;614;p46"/>
          <p:cNvSpPr/>
          <p:nvPr/>
        </p:nvSpPr>
        <p:spPr>
          <a:xfrm>
            <a:off x="4337050" y="2924175"/>
            <a:ext cx="1562100" cy="428625"/>
          </a:xfrm>
          <a:prstGeom prst="ellipse">
            <a:avLst/>
          </a:prstGeom>
          <a:noFill/>
          <a:ln w="381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615" name="Google Shape;615;p46"/>
          <p:cNvSpPr/>
          <p:nvPr/>
        </p:nvSpPr>
        <p:spPr>
          <a:xfrm>
            <a:off x="1069975" y="4029075"/>
            <a:ext cx="542925" cy="419100"/>
          </a:xfrm>
          <a:prstGeom prst="ellipse">
            <a:avLst/>
          </a:prstGeom>
          <a:noFill/>
          <a:ln w="381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616" name="Google Shape;616;p46"/>
          <p:cNvSpPr/>
          <p:nvPr/>
        </p:nvSpPr>
        <p:spPr>
          <a:xfrm>
            <a:off x="4368800" y="4003675"/>
            <a:ext cx="1543050" cy="495300"/>
          </a:xfrm>
          <a:prstGeom prst="ellipse">
            <a:avLst/>
          </a:prstGeom>
          <a:noFill/>
          <a:ln w="381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617" name="Google Shape;617;p46"/>
          <p:cNvCxnSpPr/>
          <p:nvPr/>
        </p:nvCxnSpPr>
        <p:spPr>
          <a:xfrm flipH="1">
            <a:off x="1628775" y="4241800"/>
            <a:ext cx="2714625" cy="3175"/>
          </a:xfrm>
          <a:prstGeom prst="straightConnector1">
            <a:avLst/>
          </a:prstGeom>
          <a:noFill/>
          <a:ln w="28575" cap="flat" cmpd="sng">
            <a:solidFill>
              <a:srgbClr val="66FFFF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618" name="Google Shape;618;p46"/>
          <p:cNvCxnSpPr/>
          <p:nvPr/>
        </p:nvCxnSpPr>
        <p:spPr>
          <a:xfrm rot="-5400000">
            <a:off x="4808537" y="3668713"/>
            <a:ext cx="631825" cy="0"/>
          </a:xfrm>
          <a:prstGeom prst="straightConnector1">
            <a:avLst/>
          </a:prstGeom>
          <a:noFill/>
          <a:ln w="28575" cap="flat" cmpd="sng">
            <a:solidFill>
              <a:srgbClr val="66FFFF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619" name="Google Shape;619;p46"/>
          <p:cNvSpPr/>
          <p:nvPr/>
        </p:nvSpPr>
        <p:spPr>
          <a:xfrm>
            <a:off x="3143250" y="5162550"/>
            <a:ext cx="3790950" cy="895350"/>
          </a:xfrm>
          <a:prstGeom prst="wedgeEllipseCallout">
            <a:avLst>
              <a:gd name="adj1" fmla="val 1088"/>
              <a:gd name="adj2" fmla="val -121454"/>
            </a:avLst>
          </a:prstGeom>
          <a:gradFill>
            <a:gsLst>
              <a:gs pos="0">
                <a:srgbClr val="006B8F"/>
              </a:gs>
              <a:gs pos="50000">
                <a:srgbClr val="0099CC"/>
              </a:gs>
              <a:gs pos="100000">
                <a:srgbClr val="006B8F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We look up the area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(.5 - .05 = .45)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47"/>
          <p:cNvSpPr/>
          <p:nvPr/>
        </p:nvSpPr>
        <p:spPr>
          <a:xfrm>
            <a:off x="690563" y="1154113"/>
            <a:ext cx="7772400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Solving for the Reorder Point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625" name="Google Shape;625;p47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sp>
        <p:nvSpPr>
          <p:cNvPr id="626" name="Google Shape;626;p47"/>
          <p:cNvSpPr/>
          <p:nvPr/>
        </p:nvSpPr>
        <p:spPr>
          <a:xfrm>
            <a:off x="1104900" y="1676400"/>
            <a:ext cx="7499350" cy="79375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Step 2:  Convert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 baseline="-250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.05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to the corresponding value of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</a:t>
            </a:r>
            <a:endParaRPr/>
          </a:p>
        </p:txBody>
      </p:sp>
      <p:sp>
        <p:nvSpPr>
          <p:cNvPr id="627" name="Google Shape;627;p47"/>
          <p:cNvSpPr/>
          <p:nvPr/>
        </p:nvSpPr>
        <p:spPr>
          <a:xfrm>
            <a:off x="3181350" y="2667000"/>
            <a:ext cx="2781300" cy="1676400"/>
          </a:xfrm>
          <a:prstGeom prst="rect">
            <a:avLst/>
          </a:prstGeom>
          <a:gradFill>
            <a:gsLst>
              <a:gs pos="0">
                <a:srgbClr val="696969"/>
              </a:gs>
              <a:gs pos="50000">
                <a:srgbClr val="969696"/>
              </a:gs>
              <a:gs pos="100000">
                <a:srgbClr val="696969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= </a:t>
            </a:r>
            <a:r>
              <a:rPr lang="en-US" sz="24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+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</a:t>
            </a:r>
            <a:r>
              <a:rPr lang="en-US" sz="2400" baseline="-250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.05</a:t>
            </a:r>
            <a:r>
              <a:rPr lang="en-US" sz="24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endParaRPr/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 i="1">
                <a:solidFill>
                  <a:schemeClr val="l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     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= 15 + 1.645(6)</a:t>
            </a:r>
            <a:endParaRPr/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=   24.87 or   25</a:t>
            </a:r>
            <a:endParaRPr/>
          </a:p>
        </p:txBody>
      </p:sp>
      <p:sp>
        <p:nvSpPr>
          <p:cNvPr id="628" name="Google Shape;628;p47"/>
          <p:cNvSpPr/>
          <p:nvPr/>
        </p:nvSpPr>
        <p:spPr>
          <a:xfrm>
            <a:off x="5289550" y="3702050"/>
            <a:ext cx="533400" cy="476250"/>
          </a:xfrm>
          <a:prstGeom prst="ellipse">
            <a:avLst/>
          </a:prstGeom>
          <a:noFill/>
          <a:ln w="28575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629" name="Google Shape;629;p47"/>
          <p:cNvSpPr/>
          <p:nvPr/>
        </p:nvSpPr>
        <p:spPr>
          <a:xfrm>
            <a:off x="781050" y="4438650"/>
            <a:ext cx="7848600" cy="112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A reorder point of 25 gallons will place the probability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of a stockout during leadtime at (slightly less than) .05.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48"/>
          <p:cNvSpPr/>
          <p:nvPr/>
        </p:nvSpPr>
        <p:spPr>
          <a:xfrm>
            <a:off x="690563" y="1154113"/>
            <a:ext cx="7772400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Solving for the Reorder Point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635" name="Google Shape;635;p48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Pep Zone</a:t>
            </a:r>
            <a:endParaRPr/>
          </a:p>
        </p:txBody>
      </p:sp>
      <p:sp>
        <p:nvSpPr>
          <p:cNvPr id="636" name="Google Shape;636;p48"/>
          <p:cNvSpPr/>
          <p:nvPr/>
        </p:nvSpPr>
        <p:spPr>
          <a:xfrm>
            <a:off x="1047750" y="1485900"/>
            <a:ext cx="7639050" cy="24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By raising the reorder point from 20 gallons to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25 gallons on hand, the probability of a stockout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decreases from about .20 to .05.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This is a significant decrease in the chance that Pep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Zone will be out of stock and unable to meet 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customer’s desire to make a purchase.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55"/>
          <p:cNvSpPr txBox="1"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End of Chapter 3, Part B</a:t>
            </a:r>
            <a:endParaRPr/>
          </a:p>
        </p:txBody>
      </p:sp>
      <p:sp>
        <p:nvSpPr>
          <p:cNvPr id="728" name="Google Shape;728;p55"/>
          <p:cNvSpPr/>
          <p:nvPr/>
        </p:nvSpPr>
        <p:spPr>
          <a:xfrm>
            <a:off x="3797300" y="3048000"/>
            <a:ext cx="1557338" cy="1611313"/>
          </a:xfrm>
          <a:prstGeom prst="roundRect">
            <a:avLst>
              <a:gd name="adj" fmla="val 12065"/>
            </a:avLst>
          </a:prstGeom>
          <a:noFill/>
          <a:ln w="50800" cap="flat" cmpd="sng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729" name="Google Shape;729;p55"/>
          <p:cNvSpPr/>
          <p:nvPr/>
        </p:nvSpPr>
        <p:spPr>
          <a:xfrm>
            <a:off x="3927475" y="2133600"/>
            <a:ext cx="1681163" cy="2670175"/>
          </a:xfrm>
          <a:custGeom>
            <a:avLst/>
            <a:gdLst/>
            <a:ahLst/>
            <a:cxnLst/>
            <a:rect l="l" t="t" r="r" b="b"/>
            <a:pathLst>
              <a:path w="1059" h="1682" extrusionOk="0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>
            <a:gsLst>
              <a:gs pos="0">
                <a:srgbClr val="4B0B7A"/>
              </a:gs>
              <a:gs pos="50000">
                <a:srgbClr val="6C11B0"/>
              </a:gs>
              <a:gs pos="100000">
                <a:srgbClr val="8115D3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  <p:transition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48"/>
          <p:cNvSpPr/>
          <p:nvPr/>
        </p:nvSpPr>
        <p:spPr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Tasks</a:t>
            </a:r>
            <a:endParaRPr/>
          </a:p>
        </p:txBody>
      </p:sp>
      <p:sp>
        <p:nvSpPr>
          <p:cNvPr id="636" name="Google Shape;636;p48"/>
          <p:cNvSpPr/>
          <p:nvPr/>
        </p:nvSpPr>
        <p:spPr>
          <a:xfrm>
            <a:off x="207818" y="2680854"/>
            <a:ext cx="8728364" cy="1243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2"/>
            </a:pPr>
            <a:r>
              <a:rPr lang="en-US" sz="1800">
                <a:solidFill>
                  <a:schemeClr val="bg1"/>
                </a:solidFill>
              </a:rPr>
              <a:t>In 2003, the average stock price for companies making up the S&amp;P 500 was $30, and the standard deviation was $8.20 (BusinessWeek, Special Annual Issue, Spring 2003). Assume the stock prices are normally distributed</a:t>
            </a:r>
          </a:p>
        </p:txBody>
      </p:sp>
      <p:sp>
        <p:nvSpPr>
          <p:cNvPr id="2" name="Google Shape;636;p48">
            <a:extLst>
              <a:ext uri="{FF2B5EF4-FFF2-40B4-BE49-F238E27FC236}">
                <a16:creationId xmlns:a16="http://schemas.microsoft.com/office/drawing/2014/main" id="{5EE4E739-0AED-4E77-8190-0E0280870078}"/>
              </a:ext>
            </a:extLst>
          </p:cNvPr>
          <p:cNvSpPr/>
          <p:nvPr/>
        </p:nvSpPr>
        <p:spPr>
          <a:xfrm>
            <a:off x="540327" y="3636819"/>
            <a:ext cx="8063345" cy="2083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lphaLcPeriod"/>
            </a:pPr>
            <a:r>
              <a:rPr lang="en-US" sz="1700">
                <a:solidFill>
                  <a:schemeClr val="bg1"/>
                </a:solidFill>
              </a:rPr>
              <a:t>What is the probability that a company will have a stock price of at least $40?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lphaLcPeriod"/>
            </a:pPr>
            <a:r>
              <a:rPr lang="en-US" sz="1700">
                <a:solidFill>
                  <a:schemeClr val="bg1"/>
                </a:solidFill>
              </a:rPr>
              <a:t>What is the probability that a company will have a stock price no higher than $20?</a:t>
            </a:r>
          </a:p>
          <a:p>
            <a:pPr marL="457200" indent="-457200">
              <a:buClr>
                <a:schemeClr val="bg1"/>
              </a:buClr>
              <a:buFont typeface="+mj-lt"/>
              <a:buAutoNum type="alphaLcPeriod"/>
            </a:pPr>
            <a:r>
              <a:rPr lang="en-US" sz="1700">
                <a:solidFill>
                  <a:schemeClr val="bg1"/>
                </a:solidFill>
              </a:rPr>
              <a:t>What is the probability that a company will have a stock price is between $17 and $43?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lphaLcPeriod"/>
            </a:pPr>
            <a:r>
              <a:rPr lang="en-US" sz="1700">
                <a:solidFill>
                  <a:schemeClr val="bg1"/>
                </a:solidFill>
              </a:rPr>
              <a:t>How high does a stock price have to be to put a company in the top 10%?</a:t>
            </a:r>
          </a:p>
        </p:txBody>
      </p:sp>
      <p:sp>
        <p:nvSpPr>
          <p:cNvPr id="3" name="Google Shape;636;p48">
            <a:extLst>
              <a:ext uri="{FF2B5EF4-FFF2-40B4-BE49-F238E27FC236}">
                <a16:creationId xmlns:a16="http://schemas.microsoft.com/office/drawing/2014/main" id="{60F0871C-D4C5-44C1-BAF7-A8BF93CFE3E2}"/>
              </a:ext>
            </a:extLst>
          </p:cNvPr>
          <p:cNvSpPr/>
          <p:nvPr/>
        </p:nvSpPr>
        <p:spPr>
          <a:xfrm>
            <a:off x="263236" y="811213"/>
            <a:ext cx="8728364" cy="706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en-US" sz="2000">
                <a:solidFill>
                  <a:schemeClr val="bg1"/>
                </a:solidFill>
              </a:rPr>
              <a:t>A random variable x is uniformly distributed between 1.0 and 1.5.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4" name="Google Shape;636;p48">
            <a:extLst>
              <a:ext uri="{FF2B5EF4-FFF2-40B4-BE49-F238E27FC236}">
                <a16:creationId xmlns:a16="http://schemas.microsoft.com/office/drawing/2014/main" id="{3EC10BC2-7A83-4E95-98FF-7B8C844D3B19}"/>
              </a:ext>
            </a:extLst>
          </p:cNvPr>
          <p:cNvSpPr/>
          <p:nvPr/>
        </p:nvSpPr>
        <p:spPr>
          <a:xfrm>
            <a:off x="637309" y="1317265"/>
            <a:ext cx="8354291" cy="1300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lphaLcPeriod"/>
            </a:pPr>
            <a:r>
              <a:rPr lang="en-US" sz="1600">
                <a:solidFill>
                  <a:schemeClr val="bg1"/>
                </a:solidFill>
              </a:rPr>
              <a:t>Show the graph of the probability density function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lphaLcPeriod"/>
            </a:pPr>
            <a:r>
              <a:rPr lang="en-US" sz="1600">
                <a:solidFill>
                  <a:schemeClr val="bg1"/>
                </a:solidFill>
              </a:rPr>
              <a:t>Find P(x = 1.25).</a:t>
            </a:r>
          </a:p>
          <a:p>
            <a:pPr marL="457200" indent="-457200">
              <a:buClr>
                <a:schemeClr val="bg1"/>
              </a:buClr>
              <a:buFont typeface="+mj-lt"/>
              <a:buAutoNum type="alphaLcPeriod"/>
            </a:pPr>
            <a:r>
              <a:rPr lang="en-US" sz="1600">
                <a:solidFill>
                  <a:schemeClr val="bg1"/>
                </a:solidFill>
              </a:rPr>
              <a:t>Find P(1.00 ≤ x ≤ .25).</a:t>
            </a:r>
          </a:p>
          <a:p>
            <a:pPr marL="457200" indent="-457200">
              <a:buClr>
                <a:schemeClr val="bg1"/>
              </a:buClr>
              <a:buFont typeface="+mj-lt"/>
              <a:buAutoNum type="alphaLcPeriod"/>
            </a:pPr>
            <a:r>
              <a:rPr lang="en-US" sz="1600">
                <a:solidFill>
                  <a:schemeClr val="bg1"/>
                </a:solidFill>
              </a:rPr>
              <a:t>Find P(1.20 &lt; x &lt;  1.50)</a:t>
            </a:r>
          </a:p>
        </p:txBody>
      </p:sp>
    </p:spTree>
    <p:extLst>
      <p:ext uri="{BB962C8B-B14F-4D97-AF65-F5344CB8AC3E}">
        <p14:creationId xmlns:p14="http://schemas.microsoft.com/office/powerpoint/2010/main" val="1870252572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>
            <a:spLocks noGrp="1"/>
          </p:cNvSpPr>
          <p:nvPr>
            <p:ph type="title"/>
          </p:nvPr>
        </p:nvSpPr>
        <p:spPr>
          <a:xfrm>
            <a:off x="690563" y="144463"/>
            <a:ext cx="7772400" cy="611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Continuous Probability Distributions</a:t>
            </a:r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body" idx="1"/>
          </p:nvPr>
        </p:nvSpPr>
        <p:spPr>
          <a:xfrm>
            <a:off x="690563" y="1122363"/>
            <a:ext cx="7886700" cy="29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 </a:t>
            </a:r>
            <a:r>
              <a:rPr lang="en-US" u="sng"/>
              <a:t>continuous random variable</a:t>
            </a:r>
            <a:r>
              <a:rPr lang="en-US"/>
              <a:t> can assume any value in an interval on the real line or in a collection of intervals.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It is not possible to talk about the probability of the random variable assuming a particular value.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Instead, we talk about the probability of the random variable assuming a value within a given interval.</a:t>
            </a:r>
            <a:endParaRPr i="1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/>
          <p:nvPr/>
        </p:nvSpPr>
        <p:spPr>
          <a:xfrm>
            <a:off x="690563" y="144463"/>
            <a:ext cx="7772400" cy="611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Continuous Probability Distributions</a:t>
            </a:r>
            <a:endParaRPr/>
          </a:p>
        </p:txBody>
      </p:sp>
      <p:sp>
        <p:nvSpPr>
          <p:cNvPr id="139" name="Google Shape;139;p17"/>
          <p:cNvSpPr/>
          <p:nvPr/>
        </p:nvSpPr>
        <p:spPr>
          <a:xfrm>
            <a:off x="690563" y="1122363"/>
            <a:ext cx="7772400" cy="18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probability of the random variable assuming a value within some given interval from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 baseline="-250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to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 baseline="-250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is defined to be the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area under the graph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of the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probability density function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between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x</a:t>
            </a:r>
            <a:r>
              <a:rPr lang="en-US" sz="2400" baseline="-250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and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x</a:t>
            </a:r>
            <a:r>
              <a:rPr lang="en-US" sz="2400" i="1" baseline="-250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.</a:t>
            </a:r>
            <a:endParaRPr/>
          </a:p>
        </p:txBody>
      </p:sp>
      <p:grpSp>
        <p:nvGrpSpPr>
          <p:cNvPr id="140" name="Google Shape;140;p17"/>
          <p:cNvGrpSpPr/>
          <p:nvPr/>
        </p:nvGrpSpPr>
        <p:grpSpPr>
          <a:xfrm>
            <a:off x="366713" y="2924175"/>
            <a:ext cx="3028950" cy="2601913"/>
            <a:chOff x="366713" y="3000375"/>
            <a:chExt cx="3028950" cy="2601913"/>
          </a:xfrm>
        </p:grpSpPr>
        <p:sp>
          <p:nvSpPr>
            <p:cNvPr id="141" name="Google Shape;141;p17"/>
            <p:cNvSpPr/>
            <p:nvPr/>
          </p:nvSpPr>
          <p:spPr>
            <a:xfrm>
              <a:off x="366713" y="3000375"/>
              <a:ext cx="3028950" cy="2601913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0476B"/>
                </a:gs>
                <a:gs pos="50000">
                  <a:srgbClr val="006699"/>
                </a:gs>
                <a:gs pos="100000">
                  <a:srgbClr val="00476B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142" name="Google Shape;142;p17"/>
            <p:cNvCxnSpPr/>
            <p:nvPr/>
          </p:nvCxnSpPr>
          <p:spPr>
            <a:xfrm>
              <a:off x="723901" y="3665538"/>
              <a:ext cx="0" cy="144780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sp>
          <p:nvSpPr>
            <p:cNvPr id="143" name="Google Shape;143;p17"/>
            <p:cNvSpPr/>
            <p:nvPr/>
          </p:nvSpPr>
          <p:spPr>
            <a:xfrm>
              <a:off x="509588" y="3233738"/>
              <a:ext cx="609600" cy="39370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f 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(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)</a:t>
              </a:r>
              <a:endParaRPr/>
            </a:p>
          </p:txBody>
        </p:sp>
        <p:sp>
          <p:nvSpPr>
            <p:cNvPr id="144" name="Google Shape;144;p17"/>
            <p:cNvSpPr/>
            <p:nvPr/>
          </p:nvSpPr>
          <p:spPr>
            <a:xfrm>
              <a:off x="2862263" y="4851400"/>
              <a:ext cx="38417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endParaRPr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996951" y="4638675"/>
              <a:ext cx="1652588" cy="481013"/>
            </a:xfrm>
            <a:custGeom>
              <a:avLst/>
              <a:gdLst/>
              <a:ahLst/>
              <a:cxnLst/>
              <a:rect l="l" t="t" r="r" b="b"/>
              <a:pathLst>
                <a:path w="528" h="528" extrusionOk="0">
                  <a:moveTo>
                    <a:pt x="0" y="528"/>
                  </a:moveTo>
                  <a:lnTo>
                    <a:pt x="12" y="0"/>
                  </a:lnTo>
                  <a:lnTo>
                    <a:pt x="528" y="0"/>
                  </a:lnTo>
                  <a:lnTo>
                    <a:pt x="528" y="528"/>
                  </a:lnTo>
                  <a:lnTo>
                    <a:pt x="0" y="528"/>
                  </a:lnTo>
                </a:path>
              </a:pathLst>
            </a:custGeom>
            <a:gradFill>
              <a:gsLst>
                <a:gs pos="0">
                  <a:srgbClr val="6B2347"/>
                </a:gs>
                <a:gs pos="50000">
                  <a:srgbClr val="993366"/>
                </a:gs>
                <a:gs pos="100000">
                  <a:srgbClr val="6B2347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146" name="Google Shape;146;p17"/>
            <p:cNvCxnSpPr/>
            <p:nvPr/>
          </p:nvCxnSpPr>
          <p:spPr>
            <a:xfrm>
              <a:off x="2649538" y="4633913"/>
              <a:ext cx="0" cy="504825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cxnSp>
          <p:nvCxnSpPr>
            <p:cNvPr id="147" name="Google Shape;147;p17"/>
            <p:cNvCxnSpPr/>
            <p:nvPr/>
          </p:nvCxnSpPr>
          <p:spPr>
            <a:xfrm>
              <a:off x="1025526" y="4633913"/>
              <a:ext cx="1625600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17"/>
            <p:cNvCxnSpPr/>
            <p:nvPr/>
          </p:nvCxnSpPr>
          <p:spPr>
            <a:xfrm>
              <a:off x="1020763" y="4637088"/>
              <a:ext cx="0" cy="47783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chemeClr val="dk1"/>
              </a:outerShdw>
            </a:effectLst>
          </p:spPr>
        </p:cxnSp>
        <p:sp>
          <p:nvSpPr>
            <p:cNvPr id="149" name="Google Shape;149;p17"/>
            <p:cNvSpPr txBox="1"/>
            <p:nvPr/>
          </p:nvSpPr>
          <p:spPr>
            <a:xfrm>
              <a:off x="1289051" y="3057525"/>
              <a:ext cx="1247775" cy="427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Uniform</a:t>
              </a:r>
              <a:endParaRPr/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1314451" y="4648200"/>
              <a:ext cx="419100" cy="466725"/>
            </a:xfrm>
            <a:prstGeom prst="rect">
              <a:avLst/>
            </a:prstGeom>
            <a:gradFill>
              <a:gsLst>
                <a:gs pos="0">
                  <a:srgbClr val="47B3B3"/>
                </a:gs>
                <a:gs pos="50000">
                  <a:srgbClr val="66FFFF"/>
                </a:gs>
                <a:gs pos="100000">
                  <a:srgbClr val="47B3B3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151" name="Google Shape;151;p17"/>
            <p:cNvCxnSpPr/>
            <p:nvPr/>
          </p:nvCxnSpPr>
          <p:spPr>
            <a:xfrm>
              <a:off x="1733551" y="4643438"/>
              <a:ext cx="0" cy="53340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17"/>
            <p:cNvCxnSpPr/>
            <p:nvPr/>
          </p:nvCxnSpPr>
          <p:spPr>
            <a:xfrm>
              <a:off x="1304926" y="4643438"/>
              <a:ext cx="0" cy="53340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3" name="Google Shape;153;p17"/>
            <p:cNvSpPr/>
            <p:nvPr/>
          </p:nvSpPr>
          <p:spPr>
            <a:xfrm>
              <a:off x="1047751" y="5056188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1600" baseline="-25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1</a:t>
              </a:r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1476376" y="5056188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1600" baseline="-25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2</a:t>
              </a:r>
              <a:endParaRPr/>
            </a:p>
          </p:txBody>
        </p:sp>
        <p:cxnSp>
          <p:nvCxnSpPr>
            <p:cNvPr id="155" name="Google Shape;155;p17"/>
            <p:cNvCxnSpPr/>
            <p:nvPr/>
          </p:nvCxnSpPr>
          <p:spPr>
            <a:xfrm>
              <a:off x="727076" y="5114925"/>
              <a:ext cx="2249488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</p:grpSp>
      <p:grpSp>
        <p:nvGrpSpPr>
          <p:cNvPr id="156" name="Google Shape;156;p17"/>
          <p:cNvGrpSpPr/>
          <p:nvPr/>
        </p:nvGrpSpPr>
        <p:grpSpPr>
          <a:xfrm>
            <a:off x="3302000" y="3549650"/>
            <a:ext cx="3028950" cy="2616200"/>
            <a:chOff x="3314700" y="3638550"/>
            <a:chExt cx="3028950" cy="2616200"/>
          </a:xfrm>
        </p:grpSpPr>
        <p:sp>
          <p:nvSpPr>
            <p:cNvPr id="157" name="Google Shape;157;p17"/>
            <p:cNvSpPr/>
            <p:nvPr/>
          </p:nvSpPr>
          <p:spPr>
            <a:xfrm>
              <a:off x="3314700" y="3638550"/>
              <a:ext cx="3028950" cy="261620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0476B"/>
                </a:gs>
                <a:gs pos="50000">
                  <a:srgbClr val="006699"/>
                </a:gs>
                <a:gs pos="100000">
                  <a:srgbClr val="00476B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158" name="Google Shape;158;p17"/>
            <p:cNvCxnSpPr/>
            <p:nvPr/>
          </p:nvCxnSpPr>
          <p:spPr>
            <a:xfrm>
              <a:off x="3700463" y="5746750"/>
              <a:ext cx="2179638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sp>
          <p:nvSpPr>
            <p:cNvPr id="159" name="Google Shape;159;p17"/>
            <p:cNvSpPr/>
            <p:nvPr/>
          </p:nvSpPr>
          <p:spPr>
            <a:xfrm>
              <a:off x="5910263" y="5545138"/>
              <a:ext cx="238125" cy="358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5550" tIns="26975" rIns="55550" bIns="269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endParaRPr/>
            </a:p>
          </p:txBody>
        </p:sp>
        <p:cxnSp>
          <p:nvCxnSpPr>
            <p:cNvPr id="160" name="Google Shape;160;p17"/>
            <p:cNvCxnSpPr/>
            <p:nvPr/>
          </p:nvCxnSpPr>
          <p:spPr>
            <a:xfrm rot="10800000">
              <a:off x="3694113" y="4240213"/>
              <a:ext cx="0" cy="1508125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sp>
          <p:nvSpPr>
            <p:cNvPr id="161" name="Google Shape;161;p17"/>
            <p:cNvSpPr/>
            <p:nvPr/>
          </p:nvSpPr>
          <p:spPr>
            <a:xfrm>
              <a:off x="3473450" y="3867150"/>
              <a:ext cx="539750" cy="358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5550" tIns="26975" rIns="55550" bIns="269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f 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(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)</a:t>
              </a:r>
              <a:endParaRPr/>
            </a:p>
          </p:txBody>
        </p:sp>
        <p:sp>
          <p:nvSpPr>
            <p:cNvPr id="162" name="Google Shape;162;p17"/>
            <p:cNvSpPr/>
            <p:nvPr/>
          </p:nvSpPr>
          <p:spPr>
            <a:xfrm>
              <a:off x="3883025" y="4327525"/>
              <a:ext cx="1766888" cy="1422400"/>
            </a:xfrm>
            <a:custGeom>
              <a:avLst/>
              <a:gdLst/>
              <a:ahLst/>
              <a:cxnLst/>
              <a:rect l="l" t="t" r="r" b="b"/>
              <a:pathLst>
                <a:path w="2480" h="1173" extrusionOk="0">
                  <a:moveTo>
                    <a:pt x="1260" y="0"/>
                  </a:moveTo>
                  <a:lnTo>
                    <a:pt x="1236" y="5"/>
                  </a:lnTo>
                  <a:lnTo>
                    <a:pt x="1209" y="12"/>
                  </a:lnTo>
                  <a:lnTo>
                    <a:pt x="1179" y="27"/>
                  </a:lnTo>
                  <a:lnTo>
                    <a:pt x="1155" y="45"/>
                  </a:lnTo>
                  <a:lnTo>
                    <a:pt x="1132" y="66"/>
                  </a:lnTo>
                  <a:lnTo>
                    <a:pt x="1114" y="85"/>
                  </a:lnTo>
                  <a:lnTo>
                    <a:pt x="1099" y="106"/>
                  </a:lnTo>
                  <a:lnTo>
                    <a:pt x="1082" y="131"/>
                  </a:lnTo>
                  <a:lnTo>
                    <a:pt x="1070" y="149"/>
                  </a:lnTo>
                  <a:lnTo>
                    <a:pt x="1054" y="175"/>
                  </a:lnTo>
                  <a:lnTo>
                    <a:pt x="1040" y="197"/>
                  </a:lnTo>
                  <a:lnTo>
                    <a:pt x="1024" y="223"/>
                  </a:lnTo>
                  <a:lnTo>
                    <a:pt x="1015" y="240"/>
                  </a:lnTo>
                  <a:lnTo>
                    <a:pt x="1003" y="262"/>
                  </a:lnTo>
                  <a:lnTo>
                    <a:pt x="994" y="282"/>
                  </a:lnTo>
                  <a:lnTo>
                    <a:pt x="984" y="300"/>
                  </a:lnTo>
                  <a:lnTo>
                    <a:pt x="975" y="320"/>
                  </a:lnTo>
                  <a:lnTo>
                    <a:pt x="964" y="344"/>
                  </a:lnTo>
                  <a:lnTo>
                    <a:pt x="951" y="373"/>
                  </a:lnTo>
                  <a:lnTo>
                    <a:pt x="941" y="395"/>
                  </a:lnTo>
                  <a:lnTo>
                    <a:pt x="933" y="412"/>
                  </a:lnTo>
                  <a:lnTo>
                    <a:pt x="921" y="437"/>
                  </a:lnTo>
                  <a:lnTo>
                    <a:pt x="910" y="462"/>
                  </a:lnTo>
                  <a:lnTo>
                    <a:pt x="902" y="479"/>
                  </a:lnTo>
                  <a:lnTo>
                    <a:pt x="890" y="506"/>
                  </a:lnTo>
                  <a:lnTo>
                    <a:pt x="881" y="528"/>
                  </a:lnTo>
                  <a:lnTo>
                    <a:pt x="873" y="549"/>
                  </a:lnTo>
                  <a:lnTo>
                    <a:pt x="865" y="570"/>
                  </a:lnTo>
                  <a:lnTo>
                    <a:pt x="856" y="591"/>
                  </a:lnTo>
                  <a:lnTo>
                    <a:pt x="848" y="612"/>
                  </a:lnTo>
                  <a:lnTo>
                    <a:pt x="839" y="633"/>
                  </a:lnTo>
                  <a:lnTo>
                    <a:pt x="826" y="663"/>
                  </a:lnTo>
                  <a:lnTo>
                    <a:pt x="814" y="690"/>
                  </a:lnTo>
                  <a:lnTo>
                    <a:pt x="805" y="708"/>
                  </a:lnTo>
                  <a:lnTo>
                    <a:pt x="796" y="727"/>
                  </a:lnTo>
                  <a:lnTo>
                    <a:pt x="787" y="747"/>
                  </a:lnTo>
                  <a:lnTo>
                    <a:pt x="778" y="765"/>
                  </a:lnTo>
                  <a:lnTo>
                    <a:pt x="765" y="790"/>
                  </a:lnTo>
                  <a:lnTo>
                    <a:pt x="751" y="814"/>
                  </a:lnTo>
                  <a:lnTo>
                    <a:pt x="735" y="838"/>
                  </a:lnTo>
                  <a:lnTo>
                    <a:pt x="717" y="862"/>
                  </a:lnTo>
                  <a:lnTo>
                    <a:pt x="699" y="885"/>
                  </a:lnTo>
                  <a:lnTo>
                    <a:pt x="677" y="907"/>
                  </a:lnTo>
                  <a:lnTo>
                    <a:pt x="653" y="932"/>
                  </a:lnTo>
                  <a:lnTo>
                    <a:pt x="636" y="947"/>
                  </a:lnTo>
                  <a:lnTo>
                    <a:pt x="616" y="963"/>
                  </a:lnTo>
                  <a:lnTo>
                    <a:pt x="592" y="981"/>
                  </a:lnTo>
                  <a:lnTo>
                    <a:pt x="572" y="994"/>
                  </a:lnTo>
                  <a:lnTo>
                    <a:pt x="546" y="1009"/>
                  </a:lnTo>
                  <a:lnTo>
                    <a:pt x="506" y="1031"/>
                  </a:lnTo>
                  <a:lnTo>
                    <a:pt x="472" y="1045"/>
                  </a:lnTo>
                  <a:lnTo>
                    <a:pt x="446" y="1054"/>
                  </a:lnTo>
                  <a:lnTo>
                    <a:pt x="423" y="1063"/>
                  </a:lnTo>
                  <a:lnTo>
                    <a:pt x="393" y="1073"/>
                  </a:lnTo>
                  <a:lnTo>
                    <a:pt x="363" y="1082"/>
                  </a:lnTo>
                  <a:lnTo>
                    <a:pt x="333" y="1089"/>
                  </a:lnTo>
                  <a:lnTo>
                    <a:pt x="310" y="1095"/>
                  </a:lnTo>
                  <a:lnTo>
                    <a:pt x="282" y="1102"/>
                  </a:lnTo>
                  <a:lnTo>
                    <a:pt x="258" y="1108"/>
                  </a:lnTo>
                  <a:lnTo>
                    <a:pt x="226" y="1115"/>
                  </a:lnTo>
                  <a:lnTo>
                    <a:pt x="183" y="1123"/>
                  </a:lnTo>
                  <a:lnTo>
                    <a:pt x="155" y="1129"/>
                  </a:lnTo>
                  <a:lnTo>
                    <a:pt x="130" y="1134"/>
                  </a:lnTo>
                  <a:lnTo>
                    <a:pt x="109" y="1137"/>
                  </a:lnTo>
                  <a:lnTo>
                    <a:pt x="54" y="1146"/>
                  </a:lnTo>
                  <a:lnTo>
                    <a:pt x="3" y="1158"/>
                  </a:lnTo>
                  <a:lnTo>
                    <a:pt x="0" y="1173"/>
                  </a:lnTo>
                  <a:lnTo>
                    <a:pt x="2480" y="1170"/>
                  </a:lnTo>
                  <a:lnTo>
                    <a:pt x="2454" y="1161"/>
                  </a:lnTo>
                  <a:lnTo>
                    <a:pt x="2427" y="1152"/>
                  </a:lnTo>
                  <a:lnTo>
                    <a:pt x="2395" y="1143"/>
                  </a:lnTo>
                  <a:lnTo>
                    <a:pt x="2361" y="1138"/>
                  </a:lnTo>
                  <a:lnTo>
                    <a:pt x="2320" y="1129"/>
                  </a:lnTo>
                  <a:lnTo>
                    <a:pt x="2341" y="1132"/>
                  </a:lnTo>
                  <a:lnTo>
                    <a:pt x="2295" y="1123"/>
                  </a:lnTo>
                  <a:lnTo>
                    <a:pt x="2268" y="1116"/>
                  </a:lnTo>
                  <a:lnTo>
                    <a:pt x="2224" y="1104"/>
                  </a:lnTo>
                  <a:lnTo>
                    <a:pt x="2184" y="1092"/>
                  </a:lnTo>
                  <a:lnTo>
                    <a:pt x="2150" y="1081"/>
                  </a:lnTo>
                  <a:lnTo>
                    <a:pt x="2118" y="1071"/>
                  </a:lnTo>
                  <a:lnTo>
                    <a:pt x="2082" y="1059"/>
                  </a:lnTo>
                  <a:lnTo>
                    <a:pt x="2051" y="1047"/>
                  </a:lnTo>
                  <a:lnTo>
                    <a:pt x="2011" y="1029"/>
                  </a:lnTo>
                  <a:lnTo>
                    <a:pt x="1994" y="1020"/>
                  </a:lnTo>
                  <a:lnTo>
                    <a:pt x="1993" y="1020"/>
                  </a:lnTo>
                  <a:lnTo>
                    <a:pt x="1980" y="1013"/>
                  </a:lnTo>
                  <a:lnTo>
                    <a:pt x="1956" y="1001"/>
                  </a:lnTo>
                  <a:lnTo>
                    <a:pt x="1936" y="986"/>
                  </a:lnTo>
                  <a:lnTo>
                    <a:pt x="1914" y="969"/>
                  </a:lnTo>
                  <a:lnTo>
                    <a:pt x="1898" y="955"/>
                  </a:lnTo>
                  <a:lnTo>
                    <a:pt x="1880" y="938"/>
                  </a:lnTo>
                  <a:lnTo>
                    <a:pt x="1859" y="915"/>
                  </a:lnTo>
                  <a:lnTo>
                    <a:pt x="1838" y="891"/>
                  </a:lnTo>
                  <a:lnTo>
                    <a:pt x="1820" y="868"/>
                  </a:lnTo>
                  <a:lnTo>
                    <a:pt x="1801" y="845"/>
                  </a:lnTo>
                  <a:lnTo>
                    <a:pt x="1788" y="825"/>
                  </a:lnTo>
                  <a:lnTo>
                    <a:pt x="1776" y="809"/>
                  </a:lnTo>
                  <a:lnTo>
                    <a:pt x="1765" y="792"/>
                  </a:lnTo>
                  <a:lnTo>
                    <a:pt x="1754" y="772"/>
                  </a:lnTo>
                  <a:lnTo>
                    <a:pt x="1744" y="751"/>
                  </a:lnTo>
                  <a:lnTo>
                    <a:pt x="1735" y="729"/>
                  </a:lnTo>
                  <a:lnTo>
                    <a:pt x="1725" y="707"/>
                  </a:lnTo>
                  <a:lnTo>
                    <a:pt x="1718" y="692"/>
                  </a:lnTo>
                  <a:lnTo>
                    <a:pt x="1710" y="674"/>
                  </a:lnTo>
                  <a:lnTo>
                    <a:pt x="1703" y="657"/>
                  </a:lnTo>
                  <a:lnTo>
                    <a:pt x="1695" y="641"/>
                  </a:lnTo>
                  <a:lnTo>
                    <a:pt x="1686" y="619"/>
                  </a:lnTo>
                  <a:lnTo>
                    <a:pt x="1676" y="598"/>
                  </a:lnTo>
                  <a:lnTo>
                    <a:pt x="1663" y="568"/>
                  </a:lnTo>
                  <a:lnTo>
                    <a:pt x="1651" y="546"/>
                  </a:lnTo>
                  <a:lnTo>
                    <a:pt x="1639" y="522"/>
                  </a:lnTo>
                  <a:lnTo>
                    <a:pt x="1627" y="497"/>
                  </a:lnTo>
                  <a:lnTo>
                    <a:pt x="1618" y="476"/>
                  </a:lnTo>
                  <a:lnTo>
                    <a:pt x="1607" y="452"/>
                  </a:lnTo>
                  <a:lnTo>
                    <a:pt x="1597" y="430"/>
                  </a:lnTo>
                  <a:lnTo>
                    <a:pt x="1580" y="397"/>
                  </a:lnTo>
                  <a:lnTo>
                    <a:pt x="1566" y="366"/>
                  </a:lnTo>
                  <a:lnTo>
                    <a:pt x="1553" y="340"/>
                  </a:lnTo>
                  <a:lnTo>
                    <a:pt x="1543" y="322"/>
                  </a:lnTo>
                  <a:lnTo>
                    <a:pt x="1531" y="298"/>
                  </a:lnTo>
                  <a:lnTo>
                    <a:pt x="1517" y="271"/>
                  </a:lnTo>
                  <a:lnTo>
                    <a:pt x="1506" y="251"/>
                  </a:lnTo>
                  <a:lnTo>
                    <a:pt x="1497" y="236"/>
                  </a:lnTo>
                  <a:lnTo>
                    <a:pt x="1490" y="223"/>
                  </a:lnTo>
                  <a:lnTo>
                    <a:pt x="1479" y="203"/>
                  </a:lnTo>
                  <a:lnTo>
                    <a:pt x="1468" y="183"/>
                  </a:lnTo>
                  <a:lnTo>
                    <a:pt x="1459" y="167"/>
                  </a:lnTo>
                  <a:lnTo>
                    <a:pt x="1449" y="150"/>
                  </a:lnTo>
                  <a:lnTo>
                    <a:pt x="1438" y="135"/>
                  </a:lnTo>
                  <a:lnTo>
                    <a:pt x="1429" y="125"/>
                  </a:lnTo>
                  <a:lnTo>
                    <a:pt x="1423" y="114"/>
                  </a:lnTo>
                  <a:lnTo>
                    <a:pt x="1417" y="107"/>
                  </a:lnTo>
                  <a:lnTo>
                    <a:pt x="1411" y="99"/>
                  </a:lnTo>
                  <a:lnTo>
                    <a:pt x="1407" y="95"/>
                  </a:lnTo>
                  <a:lnTo>
                    <a:pt x="1399" y="86"/>
                  </a:lnTo>
                  <a:lnTo>
                    <a:pt x="1389" y="74"/>
                  </a:lnTo>
                  <a:lnTo>
                    <a:pt x="1378" y="62"/>
                  </a:lnTo>
                  <a:lnTo>
                    <a:pt x="1366" y="50"/>
                  </a:lnTo>
                  <a:lnTo>
                    <a:pt x="1354" y="39"/>
                  </a:lnTo>
                  <a:lnTo>
                    <a:pt x="1341" y="30"/>
                  </a:lnTo>
                  <a:lnTo>
                    <a:pt x="1327" y="19"/>
                  </a:lnTo>
                  <a:lnTo>
                    <a:pt x="1306" y="11"/>
                  </a:lnTo>
                  <a:lnTo>
                    <a:pt x="1286" y="4"/>
                  </a:lnTo>
                  <a:lnTo>
                    <a:pt x="1261" y="0"/>
                  </a:lnTo>
                </a:path>
              </a:pathLst>
            </a:custGeom>
            <a:gradFill>
              <a:gsLst>
                <a:gs pos="0">
                  <a:srgbClr val="993366"/>
                </a:gs>
                <a:gs pos="50000">
                  <a:srgbClr val="6B2347"/>
                </a:gs>
                <a:gs pos="100000">
                  <a:srgbClr val="993366"/>
                </a:gs>
              </a:gsLst>
              <a:lin ang="0" scaled="0"/>
            </a:gradFill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163" name="Google Shape;163;p17"/>
            <p:cNvSpPr txBox="1"/>
            <p:nvPr/>
          </p:nvSpPr>
          <p:spPr>
            <a:xfrm>
              <a:off x="4229100" y="3695700"/>
              <a:ext cx="1146175" cy="427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Normal</a:t>
              </a:r>
              <a:endParaRPr/>
            </a:p>
          </p:txBody>
        </p:sp>
        <p:sp>
          <p:nvSpPr>
            <p:cNvPr id="164" name="Google Shape;164;p17"/>
            <p:cNvSpPr/>
            <p:nvPr/>
          </p:nvSpPr>
          <p:spPr>
            <a:xfrm>
              <a:off x="4743450" y="5708650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1600" baseline="-25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1</a:t>
              </a:r>
              <a:endParaRPr/>
            </a:p>
          </p:txBody>
        </p:sp>
        <p:sp>
          <p:nvSpPr>
            <p:cNvPr id="165" name="Google Shape;165;p17"/>
            <p:cNvSpPr/>
            <p:nvPr/>
          </p:nvSpPr>
          <p:spPr>
            <a:xfrm>
              <a:off x="5067300" y="5708650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1600" baseline="-25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2</a:t>
              </a:r>
              <a:endParaRPr/>
            </a:p>
          </p:txBody>
        </p:sp>
        <p:grpSp>
          <p:nvGrpSpPr>
            <p:cNvPr id="166" name="Google Shape;166;p17"/>
            <p:cNvGrpSpPr/>
            <p:nvPr/>
          </p:nvGrpSpPr>
          <p:grpSpPr>
            <a:xfrm>
              <a:off x="5005388" y="4748213"/>
              <a:ext cx="592138" cy="989013"/>
              <a:chOff x="3153" y="3177"/>
              <a:chExt cx="373" cy="623"/>
            </a:xfrm>
          </p:grpSpPr>
          <p:sp>
            <p:nvSpPr>
              <p:cNvPr id="167" name="Google Shape;167;p17"/>
              <p:cNvSpPr/>
              <p:nvPr/>
            </p:nvSpPr>
            <p:spPr>
              <a:xfrm>
                <a:off x="3153" y="3177"/>
                <a:ext cx="373" cy="622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1362" extrusionOk="0">
                    <a:moveTo>
                      <a:pt x="6" y="0"/>
                    </a:moveTo>
                    <a:lnTo>
                      <a:pt x="12" y="24"/>
                    </a:lnTo>
                    <a:lnTo>
                      <a:pt x="23" y="58"/>
                    </a:lnTo>
                    <a:lnTo>
                      <a:pt x="37" y="104"/>
                    </a:lnTo>
                    <a:lnTo>
                      <a:pt x="49" y="136"/>
                    </a:lnTo>
                    <a:lnTo>
                      <a:pt x="59" y="174"/>
                    </a:lnTo>
                    <a:lnTo>
                      <a:pt x="71" y="212"/>
                    </a:lnTo>
                    <a:lnTo>
                      <a:pt x="84" y="246"/>
                    </a:lnTo>
                    <a:lnTo>
                      <a:pt x="87" y="284"/>
                    </a:lnTo>
                    <a:lnTo>
                      <a:pt x="99" y="316"/>
                    </a:lnTo>
                    <a:lnTo>
                      <a:pt x="108" y="354"/>
                    </a:lnTo>
                    <a:lnTo>
                      <a:pt x="120" y="390"/>
                    </a:lnTo>
                    <a:lnTo>
                      <a:pt x="125" y="424"/>
                    </a:lnTo>
                    <a:lnTo>
                      <a:pt x="139" y="462"/>
                    </a:lnTo>
                    <a:lnTo>
                      <a:pt x="149" y="498"/>
                    </a:lnTo>
                    <a:lnTo>
                      <a:pt x="161" y="534"/>
                    </a:lnTo>
                    <a:lnTo>
                      <a:pt x="175" y="572"/>
                    </a:lnTo>
                    <a:lnTo>
                      <a:pt x="189" y="606"/>
                    </a:lnTo>
                    <a:lnTo>
                      <a:pt x="204" y="642"/>
                    </a:lnTo>
                    <a:lnTo>
                      <a:pt x="216" y="678"/>
                    </a:lnTo>
                    <a:lnTo>
                      <a:pt x="231" y="712"/>
                    </a:lnTo>
                    <a:lnTo>
                      <a:pt x="252" y="750"/>
                    </a:lnTo>
                    <a:lnTo>
                      <a:pt x="264" y="786"/>
                    </a:lnTo>
                    <a:lnTo>
                      <a:pt x="287" y="824"/>
                    </a:lnTo>
                    <a:lnTo>
                      <a:pt x="301" y="854"/>
                    </a:lnTo>
                    <a:lnTo>
                      <a:pt x="321" y="886"/>
                    </a:lnTo>
                    <a:lnTo>
                      <a:pt x="343" y="918"/>
                    </a:lnTo>
                    <a:lnTo>
                      <a:pt x="363" y="946"/>
                    </a:lnTo>
                    <a:lnTo>
                      <a:pt x="383" y="978"/>
                    </a:lnTo>
                    <a:lnTo>
                      <a:pt x="407" y="1004"/>
                    </a:lnTo>
                    <a:lnTo>
                      <a:pt x="435" y="1034"/>
                    </a:lnTo>
                    <a:lnTo>
                      <a:pt x="465" y="1068"/>
                    </a:lnTo>
                    <a:lnTo>
                      <a:pt x="504" y="1098"/>
                    </a:lnTo>
                    <a:lnTo>
                      <a:pt x="528" y="1110"/>
                    </a:lnTo>
                    <a:lnTo>
                      <a:pt x="559" y="1130"/>
                    </a:lnTo>
                    <a:lnTo>
                      <a:pt x="593" y="1148"/>
                    </a:lnTo>
                    <a:lnTo>
                      <a:pt x="633" y="1168"/>
                    </a:lnTo>
                    <a:lnTo>
                      <a:pt x="675" y="1188"/>
                    </a:lnTo>
                    <a:lnTo>
                      <a:pt x="709" y="1202"/>
                    </a:lnTo>
                    <a:lnTo>
                      <a:pt x="741" y="1216"/>
                    </a:lnTo>
                    <a:lnTo>
                      <a:pt x="771" y="1226"/>
                    </a:lnTo>
                    <a:lnTo>
                      <a:pt x="803" y="1236"/>
                    </a:lnTo>
                    <a:lnTo>
                      <a:pt x="845" y="1250"/>
                    </a:lnTo>
                    <a:lnTo>
                      <a:pt x="825" y="1244"/>
                    </a:lnTo>
                    <a:lnTo>
                      <a:pt x="867" y="1258"/>
                    </a:lnTo>
                    <a:lnTo>
                      <a:pt x="899" y="1270"/>
                    </a:lnTo>
                    <a:lnTo>
                      <a:pt x="954" y="1290"/>
                    </a:lnTo>
                    <a:lnTo>
                      <a:pt x="1038" y="1308"/>
                    </a:lnTo>
                    <a:lnTo>
                      <a:pt x="1086" y="1320"/>
                    </a:lnTo>
                    <a:lnTo>
                      <a:pt x="1087" y="1336"/>
                    </a:lnTo>
                    <a:lnTo>
                      <a:pt x="1091" y="1356"/>
                    </a:lnTo>
                    <a:lnTo>
                      <a:pt x="0" y="1362"/>
                    </a:lnTo>
                    <a:lnTo>
                      <a:pt x="6" y="0"/>
                    </a:lnTo>
                  </a:path>
                </a:pathLst>
              </a:custGeom>
              <a:gradFill>
                <a:gsLst>
                  <a:gs pos="0">
                    <a:srgbClr val="238F8F"/>
                  </a:gs>
                  <a:gs pos="50000">
                    <a:srgbClr val="33CCCC"/>
                  </a:gs>
                  <a:gs pos="100000">
                    <a:srgbClr val="238F8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  <p:sp>
            <p:nvSpPr>
              <p:cNvPr id="168" name="Google Shape;168;p17"/>
              <p:cNvSpPr/>
              <p:nvPr/>
            </p:nvSpPr>
            <p:spPr>
              <a:xfrm>
                <a:off x="3340" y="3688"/>
                <a:ext cx="184" cy="112"/>
              </a:xfrm>
              <a:custGeom>
                <a:avLst/>
                <a:gdLst/>
                <a:ahLst/>
                <a:cxnLst/>
                <a:rect l="l" t="t" r="r" b="b"/>
                <a:pathLst>
                  <a:path w="448" h="202" extrusionOk="0">
                    <a:moveTo>
                      <a:pt x="0" y="0"/>
                    </a:moveTo>
                    <a:lnTo>
                      <a:pt x="2" y="26"/>
                    </a:lnTo>
                    <a:lnTo>
                      <a:pt x="2" y="50"/>
                    </a:lnTo>
                    <a:lnTo>
                      <a:pt x="2" y="80"/>
                    </a:lnTo>
                    <a:lnTo>
                      <a:pt x="0" y="106"/>
                    </a:lnTo>
                    <a:lnTo>
                      <a:pt x="0" y="130"/>
                    </a:lnTo>
                    <a:lnTo>
                      <a:pt x="0" y="154"/>
                    </a:lnTo>
                    <a:lnTo>
                      <a:pt x="0" y="178"/>
                    </a:lnTo>
                    <a:lnTo>
                      <a:pt x="0" y="202"/>
                    </a:lnTo>
                    <a:lnTo>
                      <a:pt x="448" y="202"/>
                    </a:lnTo>
                    <a:lnTo>
                      <a:pt x="446" y="176"/>
                    </a:lnTo>
                    <a:lnTo>
                      <a:pt x="436" y="156"/>
                    </a:lnTo>
                    <a:lnTo>
                      <a:pt x="424" y="154"/>
                    </a:lnTo>
                    <a:lnTo>
                      <a:pt x="396" y="146"/>
                    </a:lnTo>
                    <a:lnTo>
                      <a:pt x="372" y="138"/>
                    </a:lnTo>
                    <a:lnTo>
                      <a:pt x="348" y="134"/>
                    </a:lnTo>
                    <a:lnTo>
                      <a:pt x="324" y="128"/>
                    </a:lnTo>
                    <a:lnTo>
                      <a:pt x="302" y="120"/>
                    </a:lnTo>
                    <a:lnTo>
                      <a:pt x="282" y="116"/>
                    </a:lnTo>
                    <a:lnTo>
                      <a:pt x="260" y="106"/>
                    </a:lnTo>
                    <a:lnTo>
                      <a:pt x="238" y="98"/>
                    </a:lnTo>
                    <a:lnTo>
                      <a:pt x="212" y="92"/>
                    </a:lnTo>
                    <a:lnTo>
                      <a:pt x="184" y="84"/>
                    </a:lnTo>
                    <a:lnTo>
                      <a:pt x="166" y="74"/>
                    </a:lnTo>
                    <a:lnTo>
                      <a:pt x="144" y="66"/>
                    </a:lnTo>
                    <a:lnTo>
                      <a:pt x="114" y="52"/>
                    </a:lnTo>
                    <a:lnTo>
                      <a:pt x="90" y="48"/>
                    </a:lnTo>
                    <a:lnTo>
                      <a:pt x="68" y="38"/>
                    </a:lnTo>
                    <a:lnTo>
                      <a:pt x="46" y="28"/>
                    </a:lnTo>
                    <a:lnTo>
                      <a:pt x="26" y="16"/>
                    </a:ln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solidFill>
                <a:srgbClr val="99336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endParaRPr>
              </a:p>
            </p:txBody>
          </p:sp>
        </p:grpSp>
        <p:sp>
          <p:nvSpPr>
            <p:cNvPr id="169" name="Google Shape;169;p17"/>
            <p:cNvSpPr/>
            <p:nvPr/>
          </p:nvSpPr>
          <p:spPr>
            <a:xfrm>
              <a:off x="3883025" y="4327525"/>
              <a:ext cx="1766888" cy="1422400"/>
            </a:xfrm>
            <a:custGeom>
              <a:avLst/>
              <a:gdLst/>
              <a:ahLst/>
              <a:cxnLst/>
              <a:rect l="l" t="t" r="r" b="b"/>
              <a:pathLst>
                <a:path w="2480" h="1173" extrusionOk="0">
                  <a:moveTo>
                    <a:pt x="1260" y="0"/>
                  </a:moveTo>
                  <a:lnTo>
                    <a:pt x="1236" y="5"/>
                  </a:lnTo>
                  <a:lnTo>
                    <a:pt x="1209" y="12"/>
                  </a:lnTo>
                  <a:lnTo>
                    <a:pt x="1179" y="27"/>
                  </a:lnTo>
                  <a:lnTo>
                    <a:pt x="1155" y="45"/>
                  </a:lnTo>
                  <a:lnTo>
                    <a:pt x="1132" y="66"/>
                  </a:lnTo>
                  <a:lnTo>
                    <a:pt x="1114" y="85"/>
                  </a:lnTo>
                  <a:lnTo>
                    <a:pt x="1099" y="106"/>
                  </a:lnTo>
                  <a:lnTo>
                    <a:pt x="1082" y="131"/>
                  </a:lnTo>
                  <a:lnTo>
                    <a:pt x="1070" y="149"/>
                  </a:lnTo>
                  <a:lnTo>
                    <a:pt x="1054" y="175"/>
                  </a:lnTo>
                  <a:lnTo>
                    <a:pt x="1040" y="197"/>
                  </a:lnTo>
                  <a:lnTo>
                    <a:pt x="1024" y="223"/>
                  </a:lnTo>
                  <a:lnTo>
                    <a:pt x="1015" y="240"/>
                  </a:lnTo>
                  <a:lnTo>
                    <a:pt x="1003" y="262"/>
                  </a:lnTo>
                  <a:lnTo>
                    <a:pt x="994" y="282"/>
                  </a:lnTo>
                  <a:lnTo>
                    <a:pt x="984" y="300"/>
                  </a:lnTo>
                  <a:lnTo>
                    <a:pt x="975" y="320"/>
                  </a:lnTo>
                  <a:lnTo>
                    <a:pt x="964" y="344"/>
                  </a:lnTo>
                  <a:lnTo>
                    <a:pt x="951" y="373"/>
                  </a:lnTo>
                  <a:lnTo>
                    <a:pt x="941" y="395"/>
                  </a:lnTo>
                  <a:lnTo>
                    <a:pt x="933" y="412"/>
                  </a:lnTo>
                  <a:lnTo>
                    <a:pt x="921" y="437"/>
                  </a:lnTo>
                  <a:lnTo>
                    <a:pt x="910" y="462"/>
                  </a:lnTo>
                  <a:lnTo>
                    <a:pt x="902" y="479"/>
                  </a:lnTo>
                  <a:lnTo>
                    <a:pt x="890" y="506"/>
                  </a:lnTo>
                  <a:lnTo>
                    <a:pt x="881" y="528"/>
                  </a:lnTo>
                  <a:lnTo>
                    <a:pt x="873" y="549"/>
                  </a:lnTo>
                  <a:lnTo>
                    <a:pt x="865" y="570"/>
                  </a:lnTo>
                  <a:lnTo>
                    <a:pt x="856" y="591"/>
                  </a:lnTo>
                  <a:lnTo>
                    <a:pt x="848" y="612"/>
                  </a:lnTo>
                  <a:lnTo>
                    <a:pt x="839" y="633"/>
                  </a:lnTo>
                  <a:lnTo>
                    <a:pt x="826" y="663"/>
                  </a:lnTo>
                  <a:lnTo>
                    <a:pt x="814" y="690"/>
                  </a:lnTo>
                  <a:lnTo>
                    <a:pt x="805" y="708"/>
                  </a:lnTo>
                  <a:lnTo>
                    <a:pt x="796" y="727"/>
                  </a:lnTo>
                  <a:lnTo>
                    <a:pt x="787" y="747"/>
                  </a:lnTo>
                  <a:lnTo>
                    <a:pt x="778" y="765"/>
                  </a:lnTo>
                  <a:lnTo>
                    <a:pt x="765" y="790"/>
                  </a:lnTo>
                  <a:lnTo>
                    <a:pt x="751" y="814"/>
                  </a:lnTo>
                  <a:lnTo>
                    <a:pt x="735" y="838"/>
                  </a:lnTo>
                  <a:lnTo>
                    <a:pt x="717" y="862"/>
                  </a:lnTo>
                  <a:lnTo>
                    <a:pt x="699" y="885"/>
                  </a:lnTo>
                  <a:lnTo>
                    <a:pt x="677" y="907"/>
                  </a:lnTo>
                  <a:lnTo>
                    <a:pt x="653" y="932"/>
                  </a:lnTo>
                  <a:lnTo>
                    <a:pt x="636" y="947"/>
                  </a:lnTo>
                  <a:lnTo>
                    <a:pt x="616" y="963"/>
                  </a:lnTo>
                  <a:lnTo>
                    <a:pt x="592" y="981"/>
                  </a:lnTo>
                  <a:lnTo>
                    <a:pt x="572" y="994"/>
                  </a:lnTo>
                  <a:lnTo>
                    <a:pt x="546" y="1009"/>
                  </a:lnTo>
                  <a:lnTo>
                    <a:pt x="506" y="1031"/>
                  </a:lnTo>
                  <a:lnTo>
                    <a:pt x="472" y="1045"/>
                  </a:lnTo>
                  <a:lnTo>
                    <a:pt x="446" y="1054"/>
                  </a:lnTo>
                  <a:lnTo>
                    <a:pt x="423" y="1063"/>
                  </a:lnTo>
                  <a:lnTo>
                    <a:pt x="393" y="1073"/>
                  </a:lnTo>
                  <a:lnTo>
                    <a:pt x="363" y="1082"/>
                  </a:lnTo>
                  <a:lnTo>
                    <a:pt x="333" y="1089"/>
                  </a:lnTo>
                  <a:lnTo>
                    <a:pt x="310" y="1095"/>
                  </a:lnTo>
                  <a:lnTo>
                    <a:pt x="282" y="1102"/>
                  </a:lnTo>
                  <a:lnTo>
                    <a:pt x="258" y="1108"/>
                  </a:lnTo>
                  <a:lnTo>
                    <a:pt x="226" y="1115"/>
                  </a:lnTo>
                  <a:lnTo>
                    <a:pt x="183" y="1123"/>
                  </a:lnTo>
                  <a:lnTo>
                    <a:pt x="155" y="1129"/>
                  </a:lnTo>
                  <a:lnTo>
                    <a:pt x="130" y="1134"/>
                  </a:lnTo>
                  <a:lnTo>
                    <a:pt x="109" y="1137"/>
                  </a:lnTo>
                  <a:lnTo>
                    <a:pt x="54" y="1146"/>
                  </a:lnTo>
                  <a:lnTo>
                    <a:pt x="3" y="1158"/>
                  </a:lnTo>
                  <a:lnTo>
                    <a:pt x="0" y="1173"/>
                  </a:lnTo>
                  <a:lnTo>
                    <a:pt x="2480" y="1170"/>
                  </a:lnTo>
                  <a:lnTo>
                    <a:pt x="2454" y="1161"/>
                  </a:lnTo>
                  <a:lnTo>
                    <a:pt x="2427" y="1152"/>
                  </a:lnTo>
                  <a:lnTo>
                    <a:pt x="2395" y="1143"/>
                  </a:lnTo>
                  <a:lnTo>
                    <a:pt x="2361" y="1138"/>
                  </a:lnTo>
                  <a:lnTo>
                    <a:pt x="2320" y="1129"/>
                  </a:lnTo>
                  <a:lnTo>
                    <a:pt x="2341" y="1132"/>
                  </a:lnTo>
                  <a:lnTo>
                    <a:pt x="2295" y="1123"/>
                  </a:lnTo>
                  <a:lnTo>
                    <a:pt x="2268" y="1116"/>
                  </a:lnTo>
                  <a:lnTo>
                    <a:pt x="2224" y="1104"/>
                  </a:lnTo>
                  <a:lnTo>
                    <a:pt x="2184" y="1092"/>
                  </a:lnTo>
                  <a:lnTo>
                    <a:pt x="2150" y="1081"/>
                  </a:lnTo>
                  <a:lnTo>
                    <a:pt x="2118" y="1071"/>
                  </a:lnTo>
                  <a:lnTo>
                    <a:pt x="2082" y="1059"/>
                  </a:lnTo>
                  <a:lnTo>
                    <a:pt x="2051" y="1047"/>
                  </a:lnTo>
                  <a:lnTo>
                    <a:pt x="2011" y="1029"/>
                  </a:lnTo>
                  <a:lnTo>
                    <a:pt x="1994" y="1020"/>
                  </a:lnTo>
                  <a:lnTo>
                    <a:pt x="1993" y="1020"/>
                  </a:lnTo>
                  <a:lnTo>
                    <a:pt x="1980" y="1013"/>
                  </a:lnTo>
                  <a:lnTo>
                    <a:pt x="1956" y="1001"/>
                  </a:lnTo>
                  <a:lnTo>
                    <a:pt x="1936" y="986"/>
                  </a:lnTo>
                  <a:lnTo>
                    <a:pt x="1914" y="969"/>
                  </a:lnTo>
                  <a:lnTo>
                    <a:pt x="1898" y="955"/>
                  </a:lnTo>
                  <a:lnTo>
                    <a:pt x="1880" y="938"/>
                  </a:lnTo>
                  <a:lnTo>
                    <a:pt x="1859" y="915"/>
                  </a:lnTo>
                  <a:lnTo>
                    <a:pt x="1838" y="891"/>
                  </a:lnTo>
                  <a:lnTo>
                    <a:pt x="1820" y="868"/>
                  </a:lnTo>
                  <a:lnTo>
                    <a:pt x="1801" y="845"/>
                  </a:lnTo>
                  <a:lnTo>
                    <a:pt x="1788" y="825"/>
                  </a:lnTo>
                  <a:lnTo>
                    <a:pt x="1776" y="809"/>
                  </a:lnTo>
                  <a:lnTo>
                    <a:pt x="1765" y="792"/>
                  </a:lnTo>
                  <a:lnTo>
                    <a:pt x="1754" y="772"/>
                  </a:lnTo>
                  <a:lnTo>
                    <a:pt x="1744" y="751"/>
                  </a:lnTo>
                  <a:lnTo>
                    <a:pt x="1735" y="729"/>
                  </a:lnTo>
                  <a:lnTo>
                    <a:pt x="1725" y="707"/>
                  </a:lnTo>
                  <a:lnTo>
                    <a:pt x="1718" y="692"/>
                  </a:lnTo>
                  <a:lnTo>
                    <a:pt x="1710" y="674"/>
                  </a:lnTo>
                  <a:lnTo>
                    <a:pt x="1703" y="657"/>
                  </a:lnTo>
                  <a:lnTo>
                    <a:pt x="1695" y="641"/>
                  </a:lnTo>
                  <a:lnTo>
                    <a:pt x="1686" y="619"/>
                  </a:lnTo>
                  <a:lnTo>
                    <a:pt x="1676" y="598"/>
                  </a:lnTo>
                  <a:lnTo>
                    <a:pt x="1663" y="568"/>
                  </a:lnTo>
                  <a:lnTo>
                    <a:pt x="1651" y="546"/>
                  </a:lnTo>
                  <a:lnTo>
                    <a:pt x="1639" y="522"/>
                  </a:lnTo>
                  <a:lnTo>
                    <a:pt x="1627" y="497"/>
                  </a:lnTo>
                  <a:lnTo>
                    <a:pt x="1618" y="476"/>
                  </a:lnTo>
                  <a:lnTo>
                    <a:pt x="1607" y="452"/>
                  </a:lnTo>
                  <a:lnTo>
                    <a:pt x="1597" y="430"/>
                  </a:lnTo>
                  <a:lnTo>
                    <a:pt x="1580" y="397"/>
                  </a:lnTo>
                  <a:lnTo>
                    <a:pt x="1566" y="366"/>
                  </a:lnTo>
                  <a:lnTo>
                    <a:pt x="1553" y="340"/>
                  </a:lnTo>
                  <a:lnTo>
                    <a:pt x="1543" y="322"/>
                  </a:lnTo>
                  <a:lnTo>
                    <a:pt x="1531" y="298"/>
                  </a:lnTo>
                  <a:lnTo>
                    <a:pt x="1517" y="271"/>
                  </a:lnTo>
                  <a:lnTo>
                    <a:pt x="1506" y="251"/>
                  </a:lnTo>
                  <a:lnTo>
                    <a:pt x="1497" y="236"/>
                  </a:lnTo>
                  <a:lnTo>
                    <a:pt x="1490" y="223"/>
                  </a:lnTo>
                  <a:lnTo>
                    <a:pt x="1479" y="203"/>
                  </a:lnTo>
                  <a:lnTo>
                    <a:pt x="1468" y="183"/>
                  </a:lnTo>
                  <a:lnTo>
                    <a:pt x="1459" y="167"/>
                  </a:lnTo>
                  <a:lnTo>
                    <a:pt x="1449" y="150"/>
                  </a:lnTo>
                  <a:lnTo>
                    <a:pt x="1438" y="135"/>
                  </a:lnTo>
                  <a:lnTo>
                    <a:pt x="1429" y="125"/>
                  </a:lnTo>
                  <a:lnTo>
                    <a:pt x="1423" y="114"/>
                  </a:lnTo>
                  <a:lnTo>
                    <a:pt x="1417" y="107"/>
                  </a:lnTo>
                  <a:lnTo>
                    <a:pt x="1411" y="99"/>
                  </a:lnTo>
                  <a:lnTo>
                    <a:pt x="1407" y="95"/>
                  </a:lnTo>
                  <a:lnTo>
                    <a:pt x="1399" y="86"/>
                  </a:lnTo>
                  <a:lnTo>
                    <a:pt x="1389" y="74"/>
                  </a:lnTo>
                  <a:lnTo>
                    <a:pt x="1378" y="62"/>
                  </a:lnTo>
                  <a:lnTo>
                    <a:pt x="1366" y="50"/>
                  </a:lnTo>
                  <a:lnTo>
                    <a:pt x="1354" y="39"/>
                  </a:lnTo>
                  <a:lnTo>
                    <a:pt x="1341" y="30"/>
                  </a:lnTo>
                  <a:lnTo>
                    <a:pt x="1327" y="19"/>
                  </a:lnTo>
                  <a:lnTo>
                    <a:pt x="1306" y="11"/>
                  </a:lnTo>
                  <a:lnTo>
                    <a:pt x="1286" y="4"/>
                  </a:lnTo>
                  <a:lnTo>
                    <a:pt x="1261" y="0"/>
                  </a:lnTo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170" name="Google Shape;170;p17"/>
            <p:cNvCxnSpPr/>
            <p:nvPr/>
          </p:nvCxnSpPr>
          <p:spPr>
            <a:xfrm>
              <a:off x="5000625" y="4819650"/>
              <a:ext cx="0" cy="1000125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17"/>
            <p:cNvCxnSpPr/>
            <p:nvPr/>
          </p:nvCxnSpPr>
          <p:spPr>
            <a:xfrm>
              <a:off x="5295900" y="5553075"/>
              <a:ext cx="0" cy="257175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2" name="Google Shape;172;p17"/>
          <p:cNvGrpSpPr/>
          <p:nvPr/>
        </p:nvGrpSpPr>
        <p:grpSpPr>
          <a:xfrm>
            <a:off x="5734050" y="2774950"/>
            <a:ext cx="3028950" cy="2590800"/>
            <a:chOff x="5734050" y="2800350"/>
            <a:chExt cx="3028950" cy="2590800"/>
          </a:xfrm>
        </p:grpSpPr>
        <p:sp>
          <p:nvSpPr>
            <p:cNvPr id="173" name="Google Shape;173;p17"/>
            <p:cNvSpPr/>
            <p:nvPr/>
          </p:nvSpPr>
          <p:spPr>
            <a:xfrm>
              <a:off x="6162675" y="3808413"/>
              <a:ext cx="1987550" cy="1084263"/>
            </a:xfrm>
            <a:custGeom>
              <a:avLst/>
              <a:gdLst/>
              <a:ahLst/>
              <a:cxnLst/>
              <a:rect l="l" t="t" r="r" b="b"/>
              <a:pathLst>
                <a:path w="2853" h="1070" extrusionOk="0">
                  <a:moveTo>
                    <a:pt x="2" y="0"/>
                  </a:moveTo>
                  <a:lnTo>
                    <a:pt x="0" y="1070"/>
                  </a:lnTo>
                  <a:lnTo>
                    <a:pt x="2853" y="1070"/>
                  </a:lnTo>
                  <a:lnTo>
                    <a:pt x="2850" y="1013"/>
                  </a:lnTo>
                  <a:lnTo>
                    <a:pt x="2535" y="995"/>
                  </a:lnTo>
                  <a:lnTo>
                    <a:pt x="2265" y="977"/>
                  </a:lnTo>
                  <a:lnTo>
                    <a:pt x="1923" y="950"/>
                  </a:lnTo>
                  <a:lnTo>
                    <a:pt x="1635" y="911"/>
                  </a:lnTo>
                  <a:lnTo>
                    <a:pt x="1347" y="857"/>
                  </a:lnTo>
                  <a:lnTo>
                    <a:pt x="996" y="764"/>
                  </a:lnTo>
                  <a:lnTo>
                    <a:pt x="723" y="665"/>
                  </a:lnTo>
                  <a:lnTo>
                    <a:pt x="492" y="554"/>
                  </a:lnTo>
                  <a:lnTo>
                    <a:pt x="351" y="470"/>
                  </a:lnTo>
                  <a:lnTo>
                    <a:pt x="294" y="431"/>
                  </a:lnTo>
                  <a:lnTo>
                    <a:pt x="261" y="404"/>
                  </a:lnTo>
                  <a:lnTo>
                    <a:pt x="231" y="374"/>
                  </a:lnTo>
                  <a:lnTo>
                    <a:pt x="204" y="353"/>
                  </a:lnTo>
                  <a:lnTo>
                    <a:pt x="174" y="320"/>
                  </a:lnTo>
                  <a:lnTo>
                    <a:pt x="144" y="290"/>
                  </a:lnTo>
                  <a:lnTo>
                    <a:pt x="117" y="257"/>
                  </a:lnTo>
                  <a:lnTo>
                    <a:pt x="93" y="221"/>
                  </a:lnTo>
                  <a:lnTo>
                    <a:pt x="57" y="161"/>
                  </a:lnTo>
                  <a:lnTo>
                    <a:pt x="42" y="132"/>
                  </a:lnTo>
                  <a:lnTo>
                    <a:pt x="21" y="74"/>
                  </a:lnTo>
                  <a:lnTo>
                    <a:pt x="6" y="32"/>
                  </a:lnTo>
                </a:path>
              </a:pathLst>
            </a:custGeom>
            <a:gradFill>
              <a:gsLst>
                <a:gs pos="0">
                  <a:srgbClr val="6B2347"/>
                </a:gs>
                <a:gs pos="50000">
                  <a:srgbClr val="993366"/>
                </a:gs>
                <a:gs pos="100000">
                  <a:srgbClr val="6B2347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174" name="Google Shape;174;p17"/>
            <p:cNvSpPr/>
            <p:nvPr/>
          </p:nvSpPr>
          <p:spPr>
            <a:xfrm>
              <a:off x="6524625" y="4822825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1600" baseline="-25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1</a:t>
              </a:r>
              <a:endParaRPr/>
            </a:p>
          </p:txBody>
        </p:sp>
        <p:sp>
          <p:nvSpPr>
            <p:cNvPr id="175" name="Google Shape;175;p17"/>
            <p:cNvSpPr/>
            <p:nvPr/>
          </p:nvSpPr>
          <p:spPr>
            <a:xfrm>
              <a:off x="6953250" y="4822825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1600" baseline="-25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2</a:t>
              </a:r>
              <a:endParaRPr/>
            </a:p>
          </p:txBody>
        </p:sp>
        <p:sp>
          <p:nvSpPr>
            <p:cNvPr id="176" name="Google Shape;176;p17"/>
            <p:cNvSpPr/>
            <p:nvPr/>
          </p:nvSpPr>
          <p:spPr>
            <a:xfrm>
              <a:off x="5734050" y="2800350"/>
              <a:ext cx="3028950" cy="259080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0476B"/>
                </a:gs>
                <a:gs pos="50000">
                  <a:srgbClr val="006699"/>
                </a:gs>
                <a:gs pos="100000">
                  <a:srgbClr val="00476B"/>
                </a:gs>
              </a:gsLst>
              <a:lin ang="540000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1764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177" name="Google Shape;177;p17"/>
            <p:cNvSpPr txBox="1"/>
            <p:nvPr/>
          </p:nvSpPr>
          <p:spPr>
            <a:xfrm>
              <a:off x="6559550" y="2857500"/>
              <a:ext cx="1670050" cy="427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Exponential</a:t>
              </a:r>
              <a:endParaRPr/>
            </a:p>
          </p:txBody>
        </p:sp>
        <p:sp>
          <p:nvSpPr>
            <p:cNvPr id="178" name="Google Shape;178;p17"/>
            <p:cNvSpPr/>
            <p:nvPr/>
          </p:nvSpPr>
          <p:spPr>
            <a:xfrm>
              <a:off x="8305800" y="4692650"/>
              <a:ext cx="307975" cy="39370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endParaRPr/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5886450" y="2928938"/>
              <a:ext cx="609600" cy="39370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f 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(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2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)</a:t>
              </a:r>
              <a:endParaRPr/>
            </a:p>
          </p:txBody>
        </p:sp>
        <p:cxnSp>
          <p:nvCxnSpPr>
            <p:cNvPr id="180" name="Google Shape;180;p17"/>
            <p:cNvCxnSpPr/>
            <p:nvPr/>
          </p:nvCxnSpPr>
          <p:spPr>
            <a:xfrm>
              <a:off x="6164263" y="4892675"/>
              <a:ext cx="2152650" cy="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sp>
          <p:nvSpPr>
            <p:cNvPr id="181" name="Google Shape;181;p17"/>
            <p:cNvSpPr/>
            <p:nvPr/>
          </p:nvSpPr>
          <p:spPr>
            <a:xfrm>
              <a:off x="6134100" y="4832350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1600" baseline="-25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1</a:t>
              </a:r>
              <a:endParaRPr/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6584950" y="4832350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 </a:t>
              </a:r>
              <a:r>
                <a:rPr lang="en-US" sz="2000" i="1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x</a:t>
              </a:r>
              <a:r>
                <a:rPr lang="en-US" sz="1600" baseline="-25000">
                  <a:solidFill>
                    <a:schemeClr val="lt1"/>
                  </a:solidFill>
                  <a:latin typeface="Book Antiqua"/>
                  <a:ea typeface="Book Antiqua"/>
                  <a:cs typeface="Book Antiqua"/>
                  <a:sym typeface="Book Antiqua"/>
                </a:rPr>
                <a:t>2</a:t>
              </a:r>
              <a:endParaRPr/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6162675" y="3802063"/>
              <a:ext cx="1987550" cy="1084263"/>
            </a:xfrm>
            <a:custGeom>
              <a:avLst/>
              <a:gdLst/>
              <a:ahLst/>
              <a:cxnLst/>
              <a:rect l="l" t="t" r="r" b="b"/>
              <a:pathLst>
                <a:path w="2853" h="1070" extrusionOk="0">
                  <a:moveTo>
                    <a:pt x="2" y="0"/>
                  </a:moveTo>
                  <a:lnTo>
                    <a:pt x="0" y="1070"/>
                  </a:lnTo>
                  <a:lnTo>
                    <a:pt x="2853" y="1070"/>
                  </a:lnTo>
                  <a:lnTo>
                    <a:pt x="2850" y="1013"/>
                  </a:lnTo>
                  <a:lnTo>
                    <a:pt x="2535" y="995"/>
                  </a:lnTo>
                  <a:lnTo>
                    <a:pt x="2265" y="977"/>
                  </a:lnTo>
                  <a:lnTo>
                    <a:pt x="1923" y="950"/>
                  </a:lnTo>
                  <a:lnTo>
                    <a:pt x="1635" y="911"/>
                  </a:lnTo>
                  <a:lnTo>
                    <a:pt x="1347" y="857"/>
                  </a:lnTo>
                  <a:lnTo>
                    <a:pt x="996" y="764"/>
                  </a:lnTo>
                  <a:lnTo>
                    <a:pt x="723" y="665"/>
                  </a:lnTo>
                  <a:lnTo>
                    <a:pt x="492" y="554"/>
                  </a:lnTo>
                  <a:lnTo>
                    <a:pt x="351" y="470"/>
                  </a:lnTo>
                  <a:lnTo>
                    <a:pt x="294" y="431"/>
                  </a:lnTo>
                  <a:lnTo>
                    <a:pt x="261" y="404"/>
                  </a:lnTo>
                  <a:lnTo>
                    <a:pt x="231" y="374"/>
                  </a:lnTo>
                  <a:lnTo>
                    <a:pt x="204" y="353"/>
                  </a:lnTo>
                  <a:lnTo>
                    <a:pt x="174" y="320"/>
                  </a:lnTo>
                  <a:lnTo>
                    <a:pt x="144" y="290"/>
                  </a:lnTo>
                  <a:lnTo>
                    <a:pt x="117" y="257"/>
                  </a:lnTo>
                  <a:lnTo>
                    <a:pt x="93" y="221"/>
                  </a:lnTo>
                  <a:lnTo>
                    <a:pt x="57" y="161"/>
                  </a:lnTo>
                  <a:lnTo>
                    <a:pt x="42" y="132"/>
                  </a:lnTo>
                  <a:lnTo>
                    <a:pt x="21" y="74"/>
                  </a:lnTo>
                  <a:lnTo>
                    <a:pt x="6" y="32"/>
                  </a:lnTo>
                </a:path>
              </a:pathLst>
            </a:custGeom>
            <a:gradFill>
              <a:gsLst>
                <a:gs pos="0">
                  <a:srgbClr val="6B2347"/>
                </a:gs>
                <a:gs pos="50000">
                  <a:srgbClr val="993366"/>
                </a:gs>
                <a:gs pos="100000">
                  <a:srgbClr val="6B2347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sp>
          <p:nvSpPr>
            <p:cNvPr id="184" name="Google Shape;184;p17"/>
            <p:cNvSpPr/>
            <p:nvPr/>
          </p:nvSpPr>
          <p:spPr>
            <a:xfrm>
              <a:off x="6376988" y="4191000"/>
              <a:ext cx="454025" cy="695325"/>
            </a:xfrm>
            <a:custGeom>
              <a:avLst/>
              <a:gdLst/>
              <a:ahLst/>
              <a:cxnLst/>
              <a:rect l="l" t="t" r="r" b="b"/>
              <a:pathLst>
                <a:path w="576" h="1070" extrusionOk="0">
                  <a:moveTo>
                    <a:pt x="2" y="0"/>
                  </a:moveTo>
                  <a:lnTo>
                    <a:pt x="0" y="1070"/>
                  </a:lnTo>
                  <a:lnTo>
                    <a:pt x="576" y="1070"/>
                  </a:lnTo>
                  <a:lnTo>
                    <a:pt x="564" y="602"/>
                  </a:lnTo>
                  <a:lnTo>
                    <a:pt x="562" y="598"/>
                  </a:lnTo>
                  <a:lnTo>
                    <a:pt x="536" y="584"/>
                  </a:lnTo>
                  <a:lnTo>
                    <a:pt x="512" y="574"/>
                  </a:lnTo>
                  <a:lnTo>
                    <a:pt x="486" y="558"/>
                  </a:lnTo>
                  <a:lnTo>
                    <a:pt x="454" y="540"/>
                  </a:lnTo>
                  <a:lnTo>
                    <a:pt x="424" y="520"/>
                  </a:lnTo>
                  <a:lnTo>
                    <a:pt x="396" y="506"/>
                  </a:lnTo>
                  <a:lnTo>
                    <a:pt x="360" y="482"/>
                  </a:lnTo>
                  <a:lnTo>
                    <a:pt x="324" y="458"/>
                  </a:lnTo>
                  <a:lnTo>
                    <a:pt x="292" y="438"/>
                  </a:lnTo>
                  <a:lnTo>
                    <a:pt x="264" y="410"/>
                  </a:lnTo>
                  <a:lnTo>
                    <a:pt x="230" y="388"/>
                  </a:lnTo>
                  <a:lnTo>
                    <a:pt x="206" y="364"/>
                  </a:lnTo>
                  <a:lnTo>
                    <a:pt x="180" y="338"/>
                  </a:lnTo>
                  <a:lnTo>
                    <a:pt x="144" y="300"/>
                  </a:lnTo>
                  <a:lnTo>
                    <a:pt x="118" y="262"/>
                  </a:lnTo>
                  <a:lnTo>
                    <a:pt x="96" y="232"/>
                  </a:lnTo>
                  <a:lnTo>
                    <a:pt x="70" y="190"/>
                  </a:lnTo>
                  <a:lnTo>
                    <a:pt x="42" y="132"/>
                  </a:lnTo>
                  <a:lnTo>
                    <a:pt x="26" y="74"/>
                  </a:lnTo>
                  <a:lnTo>
                    <a:pt x="16" y="24"/>
                  </a:lnTo>
                </a:path>
              </a:pathLst>
            </a:custGeom>
            <a:gradFill>
              <a:gsLst>
                <a:gs pos="0">
                  <a:srgbClr val="47B3B3"/>
                </a:gs>
                <a:gs pos="50000">
                  <a:srgbClr val="66FFFF"/>
                </a:gs>
                <a:gs pos="100000">
                  <a:srgbClr val="47B3B3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185" name="Google Shape;185;p17"/>
            <p:cNvCxnSpPr/>
            <p:nvPr/>
          </p:nvCxnSpPr>
          <p:spPr>
            <a:xfrm>
              <a:off x="6375400" y="4273550"/>
              <a:ext cx="0" cy="66040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6" name="Google Shape;186;p17"/>
            <p:cNvCxnSpPr/>
            <p:nvPr/>
          </p:nvCxnSpPr>
          <p:spPr>
            <a:xfrm>
              <a:off x="6832600" y="4584700"/>
              <a:ext cx="0" cy="34925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87" name="Google Shape;187;p17"/>
            <p:cNvSpPr/>
            <p:nvPr/>
          </p:nvSpPr>
          <p:spPr>
            <a:xfrm rot="234569">
              <a:off x="6134100" y="3797300"/>
              <a:ext cx="1597025" cy="944563"/>
            </a:xfrm>
            <a:custGeom>
              <a:avLst/>
              <a:gdLst/>
              <a:ahLst/>
              <a:cxnLst/>
              <a:rect l="l" t="t" r="r" b="b"/>
              <a:pathLst>
                <a:path w="21619" h="21600" fill="none" extrusionOk="0">
                  <a:moveTo>
                    <a:pt x="21618" y="21599"/>
                  </a:moveTo>
                  <a:cubicBezTo>
                    <a:pt x="21612" y="21599"/>
                    <a:pt x="21606" y="21599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21619" h="21600" extrusionOk="0">
                  <a:moveTo>
                    <a:pt x="21618" y="21599"/>
                  </a:moveTo>
                  <a:cubicBezTo>
                    <a:pt x="21612" y="21599"/>
                    <a:pt x="21606" y="21599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endParaRPr>
            </a:p>
          </p:txBody>
        </p:sp>
        <p:cxnSp>
          <p:nvCxnSpPr>
            <p:cNvPr id="188" name="Google Shape;188;p17"/>
            <p:cNvCxnSpPr/>
            <p:nvPr/>
          </p:nvCxnSpPr>
          <p:spPr>
            <a:xfrm rot="271170">
              <a:off x="7689850" y="4814888"/>
              <a:ext cx="450850" cy="3175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cxnSp>
          <p:nvCxnSpPr>
            <p:cNvPr id="189" name="Google Shape;189;p17"/>
            <p:cNvCxnSpPr/>
            <p:nvPr/>
          </p:nvCxnSpPr>
          <p:spPr>
            <a:xfrm>
              <a:off x="6162675" y="3352800"/>
              <a:ext cx="0" cy="1536700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</p:grp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"/>
          <p:cNvSpPr txBox="1">
            <a:spLocks noGrp="1"/>
          </p:cNvSpPr>
          <p:nvPr>
            <p:ph type="body" idx="1"/>
          </p:nvPr>
        </p:nvSpPr>
        <p:spPr>
          <a:xfrm>
            <a:off x="698500" y="1130300"/>
            <a:ext cx="78867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 random variable is </a:t>
            </a:r>
            <a:r>
              <a:rPr lang="en-US" u="sng"/>
              <a:t>uniformly distributed</a:t>
            </a:r>
            <a:r>
              <a:rPr lang="en-US"/>
              <a:t> whenever the probability that the variable will assume a value in any interval of equal length is the same for each interval. 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The </a:t>
            </a:r>
            <a:r>
              <a:rPr lang="en-US" u="sng"/>
              <a:t>uniform probability density function</a:t>
            </a:r>
            <a:r>
              <a:rPr lang="en-US"/>
              <a:t> is:		</a:t>
            </a:r>
            <a:endParaRPr/>
          </a:p>
        </p:txBody>
      </p:sp>
      <p:sp>
        <p:nvSpPr>
          <p:cNvPr id="195" name="Google Shape;195;p18"/>
          <p:cNvSpPr txBox="1">
            <a:spLocks noGrp="1"/>
          </p:cNvSpPr>
          <p:nvPr>
            <p:ph type="title"/>
          </p:nvPr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Uniform Probability Distribution</a:t>
            </a:r>
            <a:endParaRPr/>
          </a:p>
        </p:txBody>
      </p:sp>
      <p:sp>
        <p:nvSpPr>
          <p:cNvPr id="196" name="Google Shape;196;p18"/>
          <p:cNvSpPr/>
          <p:nvPr/>
        </p:nvSpPr>
        <p:spPr>
          <a:xfrm>
            <a:off x="1041400" y="4305300"/>
            <a:ext cx="7067550" cy="112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where: 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= smallest value the variable can assume</a:t>
            </a:r>
            <a:endParaRPr/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 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b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= largest value the variable can assume</a:t>
            </a:r>
            <a:endParaRPr/>
          </a:p>
        </p:txBody>
      </p:sp>
      <p:sp>
        <p:nvSpPr>
          <p:cNvPr id="197" name="Google Shape;197;p18"/>
          <p:cNvSpPr/>
          <p:nvPr/>
        </p:nvSpPr>
        <p:spPr>
          <a:xfrm>
            <a:off x="2222500" y="3232150"/>
            <a:ext cx="4324350" cy="104775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f 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) = 1/(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b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–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)   for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b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 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= 0                elsewhere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9"/>
          <p:cNvSpPr txBox="1">
            <a:spLocks noGrp="1"/>
          </p:cNvSpPr>
          <p:nvPr>
            <p:ph type="title"/>
          </p:nvPr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Example:  Flight Time</a:t>
            </a:r>
            <a:endParaRPr/>
          </a:p>
        </p:txBody>
      </p:sp>
      <p:sp>
        <p:nvSpPr>
          <p:cNvPr id="203" name="Google Shape;203;p19"/>
          <p:cNvSpPr txBox="1">
            <a:spLocks noGrp="1"/>
          </p:cNvSpPr>
          <p:nvPr>
            <p:ph type="body" idx="1"/>
          </p:nvPr>
        </p:nvSpPr>
        <p:spPr>
          <a:xfrm>
            <a:off x="690563" y="1130300"/>
            <a:ext cx="7886700" cy="4319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rgbClr val="66FFFF"/>
                </a:solidFill>
              </a:rPr>
              <a:t>Uniform Probability Distribution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/>
              <a:t>		Let </a:t>
            </a:r>
            <a:r>
              <a:rPr lang="en-US" i="1"/>
              <a:t>x</a:t>
            </a:r>
            <a:r>
              <a:rPr lang="en-US"/>
              <a:t> denote the flight time of an airplane traveling from Chicago to New York. Assume that the minimum time is 2 hours and that the maximum time is 2 hours 20 minutes.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lang="en-US"/>
              <a:t>		Assume that sufficient actual flight data are available to conclude that the probability of a flight time between 120 and 121 minutes is the same as the probability of a flight time within any other 1-minute interval up to and including 140 minutes.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0"/>
          <p:cNvSpPr/>
          <p:nvPr/>
        </p:nvSpPr>
        <p:spPr>
          <a:xfrm>
            <a:off x="690563" y="1130300"/>
            <a:ext cx="7772400" cy="636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Char char="●"/>
            </a:pPr>
            <a:r>
              <a:rPr lang="en-US" sz="24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Uniform Probability Density Function</a:t>
            </a:r>
            <a:r>
              <a:rPr lang="en-US" sz="1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	</a:t>
            </a:r>
            <a:endParaRPr sz="24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209" name="Google Shape;209;p20"/>
          <p:cNvSpPr/>
          <p:nvPr/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66FFFF"/>
                </a:solidFill>
                <a:latin typeface="Book Antiqua"/>
                <a:ea typeface="Book Antiqua"/>
                <a:cs typeface="Book Antiqua"/>
                <a:sym typeface="Book Antiqua"/>
              </a:rPr>
              <a:t>Example:  Flight Time</a:t>
            </a:r>
            <a:endParaRPr/>
          </a:p>
        </p:txBody>
      </p:sp>
      <p:sp>
        <p:nvSpPr>
          <p:cNvPr id="210" name="Google Shape;210;p20"/>
          <p:cNvSpPr/>
          <p:nvPr/>
        </p:nvSpPr>
        <p:spPr>
          <a:xfrm>
            <a:off x="2476500" y="1822450"/>
            <a:ext cx="4298950" cy="1085850"/>
          </a:xfrm>
          <a:prstGeom prst="rect">
            <a:avLst/>
          </a:prstGeom>
          <a:gradFill>
            <a:gsLst>
              <a:gs pos="0">
                <a:srgbClr val="002C44"/>
              </a:gs>
              <a:gs pos="50000">
                <a:srgbClr val="004063"/>
              </a:gs>
              <a:gs pos="100000">
                <a:srgbClr val="004D78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f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) = 1/20   for 120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24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&lt;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140</a:t>
            </a:r>
            <a:endParaRPr/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= 0         elsewhere</a:t>
            </a:r>
            <a:endParaRPr/>
          </a:p>
        </p:txBody>
      </p:sp>
      <p:sp>
        <p:nvSpPr>
          <p:cNvPr id="211" name="Google Shape;211;p20"/>
          <p:cNvSpPr/>
          <p:nvPr/>
        </p:nvSpPr>
        <p:spPr>
          <a:xfrm>
            <a:off x="2114550" y="3175000"/>
            <a:ext cx="466725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where:</a:t>
            </a:r>
            <a:endParaRPr sz="2400">
              <a:solidFill>
                <a:schemeClr val="lt2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66FFFF"/>
              </a:buClr>
              <a:buSzPts val="1800"/>
              <a:buFont typeface="Arial"/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= flight time in minutes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"/>
          <p:cNvSpPr txBox="1">
            <a:spLocks noGrp="1"/>
          </p:cNvSpPr>
          <p:nvPr>
            <p:ph type="body" idx="1"/>
          </p:nvPr>
        </p:nvSpPr>
        <p:spPr>
          <a:xfrm>
            <a:off x="700088" y="1155700"/>
            <a:ext cx="7886700" cy="1011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rgbClr val="66FFFF"/>
                </a:solidFill>
              </a:rPr>
              <a:t>Uniform Probability Distribution for Flight Time</a:t>
            </a:r>
            <a:endParaRPr/>
          </a:p>
        </p:txBody>
      </p:sp>
      <p:sp>
        <p:nvSpPr>
          <p:cNvPr id="217" name="Google Shape;217;p21"/>
          <p:cNvSpPr/>
          <p:nvPr/>
        </p:nvSpPr>
        <p:spPr>
          <a:xfrm>
            <a:off x="1597025" y="1646238"/>
            <a:ext cx="6048375" cy="3729037"/>
          </a:xfrm>
          <a:prstGeom prst="rect">
            <a:avLst/>
          </a:prstGeom>
          <a:gradFill>
            <a:gsLst>
              <a:gs pos="0">
                <a:srgbClr val="00476B"/>
              </a:gs>
              <a:gs pos="50000">
                <a:srgbClr val="006699"/>
              </a:gs>
              <a:gs pos="100000">
                <a:srgbClr val="00476B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218" name="Google Shape;218;p21"/>
          <p:cNvCxnSpPr/>
          <p:nvPr/>
        </p:nvCxnSpPr>
        <p:spPr>
          <a:xfrm>
            <a:off x="2709863" y="2366963"/>
            <a:ext cx="0" cy="18732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19" name="Google Shape;219;p21"/>
          <p:cNvSpPr/>
          <p:nvPr/>
        </p:nvSpPr>
        <p:spPr>
          <a:xfrm>
            <a:off x="2390775" y="1808163"/>
            <a:ext cx="620713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(</a:t>
            </a: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x</a:t>
            </a: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)</a:t>
            </a:r>
            <a:endParaRPr/>
          </a:p>
        </p:txBody>
      </p:sp>
      <p:sp>
        <p:nvSpPr>
          <p:cNvPr id="220" name="Google Shape;220;p21"/>
          <p:cNvSpPr/>
          <p:nvPr/>
        </p:nvSpPr>
        <p:spPr>
          <a:xfrm>
            <a:off x="7038975" y="4017963"/>
            <a:ext cx="4095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x</a:t>
            </a:r>
            <a:endParaRPr/>
          </a:p>
        </p:txBody>
      </p:sp>
      <p:sp>
        <p:nvSpPr>
          <p:cNvPr id="221" name="Google Shape;221;p21"/>
          <p:cNvSpPr/>
          <p:nvPr/>
        </p:nvSpPr>
        <p:spPr>
          <a:xfrm>
            <a:off x="3635375" y="43608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120</a:t>
            </a:r>
            <a:endParaRPr/>
          </a:p>
        </p:txBody>
      </p:sp>
      <p:sp>
        <p:nvSpPr>
          <p:cNvPr id="222" name="Google Shape;222;p21"/>
          <p:cNvSpPr/>
          <p:nvPr/>
        </p:nvSpPr>
        <p:spPr>
          <a:xfrm>
            <a:off x="4886325" y="43799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130</a:t>
            </a:r>
            <a:endParaRPr/>
          </a:p>
        </p:txBody>
      </p:sp>
      <p:sp>
        <p:nvSpPr>
          <p:cNvPr id="223" name="Google Shape;223;p21"/>
          <p:cNvSpPr/>
          <p:nvPr/>
        </p:nvSpPr>
        <p:spPr>
          <a:xfrm>
            <a:off x="6149975" y="43989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140</a:t>
            </a:r>
            <a:endParaRPr/>
          </a:p>
        </p:txBody>
      </p:sp>
      <p:sp>
        <p:nvSpPr>
          <p:cNvPr id="224" name="Google Shape;224;p21"/>
          <p:cNvSpPr/>
          <p:nvPr/>
        </p:nvSpPr>
        <p:spPr>
          <a:xfrm>
            <a:off x="3910013" y="3432175"/>
            <a:ext cx="2552700" cy="809625"/>
          </a:xfrm>
          <a:custGeom>
            <a:avLst/>
            <a:gdLst/>
            <a:ahLst/>
            <a:cxnLst/>
            <a:rect l="l" t="t" r="r" b="b"/>
            <a:pathLst>
              <a:path w="528" h="528" extrusionOk="0">
                <a:moveTo>
                  <a:pt x="0" y="528"/>
                </a:moveTo>
                <a:lnTo>
                  <a:pt x="12" y="0"/>
                </a:lnTo>
                <a:lnTo>
                  <a:pt x="528" y="0"/>
                </a:lnTo>
                <a:lnTo>
                  <a:pt x="528" y="528"/>
                </a:lnTo>
                <a:lnTo>
                  <a:pt x="0" y="528"/>
                </a:lnTo>
              </a:path>
            </a:pathLst>
          </a:custGeom>
          <a:gradFill>
            <a:gsLst>
              <a:gs pos="0">
                <a:srgbClr val="238F8F"/>
              </a:gs>
              <a:gs pos="50000">
                <a:srgbClr val="33CCCC"/>
              </a:gs>
              <a:gs pos="100000">
                <a:srgbClr val="238F8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cxnSp>
        <p:nvCxnSpPr>
          <p:cNvPr id="225" name="Google Shape;225;p21"/>
          <p:cNvCxnSpPr/>
          <p:nvPr/>
        </p:nvCxnSpPr>
        <p:spPr>
          <a:xfrm>
            <a:off x="6462713" y="3422650"/>
            <a:ext cx="0" cy="8509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26" name="Google Shape;226;p21"/>
          <p:cNvCxnSpPr/>
          <p:nvPr/>
        </p:nvCxnSpPr>
        <p:spPr>
          <a:xfrm>
            <a:off x="3954463" y="3422650"/>
            <a:ext cx="2511425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27" name="Google Shape;227;p21"/>
          <p:cNvCxnSpPr/>
          <p:nvPr/>
        </p:nvCxnSpPr>
        <p:spPr>
          <a:xfrm>
            <a:off x="2716213" y="4241800"/>
            <a:ext cx="4349750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cxnSp>
        <p:nvCxnSpPr>
          <p:cNvPr id="228" name="Google Shape;228;p21"/>
          <p:cNvCxnSpPr/>
          <p:nvPr/>
        </p:nvCxnSpPr>
        <p:spPr>
          <a:xfrm rot="10800000">
            <a:off x="2620963" y="3422650"/>
            <a:ext cx="165100" cy="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</p:cxnSp>
      <p:sp>
        <p:nvSpPr>
          <p:cNvPr id="229" name="Google Shape;229;p21"/>
          <p:cNvSpPr/>
          <p:nvPr/>
        </p:nvSpPr>
        <p:spPr>
          <a:xfrm>
            <a:off x="1812925" y="3198813"/>
            <a:ext cx="8223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1/20</a:t>
            </a:r>
            <a:endParaRPr/>
          </a:p>
        </p:txBody>
      </p:sp>
      <p:sp>
        <p:nvSpPr>
          <p:cNvPr id="230" name="Google Shape;230;p21"/>
          <p:cNvSpPr/>
          <p:nvPr/>
        </p:nvSpPr>
        <p:spPr>
          <a:xfrm>
            <a:off x="3857625" y="4818063"/>
            <a:ext cx="27654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Flight Time (mins.)</a:t>
            </a:r>
            <a:endParaRPr/>
          </a:p>
        </p:txBody>
      </p:sp>
      <p:cxnSp>
        <p:nvCxnSpPr>
          <p:cNvPr id="231" name="Google Shape;231;p21"/>
          <p:cNvCxnSpPr/>
          <p:nvPr/>
        </p:nvCxnSpPr>
        <p:spPr>
          <a:xfrm>
            <a:off x="3948113" y="3429000"/>
            <a:ext cx="0" cy="80645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dk1"/>
            </a:outerShdw>
          </a:effectLst>
        </p:spPr>
      </p:cxnSp>
      <p:grpSp>
        <p:nvGrpSpPr>
          <p:cNvPr id="232" name="Google Shape;232;p21"/>
          <p:cNvGrpSpPr/>
          <p:nvPr/>
        </p:nvGrpSpPr>
        <p:grpSpPr>
          <a:xfrm>
            <a:off x="3948113" y="4184650"/>
            <a:ext cx="2514600" cy="152400"/>
            <a:chOff x="2487" y="2916"/>
            <a:chExt cx="1584" cy="96"/>
          </a:xfrm>
        </p:grpSpPr>
        <p:cxnSp>
          <p:nvCxnSpPr>
            <p:cNvPr id="233" name="Google Shape;233;p21"/>
            <p:cNvCxnSpPr/>
            <p:nvPr/>
          </p:nvCxnSpPr>
          <p:spPr>
            <a:xfrm>
              <a:off x="2487" y="2920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cxnSp>
          <p:nvCxnSpPr>
            <p:cNvPr id="234" name="Google Shape;234;p21"/>
            <p:cNvCxnSpPr/>
            <p:nvPr/>
          </p:nvCxnSpPr>
          <p:spPr>
            <a:xfrm>
              <a:off x="4071" y="2924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  <p:cxnSp>
          <p:nvCxnSpPr>
            <p:cNvPr id="235" name="Google Shape;235;p21"/>
            <p:cNvCxnSpPr/>
            <p:nvPr/>
          </p:nvCxnSpPr>
          <p:spPr>
            <a:xfrm>
              <a:off x="3279" y="2916"/>
              <a:ext cx="0" cy="88"/>
            </a:xfrm>
            <a:prstGeom prst="straightConnector1">
              <a:avLst/>
            </a:prstGeom>
            <a:noFill/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rgbClr val="000000"/>
              </a:outerShdw>
            </a:effectLst>
          </p:spPr>
        </p:cxnSp>
      </p:grpSp>
      <p:sp>
        <p:nvSpPr>
          <p:cNvPr id="236" name="Google Shape;236;p21"/>
          <p:cNvSpPr txBox="1">
            <a:spLocks noGrp="1"/>
          </p:cNvSpPr>
          <p:nvPr>
            <p:ph type="title"/>
          </p:nvPr>
        </p:nvSpPr>
        <p:spPr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Example:  Flight Time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1768</Words>
  <Application>Microsoft Office PowerPoint</Application>
  <PresentationFormat>On-screen Show (4:3)</PresentationFormat>
  <Paragraphs>300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Book Antiqua</vt:lpstr>
      <vt:lpstr>Poppins</vt:lpstr>
      <vt:lpstr>Noto Sans Symbols</vt:lpstr>
      <vt:lpstr>Times New Roman</vt:lpstr>
      <vt:lpstr>QMB11ch01</vt:lpstr>
      <vt:lpstr>PowerPoint Presentation</vt:lpstr>
      <vt:lpstr>Chapter 3, Part B  Probability Distributions</vt:lpstr>
      <vt:lpstr>PowerPoint Presentation</vt:lpstr>
      <vt:lpstr>Continuous Probability Distributions</vt:lpstr>
      <vt:lpstr>PowerPoint Presentation</vt:lpstr>
      <vt:lpstr>Uniform Probability Distribution</vt:lpstr>
      <vt:lpstr>Example:  Flight Time</vt:lpstr>
      <vt:lpstr>PowerPoint Presentation</vt:lpstr>
      <vt:lpstr>Example:  Flight Time</vt:lpstr>
      <vt:lpstr>PowerPoint Presentation</vt:lpstr>
      <vt:lpstr>PowerPoint Presentation</vt:lpstr>
      <vt:lpstr>Normal Probability Distribution</vt:lpstr>
      <vt:lpstr>PowerPoint Presentation</vt:lpstr>
      <vt:lpstr>Normal Probability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Standard Normal Probability Distribution</vt:lpstr>
      <vt:lpstr>PowerPoint Presentation</vt:lpstr>
      <vt:lpstr>PowerPoint Presentation</vt:lpstr>
      <vt:lpstr>Example:  Pep Zone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3, Part 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</dc:creator>
  <cp:lastModifiedBy>deni wdi</cp:lastModifiedBy>
  <cp:revision>6</cp:revision>
  <dcterms:modified xsi:type="dcterms:W3CDTF">2020-09-14T07:14:07Z</dcterms:modified>
</cp:coreProperties>
</file>