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6" r:id="rId29"/>
    <p:sldId id="287" r:id="rId30"/>
    <p:sldId id="288" r:id="rId31"/>
    <p:sldId id="289" r:id="rId32"/>
    <p:sldId id="290" r:id="rId33"/>
    <p:sldId id="291" r:id="rId34"/>
    <p:sldId id="292" r:id="rId35"/>
    <p:sldId id="293" r:id="rId36"/>
    <p:sldId id="295" r:id="rId37"/>
    <p:sldId id="304" r:id="rId38"/>
    <p:sldId id="305" r:id="rId39"/>
    <p:sldId id="306" r:id="rId40"/>
  </p:sldIdLst>
  <p:sldSz cx="9144000" cy="6858000" type="screen4x3"/>
  <p:notesSz cx="6858000" cy="9144000"/>
  <p:embeddedFontLst>
    <p:embeddedFont>
      <p:font typeface="Arial Narrow" panose="020B0606020202030204" pitchFamily="34" charset="0"/>
      <p:regular r:id="rId42"/>
      <p:bold r:id="rId43"/>
      <p:italic r:id="rId44"/>
      <p:boldItalic r:id="rId45"/>
    </p:embeddedFont>
    <p:embeddedFont>
      <p:font typeface="Book Antiqua" panose="02040602050305030304" pitchFamily="18"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Poppins" panose="020B060402020202020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17">
          <p15:clr>
            <a:srgbClr val="000000"/>
          </p15:clr>
        </p15:guide>
        <p15:guide id="2" pos="512">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B0CCD2-CD13-4F0B-A218-006A497E16EC}">
  <a:tblStyle styleId="{5CB0CCD2-CD13-4F0B-A218-006A497E16E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116" y="30"/>
      </p:cViewPr>
      <p:guideLst>
        <p:guide orient="horz" pos="817"/>
        <p:guide pos="5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19050" tIns="0" rIns="19050" bIns="0" anchor="t" anchorCtr="0">
            <a:noAutofit/>
          </a:bodyPr>
          <a:lstStyle>
            <a:lvl1pPr marR="0" lvl="0" algn="l" rtl="0">
              <a:spcBef>
                <a:spcPts val="0"/>
              </a:spcBef>
              <a:spcAft>
                <a:spcPts val="0"/>
              </a:spcAft>
              <a:buSzPts val="1400"/>
              <a:buNone/>
              <a:defRPr sz="1000" b="0" i="1"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2pPr>
            <a:lvl3pPr marR="0" lvl="2"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3pPr>
            <a:lvl4pPr marR="0" lvl="3"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4pPr>
            <a:lvl5pPr marR="0" lvl="4"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19050" tIns="0" rIns="19050" bIns="0" anchor="t" anchorCtr="0">
            <a:noAutofit/>
          </a:bodyPr>
          <a:lstStyle>
            <a:lvl1pPr marR="0" lvl="0" algn="r" rtl="0">
              <a:spcBef>
                <a:spcPts val="0"/>
              </a:spcBef>
              <a:spcAft>
                <a:spcPts val="0"/>
              </a:spcAft>
              <a:buSzPts val="1400"/>
              <a:buNone/>
              <a:defRPr sz="1000" b="0" i="1"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2pPr>
            <a:lvl3pPr marR="0" lvl="2"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3pPr>
            <a:lvl4pPr marR="0" lvl="3"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4pPr>
            <a:lvl5pPr marR="0" lvl="4"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9pPr>
          </a:lstStyle>
          <a:p>
            <a:endParaRPr/>
          </a:p>
        </p:txBody>
      </p:sp>
      <p:sp>
        <p:nvSpPr>
          <p:cNvPr id="5" name="Google Shape;5;n"/>
          <p:cNvSpPr txBox="1">
            <a:spLocks noGrp="1"/>
          </p:cNvSpPr>
          <p:nvPr>
            <p:ph type="ftr" idx="11"/>
          </p:nvPr>
        </p:nvSpPr>
        <p:spPr>
          <a:xfrm>
            <a:off x="0" y="8686800"/>
            <a:ext cx="2971800" cy="457200"/>
          </a:xfrm>
          <a:prstGeom prst="rect">
            <a:avLst/>
          </a:prstGeom>
          <a:noFill/>
          <a:ln>
            <a:noFill/>
          </a:ln>
        </p:spPr>
        <p:txBody>
          <a:bodyPr spcFirstLastPara="1" wrap="square" lIns="19050" tIns="0" rIns="19050" bIns="0" anchor="b" anchorCtr="0">
            <a:noAutofit/>
          </a:bodyPr>
          <a:lstStyle>
            <a:lvl1pPr marR="0" lvl="0" algn="l" rtl="0">
              <a:spcBef>
                <a:spcPts val="0"/>
              </a:spcBef>
              <a:spcAft>
                <a:spcPts val="0"/>
              </a:spcAft>
              <a:buSzPts val="1400"/>
              <a:buNone/>
              <a:defRPr sz="1000" b="0" i="1" u="none" strike="noStrike" cap="none">
                <a:solidFill>
                  <a:schemeClr val="dk1"/>
                </a:solidFill>
                <a:latin typeface="Times New Roman"/>
                <a:ea typeface="Times New Roman"/>
                <a:cs typeface="Times New Roman"/>
                <a:sym typeface="Times New Roman"/>
              </a:defRPr>
            </a:lvl1pPr>
            <a:lvl2pPr marR="0" lvl="1"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2pPr>
            <a:lvl3pPr marR="0" lvl="2"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3pPr>
            <a:lvl4pPr marR="0" lvl="3"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4pPr>
            <a:lvl5pPr marR="0" lvl="4" algn="ctr"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5pPr>
            <a:lvl6pPr marR="0" lvl="5"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6pPr>
            <a:lvl7pPr marR="0" lvl="6"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7pPr>
            <a:lvl8pPr marR="0" lvl="7"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8pPr>
            <a:lvl9pPr marR="0" lvl="8" algn="l" rtl="0">
              <a:spcBef>
                <a:spcPts val="0"/>
              </a:spcBef>
              <a:spcAft>
                <a:spcPts val="0"/>
              </a:spcAft>
              <a:buSzPts val="1400"/>
              <a:buNone/>
              <a:defRPr sz="2200" b="0" i="0" u="none" strike="noStrike" cap="none">
                <a:solidFill>
                  <a:schemeClr val="dk1"/>
                </a:solidFill>
                <a:latin typeface="Book Antiqua"/>
                <a:ea typeface="Book Antiqua"/>
                <a:cs typeface="Book Antiqua"/>
                <a:sym typeface="Book Antiqua"/>
              </a:defRPr>
            </a:lvl9pPr>
          </a:lstStyle>
          <a:p>
            <a:endParaRPr/>
          </a:p>
        </p:txBody>
      </p:sp>
      <p:sp>
        <p:nvSpPr>
          <p:cNvPr id="6" name="Google Shape;6;n"/>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marR="0" lvl="0" indent="0" algn="r" rtl="0">
              <a:spcBef>
                <a:spcPts val="0"/>
              </a:spcBef>
              <a:spcAft>
                <a:spcPts val="0"/>
              </a:spcAft>
              <a:buNone/>
            </a:pPr>
            <a:fld id="{00000000-1234-1234-1234-123412341234}" type="slidenum">
              <a:rPr lang="en-US" sz="1000" b="0" i="1" u="none" strike="noStrike" cap="none">
                <a:solidFill>
                  <a:schemeClr val="dk1"/>
                </a:solidFill>
                <a:latin typeface="Times New Roman"/>
                <a:ea typeface="Times New Roman"/>
                <a:cs typeface="Times New Roman"/>
                <a:sym typeface="Times New Roman"/>
              </a:rPr>
              <a:t>‹#›</a:t>
            </a:fld>
            <a:endParaRPr sz="1000" b="0" i="1" u="none" strike="noStrike" cap="none">
              <a:solidFill>
                <a:schemeClr val="dk1"/>
              </a:solidFill>
              <a:latin typeface="Times New Roman"/>
              <a:ea typeface="Times New Roman"/>
              <a:cs typeface="Times New Roman"/>
              <a:sym typeface="Times New Roman"/>
            </a:endParaRPr>
          </a:p>
        </p:txBody>
      </p:sp>
      <p:sp>
        <p:nvSpPr>
          <p:cNvPr id="7" name="Google Shape;7;n"/>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1pPr>
            <a:lvl2pPr marL="914400" marR="0" lvl="1"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2pPr>
            <a:lvl3pPr marL="1371600" marR="0" lvl="2"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3pPr>
            <a:lvl4pPr marL="1828800" marR="0" lvl="3"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4pPr>
            <a:lvl5pPr marL="2286000" marR="0" lvl="4" indent="-228600" algn="l" rtl="0">
              <a:spcBef>
                <a:spcPts val="360"/>
              </a:spcBef>
              <a:spcAft>
                <a:spcPts val="0"/>
              </a:spcAft>
              <a:buSzPts val="1400"/>
              <a:buNone/>
              <a:defRPr sz="1200" b="0" i="0" u="none" strike="noStrike" cap="none">
                <a:solidFill>
                  <a:schemeClr val="dk1"/>
                </a:solidFill>
                <a:latin typeface="Book Antiqua"/>
                <a:ea typeface="Book Antiqua"/>
                <a:cs typeface="Book Antiqua"/>
                <a:sym typeface="Book Antiqu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 name="Google Shape;8;n"/>
          <p:cNvSpPr>
            <a:spLocks noGrp="1" noRot="1" noChangeAspect="1"/>
          </p:cNvSpPr>
          <p:nvPr>
            <p:ph type="sldImg" idx="3"/>
          </p:nvPr>
        </p:nvSpPr>
        <p:spPr>
          <a:xfrm>
            <a:off x="1149350" y="692150"/>
            <a:ext cx="4559300" cy="341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9" name="Google Shape;9;n"/>
          <p:cNvSpPr/>
          <p:nvPr/>
        </p:nvSpPr>
        <p:spPr>
          <a:xfrm>
            <a:off x="6380163" y="8748713"/>
            <a:ext cx="409575" cy="304800"/>
          </a:xfrm>
          <a:prstGeom prst="rect">
            <a:avLst/>
          </a:prstGeom>
          <a:noFill/>
          <a:ln>
            <a:noFill/>
          </a:ln>
        </p:spPr>
        <p:txBody>
          <a:bodyPr spcFirstLastPara="1" wrap="square" lIns="92075" tIns="46025" rIns="92075" bIns="46025" anchor="ctr" anchorCtr="0">
            <a:noAutofit/>
          </a:bodyPr>
          <a:lstStyle/>
          <a:p>
            <a:pPr marL="0" marR="0" lvl="0" indent="0" algn="r" rtl="0">
              <a:spcBef>
                <a:spcPts val="0"/>
              </a:spcBef>
              <a:spcAft>
                <a:spcPts val="0"/>
              </a:spcAft>
              <a:buNone/>
            </a:pPr>
            <a:fld id="{00000000-1234-1234-1234-123412341234}" type="slidenum">
              <a:rPr lang="en-US" sz="1400" b="0" i="0" u="none" strike="noStrike" cap="none">
                <a:solidFill>
                  <a:schemeClr val="dk1"/>
                </a:solidFill>
                <a:latin typeface="Book Antiqua"/>
                <a:ea typeface="Book Antiqua"/>
                <a:cs typeface="Book Antiqua"/>
                <a:sym typeface="Book Antiqua"/>
              </a:rPr>
              <a:t>‹#›</a:t>
            </a:fld>
            <a:endParaRPr sz="14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64" name="Google Shape;64;p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p1: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10</a:t>
            </a:fld>
            <a:endParaRPr/>
          </a:p>
        </p:txBody>
      </p:sp>
      <p:sp>
        <p:nvSpPr>
          <p:cNvPr id="162" name="Google Shape;162;p1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10: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11</a:t>
            </a:fld>
            <a:endParaRPr/>
          </a:p>
        </p:txBody>
      </p:sp>
      <p:sp>
        <p:nvSpPr>
          <p:cNvPr id="169" name="Google Shape;169;p1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11: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12</a:t>
            </a:fld>
            <a:endParaRPr/>
          </a:p>
        </p:txBody>
      </p:sp>
      <p:sp>
        <p:nvSpPr>
          <p:cNvPr id="176" name="Google Shape;176;p1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3: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13</a:t>
            </a:fld>
            <a:endParaRPr/>
          </a:p>
        </p:txBody>
      </p:sp>
      <p:sp>
        <p:nvSpPr>
          <p:cNvPr id="187" name="Google Shape;187;p1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8" name="Google Shape;188;p13: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14</a:t>
            </a:fld>
            <a:endParaRPr/>
          </a:p>
        </p:txBody>
      </p:sp>
      <p:sp>
        <p:nvSpPr>
          <p:cNvPr id="194" name="Google Shape;194;p1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4: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5: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15</a:t>
            </a:fld>
            <a:endParaRPr/>
          </a:p>
        </p:txBody>
      </p:sp>
      <p:sp>
        <p:nvSpPr>
          <p:cNvPr id="204" name="Google Shape;204;p1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16</a:t>
            </a:fld>
            <a:endParaRPr/>
          </a:p>
        </p:txBody>
      </p:sp>
      <p:sp>
        <p:nvSpPr>
          <p:cNvPr id="211" name="Google Shape;211;p1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2" name="Google Shape;212;p16: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17</a:t>
            </a:fld>
            <a:endParaRPr/>
          </a:p>
        </p:txBody>
      </p:sp>
      <p:sp>
        <p:nvSpPr>
          <p:cNvPr id="223" name="Google Shape;223;p1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7: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18</a:t>
            </a:fld>
            <a:endParaRPr/>
          </a:p>
        </p:txBody>
      </p:sp>
      <p:sp>
        <p:nvSpPr>
          <p:cNvPr id="233" name="Google Shape;233;p1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18: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19</a:t>
            </a:fld>
            <a:endParaRPr/>
          </a:p>
        </p:txBody>
      </p:sp>
      <p:sp>
        <p:nvSpPr>
          <p:cNvPr id="240" name="Google Shape;240;p1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1" name="Google Shape;241;p19: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91" name="Google Shape;91;p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2: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249" name="Google Shape;249;p2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20: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1: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256" name="Google Shape;256;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21: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2: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22</a:t>
            </a:fld>
            <a:endParaRPr/>
          </a:p>
        </p:txBody>
      </p:sp>
      <p:sp>
        <p:nvSpPr>
          <p:cNvPr id="263" name="Google Shape;263;p2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22: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3: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23</a:t>
            </a:fld>
            <a:endParaRPr/>
          </a:p>
        </p:txBody>
      </p:sp>
      <p:sp>
        <p:nvSpPr>
          <p:cNvPr id="305" name="Google Shape;305;p2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23: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4: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24</a:t>
            </a:fld>
            <a:endParaRPr/>
          </a:p>
        </p:txBody>
      </p:sp>
      <p:sp>
        <p:nvSpPr>
          <p:cNvPr id="330" name="Google Shape;330;p2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24: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25</a:t>
            </a:fld>
            <a:endParaRPr/>
          </a:p>
        </p:txBody>
      </p:sp>
      <p:sp>
        <p:nvSpPr>
          <p:cNvPr id="337" name="Google Shape;337;p2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8" name="Google Shape;338;p25: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6: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26</a:t>
            </a:fld>
            <a:endParaRPr/>
          </a:p>
        </p:txBody>
      </p:sp>
      <p:sp>
        <p:nvSpPr>
          <p:cNvPr id="344" name="Google Shape;344;p2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26: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27</a:t>
            </a:fld>
            <a:endParaRPr/>
          </a:p>
        </p:txBody>
      </p:sp>
      <p:sp>
        <p:nvSpPr>
          <p:cNvPr id="400" name="Google Shape;400;p3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30: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28</a:t>
            </a:fld>
            <a:endParaRPr/>
          </a:p>
        </p:txBody>
      </p:sp>
      <p:sp>
        <p:nvSpPr>
          <p:cNvPr id="407" name="Google Shape;407;p3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8" name="Google Shape;408;p31: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2: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29</a:t>
            </a:fld>
            <a:endParaRPr/>
          </a:p>
        </p:txBody>
      </p:sp>
      <p:sp>
        <p:nvSpPr>
          <p:cNvPr id="415" name="Google Shape;415;p3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6" name="Google Shape;416;p32: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98" name="Google Shape;98;p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3: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3: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30</a:t>
            </a:fld>
            <a:endParaRPr/>
          </a:p>
        </p:txBody>
      </p:sp>
      <p:sp>
        <p:nvSpPr>
          <p:cNvPr id="437" name="Google Shape;437;p33: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33: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4: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31</a:t>
            </a:fld>
            <a:endParaRPr/>
          </a:p>
        </p:txBody>
      </p:sp>
      <p:sp>
        <p:nvSpPr>
          <p:cNvPr id="446" name="Google Shape;446;p3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7" name="Google Shape;447;p34: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5: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455" name="Google Shape;455;p3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6" name="Google Shape;456;p35: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36: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33</a:t>
            </a:fld>
            <a:endParaRPr/>
          </a:p>
        </p:txBody>
      </p:sp>
      <p:sp>
        <p:nvSpPr>
          <p:cNvPr id="574" name="Google Shape;574;p3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5" name="Google Shape;575;p36: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7: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34</a:t>
            </a:fld>
            <a:endParaRPr/>
          </a:p>
        </p:txBody>
      </p:sp>
      <p:sp>
        <p:nvSpPr>
          <p:cNvPr id="581" name="Google Shape;581;p3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2" name="Google Shape;582;p37: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8: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35</a:t>
            </a:fld>
            <a:endParaRPr/>
          </a:p>
        </p:txBody>
      </p:sp>
      <p:sp>
        <p:nvSpPr>
          <p:cNvPr id="643" name="Google Shape;643;p3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4" name="Google Shape;644;p38: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0: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36</a:t>
            </a:fld>
            <a:endParaRPr/>
          </a:p>
        </p:txBody>
      </p:sp>
      <p:sp>
        <p:nvSpPr>
          <p:cNvPr id="688" name="Google Shape;688;p4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9" name="Google Shape;689;p40: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9: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37</a:t>
            </a:fld>
            <a:endParaRPr/>
          </a:p>
        </p:txBody>
      </p:sp>
      <p:sp>
        <p:nvSpPr>
          <p:cNvPr id="764" name="Google Shape;764;p4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5" name="Google Shape;765;p49: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9: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38</a:t>
            </a:fld>
            <a:endParaRPr/>
          </a:p>
        </p:txBody>
      </p:sp>
      <p:sp>
        <p:nvSpPr>
          <p:cNvPr id="764" name="Google Shape;764;p4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5" name="Google Shape;765;p49: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751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49: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39</a:t>
            </a:fld>
            <a:endParaRPr/>
          </a:p>
        </p:txBody>
      </p:sp>
      <p:sp>
        <p:nvSpPr>
          <p:cNvPr id="764" name="Google Shape;764;p4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5" name="Google Shape;765;p49: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659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105" name="Google Shape;105;p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 name="Google Shape;106;p4: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112" name="Google Shape;112;p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p5: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119" name="Google Shape;119;p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p6: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126" name="Google Shape;126;p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7: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143" name="Google Shape;143;p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8: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sldNum" idx="12"/>
          </p:nvPr>
        </p:nvSpPr>
        <p:spPr>
          <a:xfrm>
            <a:off x="3886200" y="8686800"/>
            <a:ext cx="2971800" cy="457200"/>
          </a:xfrm>
          <a:prstGeom prst="rect">
            <a:avLst/>
          </a:prstGeom>
          <a:noFill/>
          <a:ln>
            <a:noFill/>
          </a:ln>
        </p:spPr>
        <p:txBody>
          <a:bodyPr spcFirstLastPara="1" wrap="square" lIns="19050" tIns="0" rIns="19050" bIns="0" anchor="b" anchorCtr="0">
            <a:noAutofit/>
          </a:bodyPr>
          <a:lstStyle/>
          <a:p>
            <a:pPr marL="0" lvl="0" indent="0" algn="r" rtl="0">
              <a:spcBef>
                <a:spcPts val="0"/>
              </a:spcBef>
              <a:spcAft>
                <a:spcPts val="0"/>
              </a:spcAft>
              <a:buNone/>
            </a:pPr>
            <a:fld id="{00000000-1234-1234-1234-123412341234}" type="slidenum">
              <a:rPr lang="en-US"/>
              <a:t>9</a:t>
            </a:fld>
            <a:endParaRPr/>
          </a:p>
        </p:txBody>
      </p:sp>
      <p:sp>
        <p:nvSpPr>
          <p:cNvPr id="150" name="Google Shape;150;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1" name="Google Shape;151;p9:notes"/>
          <p:cNvSpPr txBox="1">
            <a:spLocks noGrp="1"/>
          </p:cNvSpPr>
          <p:nvPr>
            <p:ph type="body" idx="1"/>
          </p:nvPr>
        </p:nvSpPr>
        <p:spPr>
          <a:xfrm>
            <a:off x="914400" y="4343400"/>
            <a:ext cx="5029200" cy="41148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 name="Google Shape;28;p2"/>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11"/>
          <p:cNvSpPr txBox="1">
            <a:spLocks noGrp="1"/>
          </p:cNvSpPr>
          <p:nvPr>
            <p:ph type="body" idx="1"/>
          </p:nvPr>
        </p:nvSpPr>
        <p:spPr>
          <a:xfrm rot="5400000">
            <a:off x="2309019" y="-516731"/>
            <a:ext cx="4643438" cy="7886700"/>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rot="5400000">
            <a:off x="4740276" y="1914526"/>
            <a:ext cx="5695950" cy="197167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12"/>
          <p:cNvSpPr txBox="1">
            <a:spLocks noGrp="1"/>
          </p:cNvSpPr>
          <p:nvPr>
            <p:ph type="body" idx="1"/>
          </p:nvPr>
        </p:nvSpPr>
        <p:spPr>
          <a:xfrm rot="5400000">
            <a:off x="719931" y="18257"/>
            <a:ext cx="5695950" cy="5764213"/>
          </a:xfrm>
          <a:prstGeom prst="rect">
            <a:avLst/>
          </a:prstGeom>
          <a:noFill/>
          <a:ln>
            <a:noFill/>
          </a:ln>
        </p:spPr>
        <p:txBody>
          <a:bodyPr spcFirstLastPara="1" wrap="square" lIns="90475" tIns="44450" rIns="90475" bIns="44450" anchor="t" anchorCtr="0">
            <a:noAutofit/>
          </a:bodyPr>
          <a:lstStyle>
            <a:lvl1pPr marL="457200" lvl="0" indent="-314325" algn="l">
              <a:spcBef>
                <a:spcPts val="360"/>
              </a:spcBef>
              <a:spcAft>
                <a:spcPts val="0"/>
              </a:spcAft>
              <a:buSzPts val="1350"/>
              <a:buChar char="●"/>
              <a:defRPr/>
            </a:lvl1pPr>
            <a:lvl2pPr marL="914400" lvl="1" indent="-371475" algn="l">
              <a:spcBef>
                <a:spcPts val="360"/>
              </a:spcBef>
              <a:spcAft>
                <a:spcPts val="0"/>
              </a:spcAft>
              <a:buSzPts val="225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
          <p:cNvSpPr txBox="1">
            <a:spLocks noGrp="1"/>
          </p:cNvSpPr>
          <p:nvPr>
            <p:ph type="ctrTitle"/>
          </p:nvPr>
        </p:nvSpPr>
        <p:spPr>
          <a:xfrm>
            <a:off x="685800" y="2130425"/>
            <a:ext cx="7772400" cy="1470025"/>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4"/>
          <p:cNvSpPr txBox="1">
            <a:spLocks noGrp="1"/>
          </p:cNvSpPr>
          <p:nvPr>
            <p:ph type="subTitle" idx="1"/>
          </p:nvPr>
        </p:nvSpPr>
        <p:spPr>
          <a:xfrm>
            <a:off x="1371600" y="3886200"/>
            <a:ext cx="6400800" cy="1752600"/>
          </a:xfrm>
          <a:prstGeom prst="rect">
            <a:avLst/>
          </a:prstGeom>
          <a:noFill/>
          <a:ln>
            <a:noFill/>
          </a:ln>
        </p:spPr>
        <p:txBody>
          <a:bodyPr spcFirstLastPara="1" wrap="square" lIns="90475" tIns="44450" rIns="90475" bIns="44450" anchor="t" anchorCtr="0">
            <a:noAutofit/>
          </a:bodyPr>
          <a:lstStyle>
            <a:lvl1pPr lvl="0" algn="ctr">
              <a:spcBef>
                <a:spcPts val="480"/>
              </a:spcBef>
              <a:spcAft>
                <a:spcPts val="0"/>
              </a:spcAft>
              <a:buSzPts val="1800"/>
              <a:buNone/>
              <a:defRPr/>
            </a:lvl1pPr>
            <a:lvl2pPr lvl="1" algn="ctr">
              <a:spcBef>
                <a:spcPts val="480"/>
              </a:spcBef>
              <a:spcAft>
                <a:spcPts val="0"/>
              </a:spcAft>
              <a:buSzPts val="3000"/>
              <a:buFont typeface="Book Antiqua"/>
              <a:buNone/>
              <a:defRPr/>
            </a:lvl2pPr>
            <a:lvl3pPr lvl="2" algn="ctr">
              <a:spcBef>
                <a:spcPts val="480"/>
              </a:spcBef>
              <a:spcAft>
                <a:spcPts val="0"/>
              </a:spcAft>
              <a:buSzPts val="2400"/>
              <a:buFont typeface="Book Antiqua"/>
              <a:buNone/>
              <a:defRPr/>
            </a:lvl3pPr>
            <a:lvl4pPr lvl="3" algn="ctr">
              <a:spcBef>
                <a:spcPts val="400"/>
              </a:spcBef>
              <a:spcAft>
                <a:spcPts val="0"/>
              </a:spcAft>
              <a:buClr>
                <a:schemeClr val="lt1"/>
              </a:buClr>
              <a:buSzPts val="2000"/>
              <a:buFont typeface="Times New Roman"/>
              <a:buNone/>
              <a:defRPr/>
            </a:lvl4pPr>
            <a:lvl5pPr lvl="4" algn="ctr">
              <a:spcBef>
                <a:spcPts val="400"/>
              </a:spcBef>
              <a:spcAft>
                <a:spcPts val="0"/>
              </a:spcAft>
              <a:buClr>
                <a:schemeClr val="lt1"/>
              </a:buClr>
              <a:buSzPts val="2000"/>
              <a:buFont typeface="Times New Roman"/>
              <a:buNone/>
              <a:defRPr/>
            </a:lvl5pPr>
            <a:lvl6pPr lvl="5" algn="ctr">
              <a:spcBef>
                <a:spcPts val="400"/>
              </a:spcBef>
              <a:spcAft>
                <a:spcPts val="0"/>
              </a:spcAft>
              <a:buClr>
                <a:schemeClr val="lt1"/>
              </a:buClr>
              <a:buSzPts val="2000"/>
              <a:buFont typeface="Times New Roman"/>
              <a:buNone/>
              <a:defRPr/>
            </a:lvl6pPr>
            <a:lvl7pPr lvl="6" algn="ctr">
              <a:spcBef>
                <a:spcPts val="400"/>
              </a:spcBef>
              <a:spcAft>
                <a:spcPts val="0"/>
              </a:spcAft>
              <a:buClr>
                <a:schemeClr val="lt1"/>
              </a:buClr>
              <a:buSzPts val="2000"/>
              <a:buFont typeface="Times New Roman"/>
              <a:buNone/>
              <a:defRPr/>
            </a:lvl7pPr>
            <a:lvl8pPr lvl="7" algn="ctr">
              <a:spcBef>
                <a:spcPts val="400"/>
              </a:spcBef>
              <a:spcAft>
                <a:spcPts val="0"/>
              </a:spcAft>
              <a:buClr>
                <a:schemeClr val="lt1"/>
              </a:buClr>
              <a:buSzPts val="2000"/>
              <a:buFont typeface="Times New Roman"/>
              <a:buNone/>
              <a:defRPr/>
            </a:lvl8pPr>
            <a:lvl9pPr lvl="8" algn="ctr">
              <a:spcBef>
                <a:spcPts val="400"/>
              </a:spcBef>
              <a:spcAft>
                <a:spcPts val="0"/>
              </a:spcAft>
              <a:buClr>
                <a:schemeClr val="lt1"/>
              </a:buClr>
              <a:buSzPts val="2000"/>
              <a:buFont typeface="Times New Roman"/>
              <a:buNone/>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2313" y="4406900"/>
            <a:ext cx="7772400" cy="1362075"/>
          </a:xfrm>
          <a:prstGeom prst="rect">
            <a:avLst/>
          </a:prstGeom>
          <a:noFill/>
          <a:ln>
            <a:noFill/>
          </a:ln>
        </p:spPr>
        <p:txBody>
          <a:bodyPr spcFirstLastPara="1" wrap="square" lIns="90475" tIns="44450" rIns="90475" bIns="4445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722313" y="2906713"/>
            <a:ext cx="7772400" cy="1500187"/>
          </a:xfrm>
          <a:prstGeom prst="rect">
            <a:avLst/>
          </a:prstGeom>
          <a:noFill/>
          <a:ln>
            <a:noFill/>
          </a:ln>
        </p:spPr>
        <p:txBody>
          <a:bodyPr spcFirstLastPara="1" wrap="square" lIns="90475" tIns="44450" rIns="90475" bIns="4445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2250"/>
              <a:buFont typeface="Book Antiqua"/>
              <a:buNone/>
              <a:defRPr sz="1800"/>
            </a:lvl2pPr>
            <a:lvl3pPr marL="1371600" lvl="2" indent="-228600" algn="l">
              <a:spcBef>
                <a:spcPts val="320"/>
              </a:spcBef>
              <a:spcAft>
                <a:spcPts val="0"/>
              </a:spcAft>
              <a:buSzPts val="1600"/>
              <a:buFont typeface="Book Antiqua"/>
              <a:buNone/>
              <a:defRPr sz="1600"/>
            </a:lvl3pPr>
            <a:lvl4pPr marL="1828800" lvl="3" indent="-228600" algn="l">
              <a:spcBef>
                <a:spcPts val="280"/>
              </a:spcBef>
              <a:spcAft>
                <a:spcPts val="0"/>
              </a:spcAft>
              <a:buClr>
                <a:schemeClr val="lt1"/>
              </a:buClr>
              <a:buSzPts val="1400"/>
              <a:buFont typeface="Times New Roman"/>
              <a:buNone/>
              <a:defRPr sz="1400"/>
            </a:lvl4pPr>
            <a:lvl5pPr marL="2286000" lvl="4" indent="-228600" algn="l">
              <a:spcBef>
                <a:spcPts val="280"/>
              </a:spcBef>
              <a:spcAft>
                <a:spcPts val="0"/>
              </a:spcAft>
              <a:buClr>
                <a:schemeClr val="lt1"/>
              </a:buClr>
              <a:buSzPts val="1400"/>
              <a:buFont typeface="Times New Roman"/>
              <a:buNone/>
              <a:defRPr sz="1400"/>
            </a:lvl5pPr>
            <a:lvl6pPr marL="2743200" lvl="5" indent="-228600" algn="l">
              <a:spcBef>
                <a:spcPts val="280"/>
              </a:spcBef>
              <a:spcAft>
                <a:spcPts val="0"/>
              </a:spcAft>
              <a:buClr>
                <a:schemeClr val="lt1"/>
              </a:buClr>
              <a:buSzPts val="1400"/>
              <a:buFont typeface="Times New Roman"/>
              <a:buNone/>
              <a:defRPr sz="1400"/>
            </a:lvl6pPr>
            <a:lvl7pPr marL="3200400" lvl="6" indent="-228600" algn="l">
              <a:spcBef>
                <a:spcPts val="280"/>
              </a:spcBef>
              <a:spcAft>
                <a:spcPts val="0"/>
              </a:spcAft>
              <a:buClr>
                <a:schemeClr val="lt1"/>
              </a:buClr>
              <a:buSzPts val="1400"/>
              <a:buFont typeface="Times New Roman"/>
              <a:buNone/>
              <a:defRPr sz="1400"/>
            </a:lvl7pPr>
            <a:lvl8pPr marL="3657600" lvl="7" indent="-228600" algn="l">
              <a:spcBef>
                <a:spcPts val="280"/>
              </a:spcBef>
              <a:spcAft>
                <a:spcPts val="0"/>
              </a:spcAft>
              <a:buClr>
                <a:schemeClr val="lt1"/>
              </a:buClr>
              <a:buSzPts val="1400"/>
              <a:buFont typeface="Times New Roman"/>
              <a:buNone/>
              <a:defRPr sz="1400"/>
            </a:lvl8pPr>
            <a:lvl9pPr marL="4114800" lvl="8" indent="-228600" algn="l">
              <a:spcBef>
                <a:spcPts val="280"/>
              </a:spcBef>
              <a:spcAft>
                <a:spcPts val="0"/>
              </a:spcAft>
              <a:buClr>
                <a:schemeClr val="lt1"/>
              </a:buClr>
              <a:buSzPts val="1400"/>
              <a:buFont typeface="Times New Roman"/>
              <a:buNone/>
              <a:defRPr sz="1400"/>
            </a:lvl9pPr>
          </a:lstStyle>
          <a:p>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8738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
        <p:nvSpPr>
          <p:cNvPr id="39" name="Google Shape;39;p6"/>
          <p:cNvSpPr txBox="1">
            <a:spLocks noGrp="1"/>
          </p:cNvSpPr>
          <p:nvPr>
            <p:ph type="body" idx="2"/>
          </p:nvPr>
        </p:nvSpPr>
        <p:spPr>
          <a:xfrm>
            <a:off x="4706938" y="1104900"/>
            <a:ext cx="3867150" cy="4643438"/>
          </a:xfrm>
          <a:prstGeom prst="rect">
            <a:avLst/>
          </a:prstGeom>
          <a:noFill/>
          <a:ln>
            <a:noFill/>
          </a:ln>
        </p:spPr>
        <p:txBody>
          <a:bodyPr spcFirstLastPara="1" wrap="square" lIns="90475" tIns="44450" rIns="90475" bIns="44450" anchor="t" anchorCtr="0">
            <a:noAutofit/>
          </a:bodyPr>
          <a:lstStyle>
            <a:lvl1pPr marL="457200" lvl="0" indent="-361950" algn="l">
              <a:spcBef>
                <a:spcPts val="560"/>
              </a:spcBef>
              <a:spcAft>
                <a:spcPts val="0"/>
              </a:spcAft>
              <a:buSzPts val="2100"/>
              <a:buChar char="●"/>
              <a:defRPr sz="2800"/>
            </a:lvl1pPr>
            <a:lvl2pPr marL="914400" lvl="1" indent="-419100" algn="l">
              <a:spcBef>
                <a:spcPts val="480"/>
              </a:spcBef>
              <a:spcAft>
                <a:spcPts val="0"/>
              </a:spcAft>
              <a:buSzPts val="3000"/>
              <a:buFont typeface="Book Antiqua"/>
              <a:buChar char="•"/>
              <a:defRPr sz="2400"/>
            </a:lvl2pPr>
            <a:lvl3pPr marL="1371600" lvl="2" indent="-355600" algn="l">
              <a:spcBef>
                <a:spcPts val="400"/>
              </a:spcBef>
              <a:spcAft>
                <a:spcPts val="0"/>
              </a:spcAft>
              <a:buSzPts val="2000"/>
              <a:buFont typeface="Book Antiqua"/>
              <a:buChar char="•"/>
              <a:defRPr sz="2000"/>
            </a:lvl3pPr>
            <a:lvl4pPr marL="1828800" lvl="3" indent="-342900" algn="l">
              <a:spcBef>
                <a:spcPts val="360"/>
              </a:spcBef>
              <a:spcAft>
                <a:spcPts val="0"/>
              </a:spcAft>
              <a:buClr>
                <a:schemeClr val="lt1"/>
              </a:buClr>
              <a:buSzPts val="1800"/>
              <a:buFont typeface="Times New Roman"/>
              <a:buChar char="–"/>
              <a:defRPr sz="1800"/>
            </a:lvl4pPr>
            <a:lvl5pPr marL="2286000" lvl="4" indent="-342900" algn="l">
              <a:spcBef>
                <a:spcPts val="360"/>
              </a:spcBef>
              <a:spcAft>
                <a:spcPts val="0"/>
              </a:spcAft>
              <a:buClr>
                <a:schemeClr val="lt1"/>
              </a:buClr>
              <a:buSzPts val="1800"/>
              <a:buFont typeface="Times New Roman"/>
              <a:buChar char="»"/>
              <a:defRPr sz="1800"/>
            </a:lvl5pPr>
            <a:lvl6pPr marL="2743200" lvl="5" indent="-342900" algn="l">
              <a:spcBef>
                <a:spcPts val="360"/>
              </a:spcBef>
              <a:spcAft>
                <a:spcPts val="0"/>
              </a:spcAft>
              <a:buClr>
                <a:schemeClr val="lt1"/>
              </a:buClr>
              <a:buSzPts val="1800"/>
              <a:buFont typeface="Times New Roman"/>
              <a:buChar char="»"/>
              <a:defRPr sz="1800"/>
            </a:lvl6pPr>
            <a:lvl7pPr marL="3200400" lvl="6" indent="-342900" algn="l">
              <a:spcBef>
                <a:spcPts val="360"/>
              </a:spcBef>
              <a:spcAft>
                <a:spcPts val="0"/>
              </a:spcAft>
              <a:buClr>
                <a:schemeClr val="lt1"/>
              </a:buClr>
              <a:buSzPts val="1800"/>
              <a:buFont typeface="Times New Roman"/>
              <a:buChar char="»"/>
              <a:defRPr sz="1800"/>
            </a:lvl7pPr>
            <a:lvl8pPr marL="3657600" lvl="7" indent="-342900" algn="l">
              <a:spcBef>
                <a:spcPts val="360"/>
              </a:spcBef>
              <a:spcAft>
                <a:spcPts val="0"/>
              </a:spcAft>
              <a:buClr>
                <a:schemeClr val="lt1"/>
              </a:buClr>
              <a:buSzPts val="1800"/>
              <a:buFont typeface="Times New Roman"/>
              <a:buChar char="»"/>
              <a:defRPr sz="1800"/>
            </a:lvl8pPr>
            <a:lvl9pPr marL="4114800" lvl="8" indent="-342900" algn="l">
              <a:spcBef>
                <a:spcPts val="360"/>
              </a:spcBef>
              <a:spcAft>
                <a:spcPts val="0"/>
              </a:spcAft>
              <a:buClr>
                <a:schemeClr val="lt1"/>
              </a:buClr>
              <a:buSzPts val="1800"/>
              <a:buFont typeface="Times New Roman"/>
              <a:buChar char="»"/>
              <a:defRPr sz="1800"/>
            </a:lvl9pPr>
          </a:lstStyle>
          <a:p>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0475" tIns="44450" rIns="90475" bIns="4445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2500"/>
              <a:buFont typeface="Book Antiqua"/>
              <a:buNone/>
              <a:defRPr sz="2000" b="1"/>
            </a:lvl2pPr>
            <a:lvl3pPr marL="1371600" lvl="2" indent="-228600" algn="l">
              <a:spcBef>
                <a:spcPts val="360"/>
              </a:spcBef>
              <a:spcAft>
                <a:spcPts val="0"/>
              </a:spcAft>
              <a:buSzPts val="1800"/>
              <a:buFont typeface="Book Antiqua"/>
              <a:buNone/>
              <a:defRPr sz="1800" b="1"/>
            </a:lvl3pPr>
            <a:lvl4pPr marL="1828800" lvl="3" indent="-228600" algn="l">
              <a:spcBef>
                <a:spcPts val="320"/>
              </a:spcBef>
              <a:spcAft>
                <a:spcPts val="0"/>
              </a:spcAft>
              <a:buClr>
                <a:schemeClr val="lt1"/>
              </a:buClr>
              <a:buSzPts val="1600"/>
              <a:buFont typeface="Times New Roman"/>
              <a:buNone/>
              <a:defRPr sz="1600" b="1"/>
            </a:lvl4pPr>
            <a:lvl5pPr marL="2286000" lvl="4" indent="-228600" algn="l">
              <a:spcBef>
                <a:spcPts val="320"/>
              </a:spcBef>
              <a:spcAft>
                <a:spcPts val="0"/>
              </a:spcAft>
              <a:buClr>
                <a:schemeClr val="lt1"/>
              </a:buClr>
              <a:buSzPts val="1600"/>
              <a:buFont typeface="Times New Roman"/>
              <a:buNone/>
              <a:defRPr sz="1600" b="1"/>
            </a:lvl5pPr>
            <a:lvl6pPr marL="2743200" lvl="5" indent="-228600" algn="l">
              <a:spcBef>
                <a:spcPts val="320"/>
              </a:spcBef>
              <a:spcAft>
                <a:spcPts val="0"/>
              </a:spcAft>
              <a:buClr>
                <a:schemeClr val="lt1"/>
              </a:buClr>
              <a:buSzPts val="1600"/>
              <a:buFont typeface="Times New Roman"/>
              <a:buNone/>
              <a:defRPr sz="1600" b="1"/>
            </a:lvl6pPr>
            <a:lvl7pPr marL="3200400" lvl="6" indent="-228600" algn="l">
              <a:spcBef>
                <a:spcPts val="320"/>
              </a:spcBef>
              <a:spcAft>
                <a:spcPts val="0"/>
              </a:spcAft>
              <a:buClr>
                <a:schemeClr val="lt1"/>
              </a:buClr>
              <a:buSzPts val="1600"/>
              <a:buFont typeface="Times New Roman"/>
              <a:buNone/>
              <a:defRPr sz="1600" b="1"/>
            </a:lvl7pPr>
            <a:lvl8pPr marL="3657600" lvl="7" indent="-228600" algn="l">
              <a:spcBef>
                <a:spcPts val="320"/>
              </a:spcBef>
              <a:spcAft>
                <a:spcPts val="0"/>
              </a:spcAft>
              <a:buClr>
                <a:schemeClr val="lt1"/>
              </a:buClr>
              <a:buSzPts val="1600"/>
              <a:buFont typeface="Times New Roman"/>
              <a:buNone/>
              <a:defRPr sz="1600" b="1"/>
            </a:lvl8pPr>
            <a:lvl9pPr marL="4114800" lvl="8" indent="-228600" algn="l">
              <a:spcBef>
                <a:spcPts val="320"/>
              </a:spcBef>
              <a:spcAft>
                <a:spcPts val="0"/>
              </a:spcAft>
              <a:buClr>
                <a:schemeClr val="lt1"/>
              </a:buClr>
              <a:buSzPts val="1600"/>
              <a:buFont typeface="Times New Roman"/>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0475" tIns="44450" rIns="90475" bIns="44450" anchor="t" anchorCtr="0">
            <a:noAutofit/>
          </a:bodyPr>
          <a:lstStyle>
            <a:lvl1pPr marL="457200" lvl="0" indent="-342900" algn="l">
              <a:spcBef>
                <a:spcPts val="480"/>
              </a:spcBef>
              <a:spcAft>
                <a:spcPts val="0"/>
              </a:spcAft>
              <a:buSzPts val="1800"/>
              <a:buChar char="●"/>
              <a:defRPr sz="2400"/>
            </a:lvl1pPr>
            <a:lvl2pPr marL="914400" lvl="1" indent="-387350" algn="l">
              <a:spcBef>
                <a:spcPts val="400"/>
              </a:spcBef>
              <a:spcAft>
                <a:spcPts val="0"/>
              </a:spcAft>
              <a:buSzPts val="2500"/>
              <a:buFont typeface="Book Antiqua"/>
              <a:buChar char="•"/>
              <a:defRPr sz="2000"/>
            </a:lvl2pPr>
            <a:lvl3pPr marL="1371600" lvl="2" indent="-342900" algn="l">
              <a:spcBef>
                <a:spcPts val="360"/>
              </a:spcBef>
              <a:spcAft>
                <a:spcPts val="0"/>
              </a:spcAft>
              <a:buSzPts val="1800"/>
              <a:buFont typeface="Book Antiqua"/>
              <a:buChar char="•"/>
              <a:defRPr sz="1800"/>
            </a:lvl3pPr>
            <a:lvl4pPr marL="1828800" lvl="3" indent="-330200" algn="l">
              <a:spcBef>
                <a:spcPts val="320"/>
              </a:spcBef>
              <a:spcAft>
                <a:spcPts val="0"/>
              </a:spcAft>
              <a:buClr>
                <a:schemeClr val="lt1"/>
              </a:buClr>
              <a:buSzPts val="1600"/>
              <a:buFont typeface="Times New Roman"/>
              <a:buChar char="–"/>
              <a:defRPr sz="1600"/>
            </a:lvl4pPr>
            <a:lvl5pPr marL="2286000" lvl="4" indent="-330200" algn="l">
              <a:spcBef>
                <a:spcPts val="320"/>
              </a:spcBef>
              <a:spcAft>
                <a:spcPts val="0"/>
              </a:spcAft>
              <a:buClr>
                <a:schemeClr val="lt1"/>
              </a:buClr>
              <a:buSzPts val="1600"/>
              <a:buFont typeface="Times New Roman"/>
              <a:buChar char="»"/>
              <a:defRPr sz="1600"/>
            </a:lvl5pPr>
            <a:lvl6pPr marL="2743200" lvl="5" indent="-330200" algn="l">
              <a:spcBef>
                <a:spcPts val="320"/>
              </a:spcBef>
              <a:spcAft>
                <a:spcPts val="0"/>
              </a:spcAft>
              <a:buClr>
                <a:schemeClr val="lt1"/>
              </a:buClr>
              <a:buSzPts val="1600"/>
              <a:buFont typeface="Times New Roman"/>
              <a:buChar char="»"/>
              <a:defRPr sz="1600"/>
            </a:lvl6pPr>
            <a:lvl7pPr marL="3200400" lvl="6" indent="-330200" algn="l">
              <a:spcBef>
                <a:spcPts val="320"/>
              </a:spcBef>
              <a:spcAft>
                <a:spcPts val="0"/>
              </a:spcAft>
              <a:buClr>
                <a:schemeClr val="lt1"/>
              </a:buClr>
              <a:buSzPts val="1600"/>
              <a:buFont typeface="Times New Roman"/>
              <a:buChar char="»"/>
              <a:defRPr sz="1600"/>
            </a:lvl7pPr>
            <a:lvl8pPr marL="3657600" lvl="7" indent="-330200" algn="l">
              <a:spcBef>
                <a:spcPts val="320"/>
              </a:spcBef>
              <a:spcAft>
                <a:spcPts val="0"/>
              </a:spcAft>
              <a:buClr>
                <a:schemeClr val="lt1"/>
              </a:buClr>
              <a:buSzPts val="1600"/>
              <a:buFont typeface="Times New Roman"/>
              <a:buChar char="»"/>
              <a:defRPr sz="1600"/>
            </a:lvl8pPr>
            <a:lvl9pPr marL="4114800" lvl="8" indent="-330200" algn="l">
              <a:spcBef>
                <a:spcPts val="320"/>
              </a:spcBef>
              <a:spcAft>
                <a:spcPts val="0"/>
              </a:spcAft>
              <a:buClr>
                <a:schemeClr val="lt1"/>
              </a:buClr>
              <a:buSzPts val="1600"/>
              <a:buFont typeface="Times New Roman"/>
              <a:buChar char="»"/>
              <a:defRPr sz="1600"/>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57200" y="273050"/>
            <a:ext cx="3008313" cy="1162050"/>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3575050" y="273050"/>
            <a:ext cx="5111750" cy="5853113"/>
          </a:xfrm>
          <a:prstGeom prst="rect">
            <a:avLst/>
          </a:prstGeom>
          <a:noFill/>
          <a:ln>
            <a:noFill/>
          </a:ln>
        </p:spPr>
        <p:txBody>
          <a:bodyPr spcFirstLastPara="1" wrap="square" lIns="90475" tIns="44450" rIns="90475" bIns="44450" anchor="t" anchorCtr="0">
            <a:noAutofit/>
          </a:bodyPr>
          <a:lstStyle>
            <a:lvl1pPr marL="457200" lvl="0" indent="-381000" algn="l">
              <a:spcBef>
                <a:spcPts val="640"/>
              </a:spcBef>
              <a:spcAft>
                <a:spcPts val="0"/>
              </a:spcAft>
              <a:buSzPts val="2400"/>
              <a:buChar char="●"/>
              <a:defRPr sz="3200"/>
            </a:lvl1pPr>
            <a:lvl2pPr marL="914400" lvl="1" indent="-450850" algn="l">
              <a:spcBef>
                <a:spcPts val="560"/>
              </a:spcBef>
              <a:spcAft>
                <a:spcPts val="0"/>
              </a:spcAft>
              <a:buSzPts val="3500"/>
              <a:buFont typeface="Book Antiqua"/>
              <a:buChar char="•"/>
              <a:defRPr sz="2800"/>
            </a:lvl2pPr>
            <a:lvl3pPr marL="1371600" lvl="2" indent="-381000" algn="l">
              <a:spcBef>
                <a:spcPts val="480"/>
              </a:spcBef>
              <a:spcAft>
                <a:spcPts val="0"/>
              </a:spcAft>
              <a:buSzPts val="2400"/>
              <a:buFont typeface="Book Antiqua"/>
              <a:buChar char="•"/>
              <a:defRPr sz="2400"/>
            </a:lvl3pPr>
            <a:lvl4pPr marL="1828800" lvl="3" indent="-355600" algn="l">
              <a:spcBef>
                <a:spcPts val="400"/>
              </a:spcBef>
              <a:spcAft>
                <a:spcPts val="0"/>
              </a:spcAft>
              <a:buClr>
                <a:schemeClr val="lt1"/>
              </a:buClr>
              <a:buSzPts val="2000"/>
              <a:buFont typeface="Times New Roman"/>
              <a:buChar char="–"/>
              <a:defRPr sz="2000"/>
            </a:lvl4pPr>
            <a:lvl5pPr marL="2286000" lvl="4" indent="-355600" algn="l">
              <a:spcBef>
                <a:spcPts val="400"/>
              </a:spcBef>
              <a:spcAft>
                <a:spcPts val="0"/>
              </a:spcAft>
              <a:buClr>
                <a:schemeClr val="lt1"/>
              </a:buClr>
              <a:buSzPts val="2000"/>
              <a:buFont typeface="Times New Roman"/>
              <a:buChar char="»"/>
              <a:defRPr sz="2000"/>
            </a:lvl5pPr>
            <a:lvl6pPr marL="2743200" lvl="5" indent="-355600" algn="l">
              <a:spcBef>
                <a:spcPts val="400"/>
              </a:spcBef>
              <a:spcAft>
                <a:spcPts val="0"/>
              </a:spcAft>
              <a:buClr>
                <a:schemeClr val="lt1"/>
              </a:buClr>
              <a:buSzPts val="2000"/>
              <a:buFont typeface="Times New Roman"/>
              <a:buChar char="»"/>
              <a:defRPr sz="2000"/>
            </a:lvl6pPr>
            <a:lvl7pPr marL="3200400" lvl="6" indent="-355600" algn="l">
              <a:spcBef>
                <a:spcPts val="400"/>
              </a:spcBef>
              <a:spcAft>
                <a:spcPts val="0"/>
              </a:spcAft>
              <a:buClr>
                <a:schemeClr val="lt1"/>
              </a:buClr>
              <a:buSzPts val="2000"/>
              <a:buFont typeface="Times New Roman"/>
              <a:buChar char="»"/>
              <a:defRPr sz="2000"/>
            </a:lvl7pPr>
            <a:lvl8pPr marL="3657600" lvl="7" indent="-355600" algn="l">
              <a:spcBef>
                <a:spcPts val="400"/>
              </a:spcBef>
              <a:spcAft>
                <a:spcPts val="0"/>
              </a:spcAft>
              <a:buClr>
                <a:schemeClr val="lt1"/>
              </a:buClr>
              <a:buSzPts val="2000"/>
              <a:buFont typeface="Times New Roman"/>
              <a:buChar char="»"/>
              <a:defRPr sz="2000"/>
            </a:lvl8pPr>
            <a:lvl9pPr marL="4114800" lvl="8" indent="-355600" algn="l">
              <a:spcBef>
                <a:spcPts val="400"/>
              </a:spcBef>
              <a:spcAft>
                <a:spcPts val="0"/>
              </a:spcAft>
              <a:buClr>
                <a:schemeClr val="lt1"/>
              </a:buClr>
              <a:buSzPts val="2000"/>
              <a:buFont typeface="Times New Roman"/>
              <a:buChar char="»"/>
              <a:defRPr sz="2000"/>
            </a:lvl9pPr>
          </a:lstStyle>
          <a:p>
            <a:endParaRPr/>
          </a:p>
        </p:txBody>
      </p:sp>
      <p:sp>
        <p:nvSpPr>
          <p:cNvPr id="51" name="Google Shape;51;p9"/>
          <p:cNvSpPr txBox="1">
            <a:spLocks noGrp="1"/>
          </p:cNvSpPr>
          <p:nvPr>
            <p:ph type="body" idx="2"/>
          </p:nvPr>
        </p:nvSpPr>
        <p:spPr>
          <a:xfrm>
            <a:off x="457200" y="1435100"/>
            <a:ext cx="3008313" cy="4691063"/>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1792288" y="4800600"/>
            <a:ext cx="5486400" cy="566738"/>
          </a:xfrm>
          <a:prstGeom prst="rect">
            <a:avLst/>
          </a:prstGeom>
          <a:noFill/>
          <a:ln>
            <a:noFill/>
          </a:ln>
        </p:spPr>
        <p:txBody>
          <a:bodyPr spcFirstLastPara="1" wrap="square" lIns="90475" tIns="44450" rIns="90475" bIns="4445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0"/>
          <p:cNvSpPr>
            <a:spLocks noGrp="1"/>
          </p:cNvSpPr>
          <p:nvPr>
            <p:ph type="pic" idx="2"/>
          </p:nvPr>
        </p:nvSpPr>
        <p:spPr>
          <a:xfrm>
            <a:off x="1792288" y="612775"/>
            <a:ext cx="5486400" cy="4114800"/>
          </a:xfrm>
          <a:prstGeom prst="rect">
            <a:avLst/>
          </a:prstGeom>
          <a:noFill/>
          <a:ln>
            <a:noFill/>
          </a:ln>
        </p:spPr>
        <p:txBody>
          <a:bodyPr spcFirstLastPara="1" wrap="square" lIns="90475" tIns="44450" rIns="90475" bIns="44450" anchor="t" anchorCtr="0">
            <a:noAutofit/>
          </a:bodyPr>
          <a:lstStyle>
            <a:lvl1pPr marR="0" lvl="0" algn="l" rtl="0">
              <a:spcBef>
                <a:spcPts val="640"/>
              </a:spcBef>
              <a:spcAft>
                <a:spcPts val="0"/>
              </a:spcAft>
              <a:buClr>
                <a:srgbClr val="66FFFF"/>
              </a:buClr>
              <a:buSzPts val="2400"/>
              <a:buFont typeface="Arial"/>
              <a:buNone/>
              <a:defRPr sz="3200" b="0" i="0" u="none" strike="noStrike" cap="none">
                <a:solidFill>
                  <a:schemeClr val="lt1"/>
                </a:solidFill>
                <a:latin typeface="Book Antiqua"/>
                <a:ea typeface="Book Antiqua"/>
                <a:cs typeface="Book Antiqua"/>
                <a:sym typeface="Book Antiqua"/>
              </a:defRPr>
            </a:lvl1pPr>
            <a:lvl2pPr marR="0" lvl="1" algn="l" rtl="0">
              <a:spcBef>
                <a:spcPts val="560"/>
              </a:spcBef>
              <a:spcAft>
                <a:spcPts val="0"/>
              </a:spcAft>
              <a:buClr>
                <a:srgbClr val="66FFFF"/>
              </a:buClr>
              <a:buSzPts val="3500"/>
              <a:buFont typeface="Book Antiqua"/>
              <a:buNone/>
              <a:defRPr sz="2800" b="0" i="0" u="none" strike="noStrike" cap="none">
                <a:solidFill>
                  <a:schemeClr val="lt1"/>
                </a:solidFill>
                <a:latin typeface="Book Antiqua"/>
                <a:ea typeface="Book Antiqua"/>
                <a:cs typeface="Book Antiqua"/>
                <a:sym typeface="Book Antiqua"/>
              </a:defRPr>
            </a:lvl2pPr>
            <a:lvl3pPr marR="0" lvl="2" algn="l" rtl="0">
              <a:spcBef>
                <a:spcPts val="480"/>
              </a:spcBef>
              <a:spcAft>
                <a:spcPts val="0"/>
              </a:spcAft>
              <a:buClr>
                <a:srgbClr val="66FFFF"/>
              </a:buClr>
              <a:buSzPts val="2400"/>
              <a:buFont typeface="Book Antiqua"/>
              <a:buNone/>
              <a:defRPr sz="2400" b="0" i="0" u="none" strike="noStrike" cap="none">
                <a:solidFill>
                  <a:schemeClr val="lt1"/>
                </a:solidFill>
                <a:latin typeface="Book Antiqua"/>
                <a:ea typeface="Book Antiqua"/>
                <a:cs typeface="Book Antiqua"/>
                <a:sym typeface="Book Antiqua"/>
              </a:defRPr>
            </a:lvl3pPr>
            <a:lvl4pPr marR="0" lvl="3"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Times New Roman"/>
              <a:buNone/>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55" name="Google Shape;55;p10"/>
          <p:cNvSpPr txBox="1">
            <a:spLocks noGrp="1"/>
          </p:cNvSpPr>
          <p:nvPr>
            <p:ph type="body" idx="1"/>
          </p:nvPr>
        </p:nvSpPr>
        <p:spPr>
          <a:xfrm>
            <a:off x="1792288" y="5367338"/>
            <a:ext cx="5486400" cy="804862"/>
          </a:xfrm>
          <a:prstGeom prst="rect">
            <a:avLst/>
          </a:prstGeom>
          <a:noFill/>
          <a:ln>
            <a:noFill/>
          </a:ln>
        </p:spPr>
        <p:txBody>
          <a:bodyPr spcFirstLastPara="1" wrap="square" lIns="90475" tIns="44450" rIns="90475" bIns="4445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1500"/>
              <a:buFont typeface="Book Antiqua"/>
              <a:buNone/>
              <a:defRPr sz="1200"/>
            </a:lvl2pPr>
            <a:lvl3pPr marL="1371600" lvl="2" indent="-228600" algn="l">
              <a:spcBef>
                <a:spcPts val="200"/>
              </a:spcBef>
              <a:spcAft>
                <a:spcPts val="0"/>
              </a:spcAft>
              <a:buSzPts val="1000"/>
              <a:buFont typeface="Book Antiqua"/>
              <a:buNone/>
              <a:defRPr sz="1000"/>
            </a:lvl3pPr>
            <a:lvl4pPr marL="1828800" lvl="3" indent="-228600" algn="l">
              <a:spcBef>
                <a:spcPts val="180"/>
              </a:spcBef>
              <a:spcAft>
                <a:spcPts val="0"/>
              </a:spcAft>
              <a:buClr>
                <a:schemeClr val="lt1"/>
              </a:buClr>
              <a:buSzPts val="900"/>
              <a:buFont typeface="Times New Roman"/>
              <a:buNone/>
              <a:defRPr sz="900"/>
            </a:lvl4pPr>
            <a:lvl5pPr marL="2286000" lvl="4" indent="-228600" algn="l">
              <a:spcBef>
                <a:spcPts val="180"/>
              </a:spcBef>
              <a:spcAft>
                <a:spcPts val="0"/>
              </a:spcAft>
              <a:buClr>
                <a:schemeClr val="lt1"/>
              </a:buClr>
              <a:buSzPts val="900"/>
              <a:buFont typeface="Times New Roman"/>
              <a:buNone/>
              <a:defRPr sz="900"/>
            </a:lvl5pPr>
            <a:lvl6pPr marL="2743200" lvl="5" indent="-228600" algn="l">
              <a:spcBef>
                <a:spcPts val="180"/>
              </a:spcBef>
              <a:spcAft>
                <a:spcPts val="0"/>
              </a:spcAft>
              <a:buClr>
                <a:schemeClr val="lt1"/>
              </a:buClr>
              <a:buSzPts val="900"/>
              <a:buFont typeface="Times New Roman"/>
              <a:buNone/>
              <a:defRPr sz="900"/>
            </a:lvl6pPr>
            <a:lvl7pPr marL="3200400" lvl="6" indent="-228600" algn="l">
              <a:spcBef>
                <a:spcPts val="180"/>
              </a:spcBef>
              <a:spcAft>
                <a:spcPts val="0"/>
              </a:spcAft>
              <a:buClr>
                <a:schemeClr val="lt1"/>
              </a:buClr>
              <a:buSzPts val="900"/>
              <a:buFont typeface="Times New Roman"/>
              <a:buNone/>
              <a:defRPr sz="900"/>
            </a:lvl7pPr>
            <a:lvl8pPr marL="3657600" lvl="7" indent="-228600" algn="l">
              <a:spcBef>
                <a:spcPts val="180"/>
              </a:spcBef>
              <a:spcAft>
                <a:spcPts val="0"/>
              </a:spcAft>
              <a:buClr>
                <a:schemeClr val="lt1"/>
              </a:buClr>
              <a:buSzPts val="900"/>
              <a:buFont typeface="Times New Roman"/>
              <a:buNone/>
              <a:defRPr sz="900"/>
            </a:lvl8pPr>
            <a:lvl9pPr marL="4114800" lvl="8" indent="-228600" algn="l">
              <a:spcBef>
                <a:spcPts val="180"/>
              </a:spcBef>
              <a:spcAft>
                <a:spcPts val="0"/>
              </a:spcAft>
              <a:buClr>
                <a:schemeClr val="lt1"/>
              </a:buClr>
              <a:buSzPts val="900"/>
              <a:buFont typeface="Times New Roman"/>
              <a:buNone/>
              <a:defRPr sz="900"/>
            </a:lvl9pPr>
          </a:lstStyle>
          <a:p>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47476B"/>
            </a:gs>
            <a:gs pos="50000">
              <a:srgbClr val="666699"/>
            </a:gs>
            <a:gs pos="100000">
              <a:srgbClr val="47476B"/>
            </a:gs>
          </a:gsLst>
          <a:lin ang="5400000" scaled="0"/>
        </a:gradFill>
        <a:effectLst/>
      </p:bgPr>
    </p:bg>
    <p:spTree>
      <p:nvGrpSpPr>
        <p:cNvPr id="1" name="Shape 10"/>
        <p:cNvGrpSpPr/>
        <p:nvPr/>
      </p:nvGrpSpPr>
      <p:grpSpPr>
        <a:xfrm>
          <a:off x="0" y="0"/>
          <a:ext cx="0" cy="0"/>
          <a:chOff x="0" y="0"/>
          <a:chExt cx="0" cy="0"/>
        </a:xfrm>
      </p:grpSpPr>
      <p:grpSp>
        <p:nvGrpSpPr>
          <p:cNvPr id="11" name="Google Shape;11;p1"/>
          <p:cNvGrpSpPr/>
          <p:nvPr/>
        </p:nvGrpSpPr>
        <p:grpSpPr>
          <a:xfrm>
            <a:off x="457200" y="304800"/>
            <a:ext cx="8231188" cy="6183313"/>
            <a:chOff x="372" y="186"/>
            <a:chExt cx="5185" cy="3895"/>
          </a:xfrm>
        </p:grpSpPr>
        <p:grpSp>
          <p:nvGrpSpPr>
            <p:cNvPr id="12" name="Google Shape;12;p1"/>
            <p:cNvGrpSpPr/>
            <p:nvPr/>
          </p:nvGrpSpPr>
          <p:grpSpPr>
            <a:xfrm>
              <a:off x="372" y="186"/>
              <a:ext cx="5185" cy="919"/>
              <a:chOff x="372" y="186"/>
              <a:chExt cx="5185" cy="919"/>
            </a:xfrm>
          </p:grpSpPr>
          <p:sp>
            <p:nvSpPr>
              <p:cNvPr id="13" name="Google Shape;13;p1"/>
              <p:cNvSpPr/>
              <p:nvPr/>
            </p:nvSpPr>
            <p:spPr>
              <a:xfrm>
                <a:off x="372" y="192"/>
                <a:ext cx="86" cy="913"/>
              </a:xfrm>
              <a:custGeom>
                <a:avLst/>
                <a:gdLst/>
                <a:ahLst/>
                <a:cxnLst/>
                <a:rect l="l" t="t" r="r" b="b"/>
                <a:pathLst>
                  <a:path w="86" h="913" extrusionOk="0">
                    <a:moveTo>
                      <a:pt x="0" y="0"/>
                    </a:moveTo>
                    <a:lnTo>
                      <a:pt x="85" y="96"/>
                    </a:lnTo>
                    <a:lnTo>
                      <a:pt x="85" y="816"/>
                    </a:lnTo>
                    <a:lnTo>
                      <a:pt x="0" y="91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4" name="Google Shape;14;p1"/>
              <p:cNvSpPr/>
              <p:nvPr/>
            </p:nvSpPr>
            <p:spPr>
              <a:xfrm>
                <a:off x="5470" y="186"/>
                <a:ext cx="87" cy="910"/>
              </a:xfrm>
              <a:custGeom>
                <a:avLst/>
                <a:gdLst/>
                <a:ahLst/>
                <a:cxnLst/>
                <a:rect l="l" t="t" r="r" b="b"/>
                <a:pathLst>
                  <a:path w="87" h="910" extrusionOk="0">
                    <a:moveTo>
                      <a:pt x="86" y="0"/>
                    </a:moveTo>
                    <a:lnTo>
                      <a:pt x="0" y="93"/>
                    </a:lnTo>
                    <a:lnTo>
                      <a:pt x="0" y="813"/>
                    </a:lnTo>
                    <a:lnTo>
                      <a:pt x="86" y="909"/>
                    </a:lnTo>
                    <a:lnTo>
                      <a:pt x="86"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5" name="Google Shape;15;p1"/>
              <p:cNvSpPr/>
              <p:nvPr/>
            </p:nvSpPr>
            <p:spPr>
              <a:xfrm>
                <a:off x="372" y="189"/>
                <a:ext cx="5185" cy="103"/>
              </a:xfrm>
              <a:custGeom>
                <a:avLst/>
                <a:gdLst/>
                <a:ahLst/>
                <a:cxnLst/>
                <a:rect l="l" t="t" r="r" b="b"/>
                <a:pathLst>
                  <a:path w="5185" h="103" extrusionOk="0">
                    <a:moveTo>
                      <a:pt x="0" y="0"/>
                    </a:moveTo>
                    <a:lnTo>
                      <a:pt x="5184" y="3"/>
                    </a:lnTo>
                    <a:lnTo>
                      <a:pt x="5093" y="102"/>
                    </a:lnTo>
                    <a:lnTo>
                      <a:pt x="88" y="102"/>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grpSp>
        <p:grpSp>
          <p:nvGrpSpPr>
            <p:cNvPr id="16" name="Google Shape;16;p1"/>
            <p:cNvGrpSpPr/>
            <p:nvPr/>
          </p:nvGrpSpPr>
          <p:grpSpPr>
            <a:xfrm>
              <a:off x="372" y="291"/>
              <a:ext cx="5185" cy="3790"/>
              <a:chOff x="372" y="291"/>
              <a:chExt cx="5185" cy="3790"/>
            </a:xfrm>
          </p:grpSpPr>
          <p:sp>
            <p:nvSpPr>
              <p:cNvPr id="17" name="Google Shape;17;p1"/>
              <p:cNvSpPr/>
              <p:nvPr/>
            </p:nvSpPr>
            <p:spPr>
              <a:xfrm>
                <a:off x="372" y="807"/>
                <a:ext cx="79" cy="3274"/>
              </a:xfrm>
              <a:custGeom>
                <a:avLst/>
                <a:gdLst/>
                <a:ahLst/>
                <a:cxnLst/>
                <a:rect l="l" t="t" r="r" b="b"/>
                <a:pathLst>
                  <a:path w="79" h="3274" extrusionOk="0">
                    <a:moveTo>
                      <a:pt x="0" y="0"/>
                    </a:moveTo>
                    <a:lnTo>
                      <a:pt x="78" y="107"/>
                    </a:lnTo>
                    <a:lnTo>
                      <a:pt x="78" y="3166"/>
                    </a:lnTo>
                    <a:lnTo>
                      <a:pt x="0" y="3273"/>
                    </a:lnTo>
                    <a:lnTo>
                      <a:pt x="0"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8" name="Google Shape;18;p1"/>
              <p:cNvSpPr/>
              <p:nvPr/>
            </p:nvSpPr>
            <p:spPr>
              <a:xfrm>
                <a:off x="5470" y="747"/>
                <a:ext cx="84" cy="3325"/>
              </a:xfrm>
              <a:custGeom>
                <a:avLst/>
                <a:gdLst/>
                <a:ahLst/>
                <a:cxnLst/>
                <a:rect l="l" t="t" r="r" b="b"/>
                <a:pathLst>
                  <a:path w="84" h="3325" extrusionOk="0">
                    <a:moveTo>
                      <a:pt x="83" y="0"/>
                    </a:moveTo>
                    <a:lnTo>
                      <a:pt x="3" y="109"/>
                    </a:lnTo>
                    <a:lnTo>
                      <a:pt x="0" y="3233"/>
                    </a:lnTo>
                    <a:lnTo>
                      <a:pt x="83" y="3324"/>
                    </a:lnTo>
                    <a:lnTo>
                      <a:pt x="83" y="0"/>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9" name="Google Shape;19;p1"/>
              <p:cNvSpPr/>
              <p:nvPr/>
            </p:nvSpPr>
            <p:spPr>
              <a:xfrm>
                <a:off x="372" y="3984"/>
                <a:ext cx="5185" cy="88"/>
              </a:xfrm>
              <a:custGeom>
                <a:avLst/>
                <a:gdLst/>
                <a:ahLst/>
                <a:cxnLst/>
                <a:rect l="l" t="t" r="r" b="b"/>
                <a:pathLst>
                  <a:path w="5185" h="88" extrusionOk="0">
                    <a:moveTo>
                      <a:pt x="0" y="87"/>
                    </a:moveTo>
                    <a:lnTo>
                      <a:pt x="5184" y="87"/>
                    </a:lnTo>
                    <a:lnTo>
                      <a:pt x="5095" y="0"/>
                    </a:lnTo>
                    <a:lnTo>
                      <a:pt x="89" y="0"/>
                    </a:lnTo>
                    <a:lnTo>
                      <a:pt x="0" y="87"/>
                    </a:lnTo>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0" name="Google Shape;20;p1"/>
              <p:cNvSpPr/>
              <p:nvPr/>
            </p:nvSpPr>
            <p:spPr>
              <a:xfrm>
                <a:off x="457" y="291"/>
                <a:ext cx="5013" cy="369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grpSp>
      </p:grpSp>
      <p:sp>
        <p:nvSpPr>
          <p:cNvPr id="21" name="Google Shape;21;p1"/>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lvl1pPr marR="0" lvl="0"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1pPr>
            <a:lvl2pPr marR="0" lvl="1"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2pPr>
            <a:lvl3pPr marR="0" lvl="2"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3pPr>
            <a:lvl4pPr marR="0" lvl="3"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4pPr>
            <a:lvl5pPr marR="0" lvl="4"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5pPr>
            <a:lvl6pPr marR="0" lvl="5"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6pPr>
            <a:lvl7pPr marR="0" lvl="6"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7pPr>
            <a:lvl8pPr marR="0" lvl="7"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8pPr>
            <a:lvl9pPr marR="0" lvl="8" algn="ctr" rtl="0">
              <a:spcBef>
                <a:spcPts val="0"/>
              </a:spcBef>
              <a:spcAft>
                <a:spcPts val="0"/>
              </a:spcAft>
              <a:buSzPts val="1400"/>
              <a:buNone/>
              <a:defRPr sz="2800" b="0" i="0" u="none" strike="noStrike" cap="none">
                <a:solidFill>
                  <a:srgbClr val="66FFFF"/>
                </a:solidFill>
                <a:latin typeface="Book Antiqua"/>
                <a:ea typeface="Book Antiqua"/>
                <a:cs typeface="Book Antiqua"/>
                <a:sym typeface="Book Antiqua"/>
              </a:defRPr>
            </a:lvl9pPr>
          </a:lstStyle>
          <a:p>
            <a:endParaRPr/>
          </a:p>
        </p:txBody>
      </p:sp>
      <p:sp>
        <p:nvSpPr>
          <p:cNvPr id="22" name="Google Shape;22;p1"/>
          <p:cNvSpPr txBox="1">
            <a:spLocks noGrp="1"/>
          </p:cNvSpPr>
          <p:nvPr>
            <p:ph type="body" idx="1"/>
          </p:nvPr>
        </p:nvSpPr>
        <p:spPr>
          <a:xfrm>
            <a:off x="687388" y="1104900"/>
            <a:ext cx="7886700" cy="4643438"/>
          </a:xfrm>
          <a:prstGeom prst="rect">
            <a:avLst/>
          </a:prstGeom>
          <a:noFill/>
          <a:ln>
            <a:noFill/>
          </a:ln>
        </p:spPr>
        <p:txBody>
          <a:bodyPr spcFirstLastPara="1" wrap="square" lIns="90475" tIns="44450" rIns="90475" bIns="44450" anchor="t" anchorCtr="0">
            <a:noAutofit/>
          </a:bodyPr>
          <a:lstStyle>
            <a:lvl1pPr marL="457200" marR="0" lvl="0" indent="-342900" algn="l" rtl="0">
              <a:spcBef>
                <a:spcPts val="480"/>
              </a:spcBef>
              <a:spcAft>
                <a:spcPts val="0"/>
              </a:spcAft>
              <a:buClr>
                <a:srgbClr val="66FFFF"/>
              </a:buClr>
              <a:buSzPts val="1800"/>
              <a:buFont typeface="Arial"/>
              <a:buChar char="●"/>
              <a:defRPr sz="2400" b="0" i="0" u="none" strike="noStrike" cap="none">
                <a:solidFill>
                  <a:schemeClr val="lt1"/>
                </a:solidFill>
                <a:latin typeface="Book Antiqua"/>
                <a:ea typeface="Book Antiqua"/>
                <a:cs typeface="Book Antiqua"/>
                <a:sym typeface="Book Antiqua"/>
              </a:defRPr>
            </a:lvl1pPr>
            <a:lvl2pPr marL="914400" marR="0" lvl="1" indent="-419100" algn="l" rtl="0">
              <a:spcBef>
                <a:spcPts val="480"/>
              </a:spcBef>
              <a:spcAft>
                <a:spcPts val="0"/>
              </a:spcAft>
              <a:buClr>
                <a:srgbClr val="66FFFF"/>
              </a:buClr>
              <a:buSzPts val="3000"/>
              <a:buFont typeface="Book Antiqua"/>
              <a:buChar char="•"/>
              <a:defRPr sz="2400" b="0" i="0" u="none" strike="noStrike" cap="none">
                <a:solidFill>
                  <a:schemeClr val="lt1"/>
                </a:solidFill>
                <a:latin typeface="Book Antiqua"/>
                <a:ea typeface="Book Antiqua"/>
                <a:cs typeface="Book Antiqua"/>
                <a:sym typeface="Book Antiqua"/>
              </a:defRPr>
            </a:lvl2pPr>
            <a:lvl3pPr marL="1371600" marR="0" lvl="2" indent="-381000" algn="l" rtl="0">
              <a:spcBef>
                <a:spcPts val="480"/>
              </a:spcBef>
              <a:spcAft>
                <a:spcPts val="0"/>
              </a:spcAft>
              <a:buClr>
                <a:srgbClr val="66FFFF"/>
              </a:buClr>
              <a:buSzPts val="2400"/>
              <a:buFont typeface="Book Antiqua"/>
              <a:buChar char="•"/>
              <a:defRPr sz="2400" b="0" i="0" u="none" strike="noStrike" cap="none">
                <a:solidFill>
                  <a:schemeClr val="lt1"/>
                </a:solidFill>
                <a:latin typeface="Book Antiqua"/>
                <a:ea typeface="Book Antiqua"/>
                <a:cs typeface="Book Antiqua"/>
                <a:sym typeface="Book Antiqua"/>
              </a:defRPr>
            </a:lvl3pPr>
            <a:lvl4pPr marL="1828800" marR="0" lvl="3"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Times New Roman"/>
              <a:buChar char="»"/>
              <a:defRPr sz="2000" b="0" i="0" u="none" strike="noStrike" cap="none">
                <a:solidFill>
                  <a:schemeClr val="lt1"/>
                </a:solidFill>
                <a:latin typeface="Times New Roman"/>
                <a:ea typeface="Times New Roman"/>
                <a:cs typeface="Times New Roman"/>
                <a:sym typeface="Times New Roman"/>
              </a:defRPr>
            </a:lvl9pPr>
          </a:lstStyle>
          <a:p>
            <a:endParaRPr/>
          </a:p>
        </p:txBody>
      </p:sp>
      <p:sp>
        <p:nvSpPr>
          <p:cNvPr id="23" name="Google Shape;23;p1"/>
          <p:cNvSpPr/>
          <p:nvPr/>
        </p:nvSpPr>
        <p:spPr>
          <a:xfrm>
            <a:off x="8012658" y="6322219"/>
            <a:ext cx="543420" cy="366767"/>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fld id="{00000000-1234-1234-1234-123412341234}" type="slidenum">
              <a:rPr lang="en-US" sz="1500" b="0" u="none">
                <a:solidFill>
                  <a:schemeClr val="lt1"/>
                </a:solidFill>
                <a:latin typeface="Book Antiqua"/>
                <a:ea typeface="Book Antiqua"/>
                <a:cs typeface="Book Antiqua"/>
                <a:sym typeface="Book Antiqua"/>
              </a:rPr>
              <a:t>‹#›</a:t>
            </a:fld>
            <a:endParaRPr sz="1500" b="0" u="none">
              <a:solidFill>
                <a:schemeClr val="lt1"/>
              </a:solidFill>
              <a:latin typeface="Book Antiqua"/>
              <a:ea typeface="Book Antiqua"/>
              <a:cs typeface="Book Antiqua"/>
              <a:sym typeface="Book Antiqua"/>
            </a:endParaRPr>
          </a:p>
        </p:txBody>
      </p:sp>
      <p:sp>
        <p:nvSpPr>
          <p:cNvPr id="24" name="Google Shape;24;p1"/>
          <p:cNvSpPr/>
          <p:nvPr/>
        </p:nvSpPr>
        <p:spPr>
          <a:xfrm>
            <a:off x="7596733" y="6085682"/>
            <a:ext cx="831850" cy="597599"/>
          </a:xfrm>
          <a:prstGeom prst="rect">
            <a:avLst/>
          </a:prstGeom>
          <a:noFill/>
          <a:ln>
            <a:noFill/>
          </a:ln>
          <a:effectLst>
            <a:outerShdw dist="17961" dir="2700000" algn="ctr" rotWithShape="0">
              <a:srgbClr val="000000"/>
            </a:outerShdw>
          </a:effectLst>
        </p:spPr>
        <p:txBody>
          <a:bodyPr spcFirstLastPara="1" wrap="square" lIns="90475" tIns="44450" rIns="90475" bIns="44450" anchor="t" anchorCtr="0">
            <a:noAutofit/>
          </a:bodyPr>
          <a:lstStyle/>
          <a:p>
            <a:pPr marL="0" marR="0" lvl="0" indent="0" algn="l" rtl="0">
              <a:spcBef>
                <a:spcPts val="0"/>
              </a:spcBef>
              <a:spcAft>
                <a:spcPts val="0"/>
              </a:spcAft>
              <a:buNone/>
            </a:pPr>
            <a:r>
              <a:rPr lang="en-US" sz="1800" b="0" u="none">
                <a:solidFill>
                  <a:schemeClr val="lt1"/>
                </a:solidFill>
                <a:latin typeface="Book Antiqua"/>
                <a:ea typeface="Book Antiqua"/>
                <a:cs typeface="Book Antiqua"/>
                <a:sym typeface="Book Antiqua"/>
              </a:rPr>
              <a:t>            </a:t>
            </a:r>
            <a:r>
              <a:rPr lang="en-US" sz="1500" b="0" u="none">
                <a:solidFill>
                  <a:schemeClr val="lt1"/>
                </a:solidFill>
                <a:latin typeface="Book Antiqua"/>
                <a:ea typeface="Book Antiqua"/>
                <a:cs typeface="Book Antiqua"/>
                <a:sym typeface="Book Antiqua"/>
              </a:rPr>
              <a:t>Slide</a:t>
            </a:r>
            <a:endParaRPr/>
          </a:p>
        </p:txBody>
      </p:sp>
      <p:sp>
        <p:nvSpPr>
          <p:cNvPr id="25" name="Google Shape;25;p1"/>
          <p:cNvSpPr/>
          <p:nvPr/>
        </p:nvSpPr>
        <p:spPr>
          <a:xfrm>
            <a:off x="587921" y="6269832"/>
            <a:ext cx="6827837" cy="547687"/>
          </a:xfrm>
          <a:prstGeom prst="rect">
            <a:avLst/>
          </a:prstGeom>
          <a:noFill/>
          <a:ln>
            <a:noFill/>
          </a:ln>
        </p:spPr>
        <p:txBody>
          <a:bodyPr spcFirstLastPara="1" wrap="square" lIns="90475" tIns="44450" rIns="90475" bIns="44450" anchor="t" anchorCtr="0">
            <a:noAutofit/>
          </a:bodyPr>
          <a:lstStyle/>
          <a:p>
            <a:pPr marL="0" marR="0" lvl="0" indent="0" algn="l" rtl="0">
              <a:lnSpc>
                <a:spcPct val="106666"/>
              </a:lnSpc>
              <a:spcBef>
                <a:spcPts val="0"/>
              </a:spcBef>
              <a:spcAft>
                <a:spcPts val="0"/>
              </a:spcAft>
              <a:buNone/>
            </a:pPr>
            <a:r>
              <a:rPr lang="en-US" sz="1500" b="0" u="none">
                <a:solidFill>
                  <a:srgbClr val="FFFFFF"/>
                </a:solidFill>
                <a:latin typeface="Book Antiqua"/>
                <a:ea typeface="Book Antiqua"/>
                <a:cs typeface="Book Antiqua"/>
                <a:sym typeface="Book Antiqua"/>
              </a:rPr>
              <a:t>© 2013  Cengage Learning.  All Rights Reserved.  May not be scanned, copied</a:t>
            </a:r>
            <a:endParaRPr/>
          </a:p>
          <a:p>
            <a:pPr marL="0" marR="0" lvl="0" indent="0" algn="l" rtl="0">
              <a:lnSpc>
                <a:spcPct val="106666"/>
              </a:lnSpc>
              <a:spcBef>
                <a:spcPts val="300"/>
              </a:spcBef>
              <a:spcAft>
                <a:spcPts val="0"/>
              </a:spcAft>
              <a:buNone/>
            </a:pPr>
            <a:r>
              <a:rPr lang="en-US" sz="1500" b="0" u="none">
                <a:solidFill>
                  <a:srgbClr val="FFFFFF"/>
                </a:solidFill>
                <a:latin typeface="Book Antiqua"/>
                <a:ea typeface="Book Antiqua"/>
                <a:cs typeface="Book Antiqua"/>
                <a:sym typeface="Book Antiqua"/>
              </a:rPr>
              <a:t>    or duplicated, or posted to a publicly accessible website, in whole or in part.</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3" descr="C:\Users\John IV\Downloads\9780840062338.jpg"/>
          <p:cNvPicPr preferRelativeResize="0"/>
          <p:nvPr/>
        </p:nvPicPr>
        <p:blipFill rotWithShape="1">
          <a:blip r:embed="rId3">
            <a:alphaModFix/>
          </a:blip>
          <a:srcRect/>
          <a:stretch/>
        </p:blipFill>
        <p:spPr>
          <a:xfrm>
            <a:off x="1355446" y="412750"/>
            <a:ext cx="4288644" cy="5626100"/>
          </a:xfrm>
          <a:prstGeom prst="rect">
            <a:avLst/>
          </a:prstGeom>
          <a:noFill/>
          <a:ln>
            <a:noFill/>
          </a:ln>
        </p:spPr>
      </p:pic>
      <p:grpSp>
        <p:nvGrpSpPr>
          <p:cNvPr id="68" name="Google Shape;68;p13"/>
          <p:cNvGrpSpPr/>
          <p:nvPr/>
        </p:nvGrpSpPr>
        <p:grpSpPr>
          <a:xfrm>
            <a:off x="5481875" y="2122566"/>
            <a:ext cx="2594095" cy="1827486"/>
            <a:chOff x="6033407" y="2122566"/>
            <a:chExt cx="2594095" cy="1827486"/>
          </a:xfrm>
        </p:grpSpPr>
        <p:sp>
          <p:nvSpPr>
            <p:cNvPr id="69" name="Google Shape;69;p13"/>
            <p:cNvSpPr/>
            <p:nvPr/>
          </p:nvSpPr>
          <p:spPr>
            <a:xfrm>
              <a:off x="6035673" y="2672654"/>
              <a:ext cx="2389871" cy="276999"/>
            </a:xfrm>
            <a:prstGeom prst="rect">
              <a:avLst/>
            </a:prstGeom>
            <a:solidFill>
              <a:srgbClr val="151515"/>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1200"/>
                <a:buFont typeface="Poppins"/>
                <a:buNone/>
              </a:pPr>
              <a:r>
                <a:rPr lang="en-US" sz="1200" b="1" i="0" u="none" strike="noStrike" cap="none">
                  <a:solidFill>
                    <a:schemeClr val="lt1"/>
                  </a:solidFill>
                  <a:latin typeface="Poppins"/>
                  <a:ea typeface="Poppins"/>
                  <a:cs typeface="Poppins"/>
                  <a:sym typeface="Poppins"/>
                </a:rPr>
                <a:t>                           </a:t>
              </a:r>
              <a:r>
                <a:rPr lang="en-US" sz="1150" b="1" i="0" u="none" strike="noStrike" cap="none">
                  <a:solidFill>
                    <a:srgbClr val="F2F2F2"/>
                  </a:solidFill>
                  <a:latin typeface="Poppins"/>
                  <a:ea typeface="Poppins"/>
                  <a:cs typeface="Poppins"/>
                  <a:sym typeface="Poppins"/>
                </a:rPr>
                <a:t>SLIDES  BY</a:t>
              </a:r>
              <a:endParaRPr/>
            </a:p>
          </p:txBody>
        </p:sp>
        <p:grpSp>
          <p:nvGrpSpPr>
            <p:cNvPr id="70" name="Google Shape;70;p13"/>
            <p:cNvGrpSpPr/>
            <p:nvPr/>
          </p:nvGrpSpPr>
          <p:grpSpPr>
            <a:xfrm>
              <a:off x="6035673" y="2122566"/>
              <a:ext cx="2382611" cy="556438"/>
              <a:chOff x="6035673" y="1335314"/>
              <a:chExt cx="2382611" cy="560160"/>
            </a:xfrm>
          </p:grpSpPr>
          <p:sp>
            <p:nvSpPr>
              <p:cNvPr id="71" name="Google Shape;71;p13"/>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2" name="Google Shape;72;p13"/>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3" name="Google Shape;73;p13"/>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4" name="Google Shape;74;p13"/>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75" name="Google Shape;75;p13"/>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grpSp>
          <p:nvGrpSpPr>
            <p:cNvPr id="76" name="Google Shape;76;p13"/>
            <p:cNvGrpSpPr/>
            <p:nvPr/>
          </p:nvGrpSpPr>
          <p:grpSpPr>
            <a:xfrm>
              <a:off x="6042933" y="2947824"/>
              <a:ext cx="2382611" cy="970744"/>
              <a:chOff x="6035673" y="1335314"/>
              <a:chExt cx="2382611" cy="560160"/>
            </a:xfrm>
          </p:grpSpPr>
          <p:sp>
            <p:nvSpPr>
              <p:cNvPr id="77" name="Google Shape;77;p13"/>
              <p:cNvSpPr/>
              <p:nvPr/>
            </p:nvSpPr>
            <p:spPr>
              <a:xfrm>
                <a:off x="7588248" y="1339036"/>
                <a:ext cx="830036"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8" name="Google Shape;78;p13"/>
              <p:cNvSpPr/>
              <p:nvPr/>
            </p:nvSpPr>
            <p:spPr>
              <a:xfrm rot="10800000">
                <a:off x="7383461" y="1339036"/>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79" name="Google Shape;79;p13"/>
              <p:cNvSpPr/>
              <p:nvPr/>
            </p:nvSpPr>
            <p:spPr>
              <a:xfrm>
                <a:off x="6035673" y="1339036"/>
                <a:ext cx="1347788" cy="556438"/>
              </a:xfrm>
              <a:prstGeom prst="rect">
                <a:avLst/>
              </a:prstGeom>
              <a:gradFill>
                <a:gsLst>
                  <a:gs pos="0">
                    <a:srgbClr val="F4F6EE"/>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0" name="Google Shape;80;p13"/>
              <p:cNvSpPr/>
              <p:nvPr/>
            </p:nvSpPr>
            <p:spPr>
              <a:xfrm>
                <a:off x="7492994" y="1339024"/>
                <a:ext cx="116851" cy="556438"/>
              </a:xfrm>
              <a:prstGeom prst="rect">
                <a:avLst/>
              </a:prstGeom>
              <a:gradFill>
                <a:gsLst>
                  <a:gs pos="0">
                    <a:schemeClr val="lt1"/>
                  </a:gs>
                  <a:gs pos="14000">
                    <a:schemeClr val="lt1"/>
                  </a:gs>
                  <a:gs pos="50000">
                    <a:srgbClr val="C7C5C7"/>
                  </a:gs>
                  <a:gs pos="100000">
                    <a:srgbClr val="EEECEF"/>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81" name="Google Shape;81;p13"/>
              <p:cNvCxnSpPr/>
              <p:nvPr/>
            </p:nvCxnSpPr>
            <p:spPr>
              <a:xfrm>
                <a:off x="7503786" y="1335314"/>
                <a:ext cx="0" cy="555547"/>
              </a:xfrm>
              <a:prstGeom prst="straightConnector1">
                <a:avLst/>
              </a:prstGeom>
              <a:noFill/>
              <a:ln w="22225" cap="flat" cmpd="sng">
                <a:solidFill>
                  <a:srgbClr val="A5A5A5"/>
                </a:solidFill>
                <a:prstDash val="solid"/>
                <a:round/>
                <a:headEnd type="none" w="sm" len="sm"/>
                <a:tailEnd type="none" w="sm" len="sm"/>
              </a:ln>
              <a:effectLst>
                <a:outerShdw blurRad="40000" dist="20000" dir="5400000" rotWithShape="0">
                  <a:srgbClr val="000000">
                    <a:alpha val="37647"/>
                  </a:srgbClr>
                </a:outerShdw>
              </a:effectLst>
            </p:spPr>
          </p:cxnSp>
        </p:grpSp>
        <p:sp>
          <p:nvSpPr>
            <p:cNvPr id="82" name="Google Shape;82;p13"/>
            <p:cNvSpPr/>
            <p:nvPr/>
          </p:nvSpPr>
          <p:spPr>
            <a:xfrm>
              <a:off x="6033407" y="2949371"/>
              <a:ext cx="1468113" cy="969197"/>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3" name="Google Shape;83;p13"/>
            <p:cNvSpPr txBox="1"/>
            <p:nvPr/>
          </p:nvSpPr>
          <p:spPr>
            <a:xfrm>
              <a:off x="6172510" y="2690733"/>
              <a:ext cx="223138" cy="1259319"/>
            </a:xfrm>
            <a:prstGeom prst="rect">
              <a:avLst/>
            </a:prstGeom>
            <a:noFill/>
            <a:ln>
              <a:noFill/>
            </a:ln>
          </p:spPr>
          <p:txBody>
            <a:bodyPr spcFirstLastPara="1" wrap="square" lIns="91425" tIns="45700" rIns="91425" bIns="45700" anchor="t" anchorCtr="0">
              <a:noAutofit/>
            </a:bodyPr>
            <a:lstStyle/>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r>
                <a:rPr lang="en-US" sz="1200" b="1">
                  <a:solidFill>
                    <a:schemeClr val="lt1"/>
                  </a:solidFill>
                  <a:latin typeface="Book Antiqua"/>
                  <a:ea typeface="Book Antiqua"/>
                  <a:cs typeface="Book Antiqua"/>
                  <a:sym typeface="Book Antiqua"/>
                </a:rPr>
                <a:t>.</a:t>
              </a:r>
              <a:endParaRPr/>
            </a:p>
            <a:p>
              <a:pPr marL="0" marR="0" lvl="0" indent="0" algn="ctr" rtl="0">
                <a:lnSpc>
                  <a:spcPct val="58333"/>
                </a:lnSpc>
                <a:spcBef>
                  <a:spcPts val="0"/>
                </a:spcBef>
                <a:spcAft>
                  <a:spcPts val="0"/>
                </a:spcAft>
                <a:buNone/>
              </a:pPr>
              <a:endParaRPr sz="1200" b="1">
                <a:solidFill>
                  <a:schemeClr val="lt1"/>
                </a:solidFill>
                <a:latin typeface="Book Antiqua"/>
                <a:ea typeface="Book Antiqua"/>
                <a:cs typeface="Book Antiqua"/>
                <a:sym typeface="Book Antiqua"/>
              </a:endParaRPr>
            </a:p>
          </p:txBody>
        </p:sp>
        <p:sp>
          <p:nvSpPr>
            <p:cNvPr id="84" name="Google Shape;84;p13"/>
            <p:cNvSpPr/>
            <p:nvPr/>
          </p:nvSpPr>
          <p:spPr>
            <a:xfrm rot="10800000">
              <a:off x="7501520" y="2946948"/>
              <a:ext cx="1003836" cy="971620"/>
            </a:xfrm>
            <a:prstGeom prst="rect">
              <a:avLst/>
            </a:prstGeom>
            <a:gradFill>
              <a:gsLst>
                <a:gs pos="0">
                  <a:srgbClr val="F2F2F2">
                    <a:alpha val="60000"/>
                  </a:srgbClr>
                </a:gs>
                <a:gs pos="15000">
                  <a:srgbClr val="562F81">
                    <a:alpha val="87843"/>
                  </a:srgbClr>
                </a:gs>
                <a:gs pos="100000">
                  <a:srgbClr val="562F81">
                    <a:alpha val="87843"/>
                  </a:srgbClr>
                </a:gs>
              </a:gsLst>
              <a:lin ang="108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cxnSp>
          <p:nvCxnSpPr>
            <p:cNvPr id="85" name="Google Shape;85;p13"/>
            <p:cNvCxnSpPr/>
            <p:nvPr/>
          </p:nvCxnSpPr>
          <p:spPr>
            <a:xfrm flipH="1">
              <a:off x="7485889" y="2894222"/>
              <a:ext cx="7474" cy="1021849"/>
            </a:xfrm>
            <a:prstGeom prst="straightConnector1">
              <a:avLst/>
            </a:prstGeom>
            <a:solidFill>
              <a:schemeClr val="accent1"/>
            </a:solidFill>
            <a:ln w="22225" cap="flat" cmpd="sng">
              <a:solidFill>
                <a:schemeClr val="dk1">
                  <a:alpha val="83921"/>
                </a:schemeClr>
              </a:solidFill>
              <a:prstDash val="solid"/>
              <a:round/>
              <a:headEnd type="none" w="sm" len="sm"/>
              <a:tailEnd type="none" w="sm" len="sm"/>
            </a:ln>
          </p:spPr>
        </p:cxnSp>
        <p:sp>
          <p:nvSpPr>
            <p:cNvPr id="86" name="Google Shape;86;p13"/>
            <p:cNvSpPr/>
            <p:nvPr/>
          </p:nvSpPr>
          <p:spPr>
            <a:xfrm>
              <a:off x="7406277" y="2870056"/>
              <a:ext cx="180066" cy="1049024"/>
            </a:xfrm>
            <a:prstGeom prst="rect">
              <a:avLst/>
            </a:prstGeom>
            <a:solidFill>
              <a:srgbClr val="1F103B">
                <a:alpha val="56862"/>
              </a:srgbClr>
            </a:soli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7" name="Google Shape;87;p13"/>
            <p:cNvSpPr/>
            <p:nvPr/>
          </p:nvSpPr>
          <p:spPr>
            <a:xfrm>
              <a:off x="8418284" y="2126262"/>
              <a:ext cx="209218" cy="1792818"/>
            </a:xfrm>
            <a:prstGeom prst="rect">
              <a:avLst/>
            </a:prstGeom>
            <a:gradFill>
              <a:gsLst>
                <a:gs pos="0">
                  <a:srgbClr val="432B6F"/>
                </a:gs>
                <a:gs pos="50000">
                  <a:srgbClr val="361E60"/>
                </a:gs>
                <a:gs pos="100000">
                  <a:srgbClr val="412574"/>
                </a:gs>
              </a:gsLst>
              <a:lin ang="5400000" scaled="0"/>
            </a:gradFill>
            <a:ln>
              <a:noFill/>
            </a:ln>
          </p:spPr>
          <p:txBody>
            <a:bodyPr spcFirstLastPara="1" wrap="square" lIns="91425" tIns="45700" rIns="91425" bIns="45700" anchor="t" anchorCtr="0">
              <a:noAutofit/>
            </a:bodyPr>
            <a:lstStyle/>
            <a:p>
              <a:pPr marL="457200" marR="0" lvl="0" indent="-457200" algn="ctr" rtl="0">
                <a:lnSpc>
                  <a:spcPct val="100000"/>
                </a:lnSpc>
                <a:spcBef>
                  <a:spcPts val="0"/>
                </a:spcBef>
                <a:spcAft>
                  <a:spcPts val="0"/>
                </a:spcAft>
                <a:buClr>
                  <a:schemeClr val="lt1"/>
                </a:buClr>
                <a:buSzPts val="2200"/>
                <a:buFont typeface="Book Antiqua"/>
                <a:buNone/>
              </a:pPr>
              <a:endParaRPr sz="2200" b="0" i="0" u="none" strike="noStrike" cap="none">
                <a:solidFill>
                  <a:schemeClr val="lt1"/>
                </a:solidFill>
                <a:latin typeface="Book Antiqua"/>
                <a:ea typeface="Book Antiqua"/>
                <a:cs typeface="Book Antiqua"/>
                <a:sym typeface="Book Antiqua"/>
              </a:endParaRPr>
            </a:p>
          </p:txBody>
        </p:sp>
        <p:sp>
          <p:nvSpPr>
            <p:cNvPr id="88" name="Google Shape;88;p13"/>
            <p:cNvSpPr/>
            <p:nvPr/>
          </p:nvSpPr>
          <p:spPr>
            <a:xfrm>
              <a:off x="6194630" y="2929145"/>
              <a:ext cx="2182018" cy="868323"/>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600">
                <a:solidFill>
                  <a:srgbClr val="FFFFFF"/>
                </a:solidFill>
                <a:latin typeface="Poppins"/>
                <a:ea typeface="Poppins"/>
                <a:cs typeface="Poppins"/>
                <a:sym typeface="Poppins"/>
              </a:endParaRPr>
            </a:p>
            <a:p>
              <a:pPr marL="0" marR="0" lvl="0" indent="0" algn="r" rtl="0">
                <a:spcBef>
                  <a:spcPts val="0"/>
                </a:spcBef>
                <a:spcAft>
                  <a:spcPts val="0"/>
                </a:spcAft>
                <a:buNone/>
              </a:pPr>
              <a:r>
                <a:rPr lang="en-US" sz="2000" b="1">
                  <a:solidFill>
                    <a:srgbClr val="F2F2F2"/>
                  </a:solidFill>
                  <a:latin typeface="Poppins"/>
                  <a:ea typeface="Poppins"/>
                  <a:cs typeface="Poppins"/>
                  <a:sym typeface="Poppins"/>
                </a:rPr>
                <a:t>John Loucks</a:t>
              </a:r>
              <a:endParaRPr sz="2000" b="1">
                <a:solidFill>
                  <a:srgbClr val="F2F2F2"/>
                </a:solidFill>
                <a:latin typeface="Poppins"/>
                <a:ea typeface="Poppins"/>
                <a:cs typeface="Poppins"/>
                <a:sym typeface="Poppins"/>
              </a:endParaRPr>
            </a:p>
            <a:p>
              <a:pPr marL="0" marR="0" lvl="0" indent="0" algn="r" rtl="0">
                <a:spcBef>
                  <a:spcPts val="0"/>
                </a:spcBef>
                <a:spcAft>
                  <a:spcPts val="0"/>
                </a:spcAft>
                <a:buNone/>
              </a:pPr>
              <a:endParaRPr sz="400">
                <a:solidFill>
                  <a:srgbClr val="F2F2F2"/>
                </a:solidFill>
                <a:latin typeface="Poppins"/>
                <a:ea typeface="Poppins"/>
                <a:cs typeface="Poppins"/>
                <a:sym typeface="Poppins"/>
              </a:endParaRPr>
            </a:p>
            <a:p>
              <a:pPr marL="0" marR="0" lvl="0" indent="0" algn="r" rtl="0">
                <a:spcBef>
                  <a:spcPts val="0"/>
                </a:spcBef>
                <a:spcAft>
                  <a:spcPts val="0"/>
                </a:spcAft>
                <a:buNone/>
              </a:pPr>
              <a:r>
                <a:rPr lang="en-US" sz="1400" b="1">
                  <a:solidFill>
                    <a:srgbClr val="F2F2F2"/>
                  </a:solidFill>
                  <a:latin typeface="Poppins"/>
                  <a:ea typeface="Poppins"/>
                  <a:cs typeface="Poppins"/>
                  <a:sym typeface="Poppins"/>
                </a:rPr>
                <a:t>St. Edward’s Univ.</a:t>
              </a:r>
              <a:endParaRPr sz="1400" b="1">
                <a:solidFill>
                  <a:srgbClr val="F2F2F2"/>
                </a:solidFill>
                <a:latin typeface="Poppins"/>
                <a:ea typeface="Poppins"/>
                <a:cs typeface="Poppins"/>
                <a:sym typeface="Poppins"/>
              </a:endParaRPr>
            </a:p>
          </p:txBody>
        </p: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2"/>
          <p:cNvSpPr/>
          <p:nvPr/>
        </p:nvSpPr>
        <p:spPr>
          <a:xfrm>
            <a:off x="831850" y="204788"/>
            <a:ext cx="7475538" cy="5095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Decision Making without Probabilities</a:t>
            </a:r>
            <a:endParaRPr/>
          </a:p>
        </p:txBody>
      </p:sp>
      <p:sp>
        <p:nvSpPr>
          <p:cNvPr id="166" name="Google Shape;166;p22"/>
          <p:cNvSpPr/>
          <p:nvPr/>
        </p:nvSpPr>
        <p:spPr>
          <a:xfrm>
            <a:off x="688975" y="1114425"/>
            <a:ext cx="7456488" cy="2668588"/>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Three commonly used criteria for decision making when probability information regarding the likelihood of the states of nature is unavailable are: </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the </a:t>
            </a:r>
            <a:r>
              <a:rPr lang="en-US" sz="2400" b="0" i="0" u="sng" strike="noStrike" cap="none">
                <a:solidFill>
                  <a:schemeClr val="lt1"/>
                </a:solidFill>
                <a:latin typeface="Book Antiqua"/>
                <a:ea typeface="Book Antiqua"/>
                <a:cs typeface="Book Antiqua"/>
                <a:sym typeface="Book Antiqua"/>
              </a:rPr>
              <a:t>optimistic</a:t>
            </a:r>
            <a:r>
              <a:rPr lang="en-US" sz="2400" b="0" i="0" u="none" strike="noStrike" cap="none">
                <a:solidFill>
                  <a:schemeClr val="lt1"/>
                </a:solidFill>
                <a:latin typeface="Book Antiqua"/>
                <a:ea typeface="Book Antiqua"/>
                <a:cs typeface="Book Antiqua"/>
                <a:sym typeface="Book Antiqua"/>
              </a:rPr>
              <a:t> approach</a:t>
            </a:r>
            <a:endParaRPr sz="2400" b="0" i="0" u="sng" strike="noStrike" cap="none">
              <a:solidFill>
                <a:schemeClr val="lt1"/>
              </a:solidFill>
              <a:latin typeface="Book Antiqua"/>
              <a:ea typeface="Book Antiqua"/>
              <a:cs typeface="Book Antiqua"/>
              <a:sym typeface="Book Antiqua"/>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the </a:t>
            </a:r>
            <a:r>
              <a:rPr lang="en-US" sz="2400" b="0" i="0" u="sng" strike="noStrike" cap="none">
                <a:solidFill>
                  <a:schemeClr val="lt1"/>
                </a:solidFill>
                <a:latin typeface="Book Antiqua"/>
                <a:ea typeface="Book Antiqua"/>
                <a:cs typeface="Book Antiqua"/>
                <a:sym typeface="Book Antiqua"/>
              </a:rPr>
              <a:t>conservative</a:t>
            </a:r>
            <a:r>
              <a:rPr lang="en-US" sz="2400" b="0" i="0" u="none" strike="noStrike" cap="none">
                <a:solidFill>
                  <a:schemeClr val="lt1"/>
                </a:solidFill>
                <a:latin typeface="Book Antiqua"/>
                <a:ea typeface="Book Antiqua"/>
                <a:cs typeface="Book Antiqua"/>
                <a:sym typeface="Book Antiqua"/>
              </a:rPr>
              <a:t> approach</a:t>
            </a:r>
            <a:endParaRPr sz="2400" b="0" i="0" u="sng" strike="noStrike" cap="none">
              <a:solidFill>
                <a:schemeClr val="lt1"/>
              </a:solidFill>
              <a:latin typeface="Book Antiqua"/>
              <a:ea typeface="Book Antiqua"/>
              <a:cs typeface="Book Antiqua"/>
              <a:sym typeface="Book Antiqua"/>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the </a:t>
            </a:r>
            <a:r>
              <a:rPr lang="en-US" sz="2400" b="0" i="0" u="sng" strike="noStrike" cap="none">
                <a:solidFill>
                  <a:schemeClr val="lt1"/>
                </a:solidFill>
                <a:latin typeface="Book Antiqua"/>
                <a:ea typeface="Book Antiqua"/>
                <a:cs typeface="Book Antiqua"/>
                <a:sym typeface="Book Antiqua"/>
              </a:rPr>
              <a:t>minimax regret</a:t>
            </a:r>
            <a:r>
              <a:rPr lang="en-US" sz="2400" b="0" i="0" u="none" strike="noStrike" cap="none">
                <a:solidFill>
                  <a:schemeClr val="lt1"/>
                </a:solidFill>
                <a:latin typeface="Book Antiqua"/>
                <a:ea typeface="Book Antiqua"/>
                <a:cs typeface="Book Antiqua"/>
                <a:sym typeface="Book Antiqua"/>
              </a:rPr>
              <a:t> approach.  </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p:nvPr/>
        </p:nvSpPr>
        <p:spPr>
          <a:xfrm>
            <a:off x="831850" y="246063"/>
            <a:ext cx="7475538" cy="433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Optimistic Approach</a:t>
            </a:r>
            <a:endParaRPr/>
          </a:p>
        </p:txBody>
      </p:sp>
      <p:sp>
        <p:nvSpPr>
          <p:cNvPr id="173" name="Google Shape;173;p23"/>
          <p:cNvSpPr/>
          <p:nvPr/>
        </p:nvSpPr>
        <p:spPr>
          <a:xfrm>
            <a:off x="693738" y="1108075"/>
            <a:ext cx="7772400" cy="2636838"/>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a:t>
            </a:r>
            <a:r>
              <a:rPr lang="en-US" sz="2400" u="sng">
                <a:solidFill>
                  <a:schemeClr val="lt1"/>
                </a:solidFill>
                <a:latin typeface="Book Antiqua"/>
                <a:ea typeface="Book Antiqua"/>
                <a:cs typeface="Book Antiqua"/>
                <a:sym typeface="Book Antiqua"/>
              </a:rPr>
              <a:t>optimistic approach</a:t>
            </a:r>
            <a:r>
              <a:rPr lang="en-US" sz="2400">
                <a:solidFill>
                  <a:schemeClr val="lt1"/>
                </a:solidFill>
                <a:latin typeface="Book Antiqua"/>
                <a:ea typeface="Book Antiqua"/>
                <a:cs typeface="Book Antiqua"/>
                <a:sym typeface="Book Antiqua"/>
              </a:rPr>
              <a:t> would be used by an optimistic decision maker.</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a:t>
            </a:r>
            <a:r>
              <a:rPr lang="en-US" sz="2400" u="sng">
                <a:solidFill>
                  <a:schemeClr val="lt1"/>
                </a:solidFill>
                <a:latin typeface="Book Antiqua"/>
                <a:ea typeface="Book Antiqua"/>
                <a:cs typeface="Book Antiqua"/>
                <a:sym typeface="Book Antiqua"/>
              </a:rPr>
              <a:t>decision with the largest possible payoff</a:t>
            </a:r>
            <a:r>
              <a:rPr lang="en-US" sz="2400">
                <a:solidFill>
                  <a:schemeClr val="lt1"/>
                </a:solidFill>
                <a:latin typeface="Book Antiqua"/>
                <a:ea typeface="Book Antiqua"/>
                <a:cs typeface="Book Antiqua"/>
                <a:sym typeface="Book Antiqua"/>
              </a:rPr>
              <a:t> is chosen.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the payoff table was in terms of costs, the </a:t>
            </a:r>
            <a:r>
              <a:rPr lang="en-US" sz="2400" u="sng">
                <a:solidFill>
                  <a:schemeClr val="lt1"/>
                </a:solidFill>
                <a:latin typeface="Book Antiqua"/>
                <a:ea typeface="Book Antiqua"/>
                <a:cs typeface="Book Antiqua"/>
                <a:sym typeface="Book Antiqua"/>
              </a:rPr>
              <a:t>decision with the lowest cost</a:t>
            </a:r>
            <a:r>
              <a:rPr lang="en-US" sz="2400">
                <a:solidFill>
                  <a:schemeClr val="lt1"/>
                </a:solidFill>
                <a:latin typeface="Book Antiqua"/>
                <a:ea typeface="Book Antiqua"/>
                <a:cs typeface="Book Antiqua"/>
                <a:sym typeface="Book Antiqua"/>
              </a:rPr>
              <a:t> would be chosen.</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p:nvPr/>
        </p:nvSpPr>
        <p:spPr>
          <a:xfrm>
            <a:off x="3105150" y="2781300"/>
            <a:ext cx="3409950" cy="23622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80" name="Google Shape;180;p24"/>
          <p:cNvSpPr txBox="1">
            <a:spLocks noGrp="1"/>
          </p:cNvSpPr>
          <p:nvPr>
            <p:ph type="title"/>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Example:  Optimistic Approach</a:t>
            </a:r>
            <a:endParaRPr/>
          </a:p>
        </p:txBody>
      </p:sp>
      <p:sp>
        <p:nvSpPr>
          <p:cNvPr id="181" name="Google Shape;181;p24"/>
          <p:cNvSpPr txBox="1">
            <a:spLocks noGrp="1"/>
          </p:cNvSpPr>
          <p:nvPr>
            <p:ph type="body" idx="1"/>
          </p:nvPr>
        </p:nvSpPr>
        <p:spPr>
          <a:xfrm>
            <a:off x="700088" y="1106488"/>
            <a:ext cx="7862887" cy="3959225"/>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Font typeface="Arial"/>
              <a:buNone/>
            </a:pPr>
            <a:r>
              <a:rPr lang="en-US"/>
              <a:t>		An optimistic decision maker would use the optimistic (maximax) approach.  We choose the decision that has the largest single value in the payoff table. </a:t>
            </a:r>
            <a:endParaRPr/>
          </a:p>
          <a:p>
            <a:pPr marL="342900" lvl="0" indent="-342900" algn="l" rtl="0">
              <a:spcBef>
                <a:spcPts val="320"/>
              </a:spcBef>
              <a:spcAft>
                <a:spcPts val="0"/>
              </a:spcAft>
              <a:buSzPts val="1200"/>
              <a:buFont typeface="Arial"/>
              <a:buNone/>
            </a:pPr>
            <a:endParaRPr sz="1600"/>
          </a:p>
          <a:p>
            <a:pPr marL="342900" lvl="0" indent="-342900" algn="l" rtl="0">
              <a:lnSpc>
                <a:spcPct val="80000"/>
              </a:lnSpc>
              <a:spcBef>
                <a:spcPts val="480"/>
              </a:spcBef>
              <a:spcAft>
                <a:spcPts val="0"/>
              </a:spcAft>
              <a:buSzPts val="1800"/>
              <a:buFont typeface="Arial"/>
              <a:buNone/>
            </a:pPr>
            <a:r>
              <a:rPr lang="en-US"/>
              <a:t>			      		     Maximum</a:t>
            </a:r>
            <a:endParaRPr/>
          </a:p>
          <a:p>
            <a:pPr marL="342900" lvl="0" indent="-342900" algn="ctr" rtl="0">
              <a:lnSpc>
                <a:spcPct val="80000"/>
              </a:lnSpc>
              <a:spcBef>
                <a:spcPts val="480"/>
              </a:spcBef>
              <a:spcAft>
                <a:spcPts val="0"/>
              </a:spcAft>
              <a:buSzPts val="1800"/>
              <a:buFont typeface="Arial"/>
              <a:buNone/>
            </a:pPr>
            <a:r>
              <a:rPr lang="en-US"/>
              <a:t> </a:t>
            </a:r>
            <a:r>
              <a:rPr lang="en-US" u="sng"/>
              <a:t>Decision</a:t>
            </a:r>
            <a:r>
              <a:rPr lang="en-US"/>
              <a:t>       </a:t>
            </a:r>
            <a:r>
              <a:rPr lang="en-US" u="sng"/>
              <a:t>Payoff</a:t>
            </a:r>
            <a:endParaRPr/>
          </a:p>
          <a:p>
            <a:pPr marL="342900" lvl="0" indent="-342900" algn="l" rtl="0">
              <a:spcBef>
                <a:spcPts val="480"/>
              </a:spcBef>
              <a:spcAft>
                <a:spcPts val="0"/>
              </a:spcAft>
              <a:buSzPts val="1800"/>
              <a:buFont typeface="Arial"/>
              <a:buNone/>
            </a:pPr>
            <a:r>
              <a:rPr lang="en-US"/>
              <a:t>			     	     </a:t>
            </a:r>
            <a:r>
              <a:rPr lang="en-US" i="1"/>
              <a:t>d</a:t>
            </a:r>
            <a:r>
              <a:rPr lang="en-US" baseline="-25000"/>
              <a:t>1</a:t>
            </a:r>
            <a:r>
              <a:rPr lang="en-US"/>
              <a:t>                  8</a:t>
            </a:r>
            <a:endParaRPr/>
          </a:p>
          <a:p>
            <a:pPr marL="342900" lvl="0" indent="-342900" algn="l" rtl="0">
              <a:spcBef>
                <a:spcPts val="480"/>
              </a:spcBef>
              <a:spcAft>
                <a:spcPts val="0"/>
              </a:spcAft>
              <a:buSzPts val="1800"/>
              <a:buFont typeface="Arial"/>
              <a:buNone/>
            </a:pPr>
            <a:r>
              <a:rPr lang="en-US"/>
              <a:t>				     </a:t>
            </a:r>
            <a:r>
              <a:rPr lang="en-US" i="1"/>
              <a:t>d</a:t>
            </a:r>
            <a:r>
              <a:rPr lang="en-US" baseline="-25000"/>
              <a:t>2</a:t>
            </a:r>
            <a:r>
              <a:rPr lang="en-US"/>
              <a:t>                14</a:t>
            </a:r>
            <a:endParaRPr/>
          </a:p>
          <a:p>
            <a:pPr marL="342900" lvl="0" indent="-342900" algn="l" rtl="0">
              <a:spcBef>
                <a:spcPts val="480"/>
              </a:spcBef>
              <a:spcAft>
                <a:spcPts val="0"/>
              </a:spcAft>
              <a:buSzPts val="1800"/>
              <a:buFont typeface="Arial"/>
              <a:buNone/>
            </a:pPr>
            <a:r>
              <a:rPr lang="en-US"/>
              <a:t> 		 		     </a:t>
            </a:r>
            <a:r>
              <a:rPr lang="en-US" i="1"/>
              <a:t>d</a:t>
            </a:r>
            <a:r>
              <a:rPr lang="en-US" baseline="-25000"/>
              <a:t>3</a:t>
            </a:r>
            <a:r>
              <a:rPr lang="en-US"/>
              <a:t>                20</a:t>
            </a:r>
            <a:endParaRPr/>
          </a:p>
        </p:txBody>
      </p:sp>
      <p:sp>
        <p:nvSpPr>
          <p:cNvPr id="182" name="Google Shape;182;p24"/>
          <p:cNvSpPr/>
          <p:nvPr/>
        </p:nvSpPr>
        <p:spPr>
          <a:xfrm>
            <a:off x="4479925" y="3405188"/>
            <a:ext cx="3001963" cy="51911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83" name="Google Shape;183;p24"/>
          <p:cNvSpPr/>
          <p:nvPr/>
        </p:nvSpPr>
        <p:spPr>
          <a:xfrm>
            <a:off x="6096000" y="3562350"/>
            <a:ext cx="2228850" cy="1028700"/>
          </a:xfrm>
          <a:prstGeom prst="wedgeEllipseCallout">
            <a:avLst>
              <a:gd name="adj1" fmla="val -63532"/>
              <a:gd name="adj2" fmla="val 67440"/>
            </a:avLst>
          </a:prstGeom>
          <a:gradFill>
            <a:gsLst>
              <a:gs pos="0">
                <a:srgbClr val="5A5A5A"/>
              </a:gs>
              <a:gs pos="50000">
                <a:srgbClr val="808080"/>
              </a:gs>
              <a:gs pos="100000">
                <a:srgbClr val="5A5A5A"/>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Maximax</a:t>
            </a:r>
            <a:endParaRPr/>
          </a:p>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payoff</a:t>
            </a:r>
            <a:endParaRPr/>
          </a:p>
        </p:txBody>
      </p:sp>
      <p:sp>
        <p:nvSpPr>
          <p:cNvPr id="184" name="Google Shape;184;p24"/>
          <p:cNvSpPr/>
          <p:nvPr/>
        </p:nvSpPr>
        <p:spPr>
          <a:xfrm>
            <a:off x="1104900" y="3562350"/>
            <a:ext cx="2228850" cy="1085850"/>
          </a:xfrm>
          <a:prstGeom prst="wedgeEllipseCallout">
            <a:avLst>
              <a:gd name="adj1" fmla="val 70657"/>
              <a:gd name="adj2" fmla="val 61259"/>
            </a:avLst>
          </a:prstGeom>
          <a:gradFill>
            <a:gsLst>
              <a:gs pos="0">
                <a:srgbClr val="5A5A5A"/>
              </a:gs>
              <a:gs pos="50000">
                <a:srgbClr val="808080"/>
              </a:gs>
              <a:gs pos="100000">
                <a:srgbClr val="5A5A5A"/>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Maximaxdecision</a:t>
            </a:r>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p:nvPr/>
        </p:nvSpPr>
        <p:spPr>
          <a:xfrm>
            <a:off x="831850" y="246063"/>
            <a:ext cx="7475538" cy="433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Conservative Approach</a:t>
            </a:r>
            <a:endParaRPr/>
          </a:p>
        </p:txBody>
      </p:sp>
      <p:sp>
        <p:nvSpPr>
          <p:cNvPr id="191" name="Google Shape;191;p25"/>
          <p:cNvSpPr/>
          <p:nvPr/>
        </p:nvSpPr>
        <p:spPr>
          <a:xfrm>
            <a:off x="700088" y="1106488"/>
            <a:ext cx="7456487" cy="4311650"/>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a:t>
            </a:r>
            <a:r>
              <a:rPr lang="en-US" sz="2400" u="sng">
                <a:solidFill>
                  <a:schemeClr val="lt1"/>
                </a:solidFill>
                <a:latin typeface="Book Antiqua"/>
                <a:ea typeface="Book Antiqua"/>
                <a:cs typeface="Book Antiqua"/>
                <a:sym typeface="Book Antiqua"/>
              </a:rPr>
              <a:t>conservative approach</a:t>
            </a:r>
            <a:r>
              <a:rPr lang="en-US" sz="2400">
                <a:solidFill>
                  <a:schemeClr val="lt1"/>
                </a:solidFill>
                <a:latin typeface="Book Antiqua"/>
                <a:ea typeface="Book Antiqua"/>
                <a:cs typeface="Book Antiqua"/>
                <a:sym typeface="Book Antiqua"/>
              </a:rPr>
              <a:t> would be used by a conservative decision maker.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For each decision the minimum payoff is listed and then the decision corresponding to the maximum of these minimum payoffs is selected.  (Hence, the </a:t>
            </a:r>
            <a:r>
              <a:rPr lang="en-US" sz="2400" u="sng">
                <a:solidFill>
                  <a:schemeClr val="lt1"/>
                </a:solidFill>
                <a:latin typeface="Book Antiqua"/>
                <a:ea typeface="Book Antiqua"/>
                <a:cs typeface="Book Antiqua"/>
                <a:sym typeface="Book Antiqua"/>
              </a:rPr>
              <a:t>minimum possible payoff is maximized</a:t>
            </a:r>
            <a:r>
              <a:rPr lang="en-US" sz="2400">
                <a:solidFill>
                  <a:schemeClr val="lt1"/>
                </a:solidFill>
                <a:latin typeface="Book Antiqua"/>
                <a:ea typeface="Book Antiqua"/>
                <a:cs typeface="Book Antiqua"/>
                <a:sym typeface="Book Antiqua"/>
              </a:rPr>
              <a:t>.)</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If the payoff was in terms of costs, the maximum costs would be determined for each decision and then the decision corresponding to the minimum of these maximum costs is selected.  (Hence, the </a:t>
            </a:r>
            <a:r>
              <a:rPr lang="en-US" sz="2400" u="sng">
                <a:solidFill>
                  <a:schemeClr val="lt1"/>
                </a:solidFill>
                <a:latin typeface="Book Antiqua"/>
                <a:ea typeface="Book Antiqua"/>
                <a:cs typeface="Book Antiqua"/>
                <a:sym typeface="Book Antiqua"/>
              </a:rPr>
              <a:t>maximum possible cost is minimized</a:t>
            </a:r>
            <a:r>
              <a:rPr lang="en-US" sz="2400">
                <a:solidFill>
                  <a:schemeClr val="lt1"/>
                </a:solidFill>
                <a:latin typeface="Book Antiqua"/>
                <a:ea typeface="Book Antiqua"/>
                <a:cs typeface="Book Antiqua"/>
                <a:sym typeface="Book Antiqua"/>
              </a:rPr>
              <a:t>.)</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p:nvPr/>
        </p:nvSpPr>
        <p:spPr>
          <a:xfrm>
            <a:off x="3124200" y="2781300"/>
            <a:ext cx="3371850" cy="24384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98" name="Google Shape;198;p26"/>
          <p:cNvSpPr txBox="1">
            <a:spLocks noGrp="1"/>
          </p:cNvSpPr>
          <p:nvPr>
            <p:ph type="title"/>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Example:  Conservative Approach</a:t>
            </a:r>
            <a:endParaRPr/>
          </a:p>
        </p:txBody>
      </p:sp>
      <p:sp>
        <p:nvSpPr>
          <p:cNvPr id="199" name="Google Shape;199;p26"/>
          <p:cNvSpPr txBox="1">
            <a:spLocks noGrp="1"/>
          </p:cNvSpPr>
          <p:nvPr>
            <p:ph type="body" idx="1"/>
          </p:nvPr>
        </p:nvSpPr>
        <p:spPr>
          <a:xfrm>
            <a:off x="700088" y="1106488"/>
            <a:ext cx="7862887" cy="4060825"/>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Font typeface="Arial"/>
              <a:buNone/>
            </a:pPr>
            <a:r>
              <a:rPr lang="en-US"/>
              <a:t>		A conservative decision maker would use the conservative (maximin) approach.  List the minimum payoff for each decision.  Choose the decision with the maximum of these minimum payoffs.</a:t>
            </a:r>
            <a:endParaRPr/>
          </a:p>
          <a:p>
            <a:pPr marL="342900" lvl="0" indent="-342900" algn="l" rtl="0">
              <a:spcBef>
                <a:spcPts val="240"/>
              </a:spcBef>
              <a:spcAft>
                <a:spcPts val="0"/>
              </a:spcAft>
              <a:buSzPts val="900"/>
              <a:buFont typeface="Arial"/>
              <a:buNone/>
            </a:pPr>
            <a:endParaRPr sz="1200"/>
          </a:p>
          <a:p>
            <a:pPr marL="342900" lvl="0" indent="-342900" algn="l" rtl="0">
              <a:spcBef>
                <a:spcPts val="480"/>
              </a:spcBef>
              <a:spcAft>
                <a:spcPts val="0"/>
              </a:spcAft>
              <a:buSzPts val="1800"/>
              <a:buFont typeface="Arial"/>
              <a:buNone/>
            </a:pPr>
            <a:r>
              <a:rPr lang="en-US"/>
              <a:t>                    			     Minimum</a:t>
            </a:r>
            <a:endParaRPr/>
          </a:p>
          <a:p>
            <a:pPr marL="342900" lvl="0" indent="-342900" algn="ctr" rtl="0">
              <a:spcBef>
                <a:spcPts val="480"/>
              </a:spcBef>
              <a:spcAft>
                <a:spcPts val="0"/>
              </a:spcAft>
              <a:buSzPts val="1800"/>
              <a:buFont typeface="Arial"/>
              <a:buNone/>
            </a:pPr>
            <a:r>
              <a:rPr lang="en-US"/>
              <a:t> </a:t>
            </a:r>
            <a:r>
              <a:rPr lang="en-US" u="sng"/>
              <a:t>Decision</a:t>
            </a:r>
            <a:r>
              <a:rPr lang="en-US"/>
              <a:t>       </a:t>
            </a:r>
            <a:r>
              <a:rPr lang="en-US" u="sng"/>
              <a:t>Payoff</a:t>
            </a:r>
            <a:endParaRPr/>
          </a:p>
          <a:p>
            <a:pPr marL="342900" lvl="0" indent="-342900" algn="l" rtl="0">
              <a:spcBef>
                <a:spcPts val="480"/>
              </a:spcBef>
              <a:spcAft>
                <a:spcPts val="0"/>
              </a:spcAft>
              <a:buSzPts val="1800"/>
              <a:buFont typeface="Arial"/>
              <a:buNone/>
            </a:pPr>
            <a:r>
              <a:rPr lang="en-US"/>
              <a:t>			     	     </a:t>
            </a:r>
            <a:r>
              <a:rPr lang="en-US" i="1"/>
              <a:t>d</a:t>
            </a:r>
            <a:r>
              <a:rPr lang="en-US" baseline="-25000"/>
              <a:t>1</a:t>
            </a:r>
            <a:r>
              <a:rPr lang="en-US"/>
              <a:t>                 7</a:t>
            </a:r>
            <a:endParaRPr/>
          </a:p>
          <a:p>
            <a:pPr marL="342900" lvl="0" indent="-342900" algn="l" rtl="0">
              <a:spcBef>
                <a:spcPts val="480"/>
              </a:spcBef>
              <a:spcAft>
                <a:spcPts val="0"/>
              </a:spcAft>
              <a:buSzPts val="1800"/>
              <a:buFont typeface="Arial"/>
              <a:buNone/>
            </a:pPr>
            <a:r>
              <a:rPr lang="en-US"/>
              <a:t>				     </a:t>
            </a:r>
            <a:r>
              <a:rPr lang="en-US" i="1"/>
              <a:t>d</a:t>
            </a:r>
            <a:r>
              <a:rPr lang="en-US" baseline="-25000"/>
              <a:t>2</a:t>
            </a:r>
            <a:r>
              <a:rPr lang="en-US"/>
              <a:t>                 5</a:t>
            </a:r>
            <a:endParaRPr/>
          </a:p>
          <a:p>
            <a:pPr marL="342900" lvl="0" indent="-342900" algn="l" rtl="0">
              <a:spcBef>
                <a:spcPts val="480"/>
              </a:spcBef>
              <a:spcAft>
                <a:spcPts val="0"/>
              </a:spcAft>
              <a:buSzPts val="1800"/>
              <a:buFont typeface="Arial"/>
              <a:buNone/>
            </a:pPr>
            <a:r>
              <a:rPr lang="en-US"/>
              <a:t>                                  	     </a:t>
            </a:r>
            <a:r>
              <a:rPr lang="en-US" i="1"/>
              <a:t>d</a:t>
            </a:r>
            <a:r>
              <a:rPr lang="en-US" baseline="-25000"/>
              <a:t>3</a:t>
            </a:r>
            <a:r>
              <a:rPr lang="en-US"/>
              <a:t>                -9</a:t>
            </a:r>
            <a:endParaRPr/>
          </a:p>
        </p:txBody>
      </p:sp>
      <p:sp>
        <p:nvSpPr>
          <p:cNvPr id="200" name="Google Shape;200;p26"/>
          <p:cNvSpPr/>
          <p:nvPr/>
        </p:nvSpPr>
        <p:spPr>
          <a:xfrm>
            <a:off x="965200" y="2749550"/>
            <a:ext cx="2228850" cy="1085850"/>
          </a:xfrm>
          <a:prstGeom prst="wedgeEllipseCallout">
            <a:avLst>
              <a:gd name="adj1" fmla="val 76639"/>
              <a:gd name="adj2" fmla="val 62426"/>
            </a:avLst>
          </a:prstGeom>
          <a:gradFill>
            <a:gsLst>
              <a:gs pos="0">
                <a:srgbClr val="5A5A5A"/>
              </a:gs>
              <a:gs pos="50000">
                <a:srgbClr val="808080"/>
              </a:gs>
              <a:gs pos="100000">
                <a:srgbClr val="5A5A5A"/>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Maximin</a:t>
            </a:r>
            <a:endParaRPr/>
          </a:p>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decision</a:t>
            </a:r>
            <a:endParaRPr/>
          </a:p>
        </p:txBody>
      </p:sp>
      <p:sp>
        <p:nvSpPr>
          <p:cNvPr id="201" name="Google Shape;201;p26"/>
          <p:cNvSpPr/>
          <p:nvPr/>
        </p:nvSpPr>
        <p:spPr>
          <a:xfrm>
            <a:off x="6248400" y="3016250"/>
            <a:ext cx="2228850" cy="1028700"/>
          </a:xfrm>
          <a:prstGeom prst="wedgeEllipseCallout">
            <a:avLst>
              <a:gd name="adj1" fmla="val -71796"/>
              <a:gd name="adj2" fmla="val 39662"/>
            </a:avLst>
          </a:prstGeom>
          <a:gradFill>
            <a:gsLst>
              <a:gs pos="0">
                <a:srgbClr val="5A5A5A"/>
              </a:gs>
              <a:gs pos="50000">
                <a:srgbClr val="808080"/>
              </a:gs>
              <a:gs pos="100000">
                <a:srgbClr val="5A5A5A"/>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Maximin</a:t>
            </a:r>
            <a:endParaRPr/>
          </a:p>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payoff</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p:nvPr/>
        </p:nvSpPr>
        <p:spPr>
          <a:xfrm>
            <a:off x="831850" y="211138"/>
            <a:ext cx="7475538" cy="5095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Minimax Regret Approach</a:t>
            </a:r>
            <a:endParaRPr/>
          </a:p>
        </p:txBody>
      </p:sp>
      <p:sp>
        <p:nvSpPr>
          <p:cNvPr id="208" name="Google Shape;208;p27"/>
          <p:cNvSpPr/>
          <p:nvPr/>
        </p:nvSpPr>
        <p:spPr>
          <a:xfrm>
            <a:off x="700088" y="1106488"/>
            <a:ext cx="7735887" cy="4154487"/>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minimax regret approach requires the construction of a </a:t>
            </a:r>
            <a:r>
              <a:rPr lang="en-US" sz="2400" u="sng">
                <a:solidFill>
                  <a:schemeClr val="lt1"/>
                </a:solidFill>
                <a:latin typeface="Book Antiqua"/>
                <a:ea typeface="Book Antiqua"/>
                <a:cs typeface="Book Antiqua"/>
                <a:sym typeface="Book Antiqua"/>
              </a:rPr>
              <a:t>regret table</a:t>
            </a:r>
            <a:r>
              <a:rPr lang="en-US" sz="2400">
                <a:solidFill>
                  <a:schemeClr val="lt1"/>
                </a:solidFill>
                <a:latin typeface="Book Antiqua"/>
                <a:ea typeface="Book Antiqua"/>
                <a:cs typeface="Book Antiqua"/>
                <a:sym typeface="Book Antiqua"/>
              </a:rPr>
              <a:t> or an </a:t>
            </a:r>
            <a:r>
              <a:rPr lang="en-US" sz="2400" u="sng">
                <a:solidFill>
                  <a:schemeClr val="lt1"/>
                </a:solidFill>
                <a:latin typeface="Book Antiqua"/>
                <a:ea typeface="Book Antiqua"/>
                <a:cs typeface="Book Antiqua"/>
                <a:sym typeface="Book Antiqua"/>
              </a:rPr>
              <a:t>opportunity loss table</a:t>
            </a:r>
            <a:r>
              <a:rPr lang="en-US" sz="2400">
                <a:solidFill>
                  <a:schemeClr val="lt1"/>
                </a:solidFill>
                <a:latin typeface="Book Antiqua"/>
                <a:ea typeface="Book Antiqua"/>
                <a:cs typeface="Book Antiqua"/>
                <a:sym typeface="Book Antiqua"/>
              </a:rPr>
              <a:t>.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This is done by calculating for each state of nature the difference between each payoff and the largest payoff for that state of nature.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Then, using this regret table, the maximum regret for each possible decision is listed.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decision chosen is the one corresponding to the </a:t>
            </a:r>
            <a:r>
              <a:rPr lang="en-US" sz="2400" u="sng">
                <a:solidFill>
                  <a:schemeClr val="lt1"/>
                </a:solidFill>
                <a:latin typeface="Book Antiqua"/>
                <a:ea typeface="Book Antiqua"/>
                <a:cs typeface="Book Antiqua"/>
                <a:sym typeface="Book Antiqua"/>
              </a:rPr>
              <a:t>minimum of the maximum regrets</a:t>
            </a:r>
            <a:r>
              <a:rPr lang="en-US" sz="2400">
                <a:solidFill>
                  <a:schemeClr val="lt1"/>
                </a:solidFill>
                <a:latin typeface="Book Antiqua"/>
                <a:ea typeface="Book Antiqua"/>
                <a:cs typeface="Book Antiqua"/>
                <a:sym typeface="Book Antiqua"/>
              </a:rPr>
              <a:t>.</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p:nvPr/>
        </p:nvSpPr>
        <p:spPr>
          <a:xfrm>
            <a:off x="711200" y="2679700"/>
            <a:ext cx="7943850" cy="31623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15" name="Google Shape;215;p28"/>
          <p:cNvSpPr txBox="1">
            <a:spLocks noGrp="1"/>
          </p:cNvSpPr>
          <p:nvPr>
            <p:ph type="body" idx="1"/>
          </p:nvPr>
        </p:nvSpPr>
        <p:spPr>
          <a:xfrm>
            <a:off x="514350" y="1049338"/>
            <a:ext cx="8128000" cy="523875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Font typeface="Arial"/>
              <a:buNone/>
            </a:pPr>
            <a:r>
              <a:rPr lang="en-US"/>
              <a:t>		For the minimax regret approach, first compute a regret table by subtracting each payoff in a column from the largest payoff in that column.  In this example, in the first column subtract 8, 14, and 20 from 20;  etc. </a:t>
            </a:r>
            <a:endParaRPr/>
          </a:p>
          <a:p>
            <a:pPr marL="342900" lvl="0" indent="-342900" algn="l" rtl="0">
              <a:spcBef>
                <a:spcPts val="220"/>
              </a:spcBef>
              <a:spcAft>
                <a:spcPts val="0"/>
              </a:spcAft>
              <a:buSzPts val="825"/>
              <a:buFont typeface="Arial"/>
              <a:buNone/>
            </a:pPr>
            <a:endParaRPr sz="1100"/>
          </a:p>
          <a:p>
            <a:pPr marL="342900" lvl="0" indent="-342900" algn="ctr" rtl="0">
              <a:spcBef>
                <a:spcPts val="480"/>
              </a:spcBef>
              <a:spcAft>
                <a:spcPts val="0"/>
              </a:spcAft>
              <a:buSzPts val="1800"/>
              <a:buFont typeface="Arial"/>
              <a:buNone/>
            </a:pPr>
            <a:r>
              <a:rPr lang="en-US"/>
              <a:t>				      </a:t>
            </a:r>
            <a:r>
              <a:rPr lang="en-US" u="sng"/>
              <a:t>States of Nature</a:t>
            </a:r>
            <a:endParaRPr/>
          </a:p>
          <a:p>
            <a:pPr marL="342900" lvl="0" indent="-342900" algn="ctr" rtl="0">
              <a:spcBef>
                <a:spcPts val="480"/>
              </a:spcBef>
              <a:spcAft>
                <a:spcPts val="0"/>
              </a:spcAft>
              <a:buSzPts val="1800"/>
              <a:buFont typeface="Arial"/>
              <a:buNone/>
            </a:pPr>
            <a:r>
              <a:rPr lang="en-US"/>
              <a:t>			                 Strong Demand   Weak Demand</a:t>
            </a:r>
            <a:endParaRPr/>
          </a:p>
          <a:p>
            <a:pPr marL="342900" lvl="0" indent="-342900" algn="l" rtl="0">
              <a:spcBef>
                <a:spcPts val="480"/>
              </a:spcBef>
              <a:spcAft>
                <a:spcPts val="0"/>
              </a:spcAft>
              <a:buSzPts val="1800"/>
              <a:buFont typeface="Arial"/>
              <a:buNone/>
            </a:pPr>
            <a:r>
              <a:rPr lang="en-US"/>
              <a:t>    </a:t>
            </a:r>
            <a:r>
              <a:rPr lang="en-US" u="sng"/>
              <a:t>Decision Alternative</a:t>
            </a:r>
            <a:r>
              <a:rPr lang="en-US"/>
              <a:t>	             </a:t>
            </a:r>
            <a:r>
              <a:rPr lang="en-US" i="1"/>
              <a:t>s</a:t>
            </a:r>
            <a:r>
              <a:rPr lang="en-US" baseline="-25000"/>
              <a:t>1</a:t>
            </a:r>
            <a:r>
              <a:rPr lang="en-US"/>
              <a:t>        		 </a:t>
            </a:r>
            <a:r>
              <a:rPr lang="en-US" i="1"/>
              <a:t>s</a:t>
            </a:r>
            <a:r>
              <a:rPr lang="en-US" baseline="-25000"/>
              <a:t>2</a:t>
            </a:r>
            <a:endParaRPr/>
          </a:p>
          <a:p>
            <a:pPr marL="342900" lvl="0" indent="-342900" algn="l" rtl="0">
              <a:spcBef>
                <a:spcPts val="240"/>
              </a:spcBef>
              <a:spcAft>
                <a:spcPts val="0"/>
              </a:spcAft>
              <a:buSzPts val="900"/>
              <a:buFont typeface="Arial"/>
              <a:buNone/>
            </a:pPr>
            <a:r>
              <a:rPr lang="en-US" sz="1200"/>
              <a:t>                               	</a:t>
            </a:r>
            <a:endParaRPr/>
          </a:p>
          <a:p>
            <a:pPr marL="342900" lvl="0" indent="-342900" algn="l" rtl="0">
              <a:spcBef>
                <a:spcPts val="480"/>
              </a:spcBef>
              <a:spcAft>
                <a:spcPts val="0"/>
              </a:spcAft>
              <a:buSzPts val="1800"/>
              <a:buFont typeface="Arial"/>
              <a:buNone/>
            </a:pPr>
            <a:r>
              <a:rPr lang="en-US"/>
              <a:t>     Small complex, </a:t>
            </a:r>
            <a:r>
              <a:rPr lang="en-US" i="1"/>
              <a:t>d</a:t>
            </a:r>
            <a:r>
              <a:rPr lang="en-US" baseline="-25000"/>
              <a:t>1</a:t>
            </a:r>
            <a:r>
              <a:rPr lang="en-US"/>
              <a:t>        		12       		  0</a:t>
            </a:r>
            <a:endParaRPr/>
          </a:p>
          <a:p>
            <a:pPr marL="342900" lvl="0" indent="-342900" algn="l" rtl="0">
              <a:spcBef>
                <a:spcPts val="480"/>
              </a:spcBef>
              <a:spcAft>
                <a:spcPts val="0"/>
              </a:spcAft>
              <a:buSzPts val="1800"/>
              <a:buFont typeface="Arial"/>
              <a:buNone/>
            </a:pPr>
            <a:r>
              <a:rPr lang="en-US"/>
              <a:t>     Medium complex, </a:t>
            </a:r>
            <a:r>
              <a:rPr lang="en-US" i="1"/>
              <a:t>d</a:t>
            </a:r>
            <a:r>
              <a:rPr lang="en-US" baseline="-25000"/>
              <a:t>2</a:t>
            </a:r>
            <a:r>
              <a:rPr lang="en-US"/>
              <a:t>      		  6       		  2</a:t>
            </a:r>
            <a:endParaRPr/>
          </a:p>
          <a:p>
            <a:pPr marL="342900" lvl="0" indent="-342900" algn="l" rtl="0">
              <a:spcBef>
                <a:spcPts val="480"/>
              </a:spcBef>
              <a:spcAft>
                <a:spcPts val="0"/>
              </a:spcAft>
              <a:buSzPts val="1800"/>
              <a:buFont typeface="Arial"/>
              <a:buNone/>
            </a:pPr>
            <a:r>
              <a:rPr lang="en-US"/>
              <a:t>     Large complex, </a:t>
            </a:r>
            <a:r>
              <a:rPr lang="en-US" i="1"/>
              <a:t>d</a:t>
            </a:r>
            <a:r>
              <a:rPr lang="en-US" baseline="-25000"/>
              <a:t>3</a:t>
            </a:r>
            <a:r>
              <a:rPr lang="en-US"/>
              <a:t>      		  0     		16</a:t>
            </a:r>
            <a:endParaRPr/>
          </a:p>
          <a:p>
            <a:pPr marL="342900" lvl="0" indent="-342900" algn="l" rtl="0">
              <a:spcBef>
                <a:spcPts val="240"/>
              </a:spcBef>
              <a:spcAft>
                <a:spcPts val="0"/>
              </a:spcAft>
              <a:buSzPts val="900"/>
              <a:buFont typeface="Arial"/>
              <a:buNone/>
            </a:pPr>
            <a:endParaRPr sz="1200"/>
          </a:p>
        </p:txBody>
      </p:sp>
      <p:sp>
        <p:nvSpPr>
          <p:cNvPr id="216" name="Google Shape;216;p28"/>
          <p:cNvSpPr txBox="1">
            <a:spLocks noGrp="1"/>
          </p:cNvSpPr>
          <p:nvPr>
            <p:ph type="title"/>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Example:  Minimax Regret Approach</a:t>
            </a:r>
            <a:endParaRPr/>
          </a:p>
        </p:txBody>
      </p:sp>
      <p:grpSp>
        <p:nvGrpSpPr>
          <p:cNvPr id="217" name="Google Shape;217;p28"/>
          <p:cNvGrpSpPr/>
          <p:nvPr/>
        </p:nvGrpSpPr>
        <p:grpSpPr>
          <a:xfrm>
            <a:off x="3978275" y="4224338"/>
            <a:ext cx="4402138" cy="1412875"/>
            <a:chOff x="2267" y="2367"/>
            <a:chExt cx="1296" cy="1008"/>
          </a:xfrm>
        </p:grpSpPr>
        <p:cxnSp>
          <p:nvCxnSpPr>
            <p:cNvPr id="218" name="Google Shape;218;p28"/>
            <p:cNvCxnSpPr/>
            <p:nvPr/>
          </p:nvCxnSpPr>
          <p:spPr>
            <a:xfrm>
              <a:off x="2268" y="2367"/>
              <a:ext cx="1295" cy="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219" name="Google Shape;219;p28"/>
            <p:cNvCxnSpPr/>
            <p:nvPr/>
          </p:nvCxnSpPr>
          <p:spPr>
            <a:xfrm>
              <a:off x="2267" y="2368"/>
              <a:ext cx="0" cy="1007"/>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grpSp>
      <p:sp>
        <p:nvSpPr>
          <p:cNvPr id="220" name="Google Shape;220;p28"/>
          <p:cNvSpPr txBox="1"/>
          <p:nvPr/>
        </p:nvSpPr>
        <p:spPr>
          <a:xfrm>
            <a:off x="960438" y="3238500"/>
            <a:ext cx="2271712" cy="439738"/>
          </a:xfrm>
          <a:prstGeom prst="rect">
            <a:avLst/>
          </a:prstGeom>
          <a:solidFill>
            <a:srgbClr val="666699"/>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66FFFF"/>
                </a:solidFill>
                <a:latin typeface="Book Antiqua"/>
                <a:ea typeface="Book Antiqua"/>
                <a:cs typeface="Book Antiqua"/>
                <a:sym typeface="Book Antiqua"/>
              </a:rPr>
              <a:t>REGRET TABLE</a:t>
            </a:r>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9"/>
          <p:cNvSpPr/>
          <p:nvPr/>
        </p:nvSpPr>
        <p:spPr>
          <a:xfrm>
            <a:off x="3028950" y="2343150"/>
            <a:ext cx="3409950" cy="24955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27" name="Google Shape;227;p29"/>
          <p:cNvSpPr txBox="1">
            <a:spLocks noGrp="1"/>
          </p:cNvSpPr>
          <p:nvPr>
            <p:ph type="body" idx="1"/>
          </p:nvPr>
        </p:nvSpPr>
        <p:spPr>
          <a:xfrm>
            <a:off x="700088" y="1106488"/>
            <a:ext cx="7862887" cy="3641725"/>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Font typeface="Arial"/>
              <a:buNone/>
            </a:pPr>
            <a:r>
              <a:rPr lang="en-US"/>
              <a:t>		For each decision list the maximum regret.  Choose the decision with the minimum of these values.</a:t>
            </a:r>
            <a:endParaRPr/>
          </a:p>
          <a:p>
            <a:pPr marL="342900" lvl="0" indent="-342900" algn="l" rtl="0">
              <a:spcBef>
                <a:spcPts val="320"/>
              </a:spcBef>
              <a:spcAft>
                <a:spcPts val="0"/>
              </a:spcAft>
              <a:buSzPts val="1200"/>
              <a:buFont typeface="Arial"/>
              <a:buNone/>
            </a:pPr>
            <a:r>
              <a:rPr lang="en-US" sz="1600"/>
              <a:t>                              </a:t>
            </a:r>
            <a:endParaRPr/>
          </a:p>
          <a:p>
            <a:pPr marL="342900" lvl="0" indent="-342900" algn="l" rtl="0">
              <a:lnSpc>
                <a:spcPct val="80000"/>
              </a:lnSpc>
              <a:spcBef>
                <a:spcPts val="480"/>
              </a:spcBef>
              <a:spcAft>
                <a:spcPts val="0"/>
              </a:spcAft>
              <a:buSzPts val="1800"/>
              <a:buFont typeface="Arial"/>
              <a:buNone/>
            </a:pPr>
            <a:r>
              <a:rPr lang="en-US"/>
              <a:t>					    Maximum</a:t>
            </a:r>
            <a:endParaRPr/>
          </a:p>
          <a:p>
            <a:pPr marL="342900" lvl="0" indent="-342900" algn="l" rtl="0">
              <a:lnSpc>
                <a:spcPct val="80000"/>
              </a:lnSpc>
              <a:spcBef>
                <a:spcPts val="480"/>
              </a:spcBef>
              <a:spcAft>
                <a:spcPts val="0"/>
              </a:spcAft>
              <a:buSzPts val="1800"/>
              <a:buFont typeface="Arial"/>
              <a:buNone/>
            </a:pPr>
            <a:r>
              <a:rPr lang="en-US"/>
              <a:t>                                 </a:t>
            </a:r>
            <a:r>
              <a:rPr lang="en-US" u="sng"/>
              <a:t>Decision</a:t>
            </a:r>
            <a:r>
              <a:rPr lang="en-US"/>
              <a:t>       </a:t>
            </a:r>
            <a:r>
              <a:rPr lang="en-US" u="sng"/>
              <a:t>Regret</a:t>
            </a:r>
            <a:endParaRPr/>
          </a:p>
          <a:p>
            <a:pPr marL="342900" lvl="0" indent="-342900" algn="l" rtl="0">
              <a:spcBef>
                <a:spcPts val="480"/>
              </a:spcBef>
              <a:spcAft>
                <a:spcPts val="0"/>
              </a:spcAft>
              <a:buSzPts val="1800"/>
              <a:buFont typeface="Arial"/>
              <a:buNone/>
            </a:pPr>
            <a:r>
              <a:rPr lang="en-US"/>
              <a:t> 	 		    </a:t>
            </a:r>
            <a:r>
              <a:rPr lang="en-US" baseline="-25000"/>
              <a:t>            </a:t>
            </a:r>
            <a:r>
              <a:rPr lang="en-US"/>
              <a:t>   </a:t>
            </a:r>
            <a:r>
              <a:rPr lang="en-US" i="1"/>
              <a:t>d</a:t>
            </a:r>
            <a:r>
              <a:rPr lang="en-US" baseline="-25000"/>
              <a:t>1</a:t>
            </a:r>
            <a:r>
              <a:rPr lang="en-US"/>
              <a:t>                  12</a:t>
            </a:r>
            <a:endParaRPr/>
          </a:p>
          <a:p>
            <a:pPr marL="342900" lvl="0" indent="-342900" algn="l" rtl="0">
              <a:spcBef>
                <a:spcPts val="480"/>
              </a:spcBef>
              <a:spcAft>
                <a:spcPts val="0"/>
              </a:spcAft>
              <a:buSzPts val="1800"/>
              <a:buFont typeface="Arial"/>
              <a:buNone/>
            </a:pPr>
            <a:r>
              <a:rPr lang="en-US"/>
              <a:t>                                       </a:t>
            </a:r>
            <a:r>
              <a:rPr lang="en-US" i="1"/>
              <a:t>d</a:t>
            </a:r>
            <a:r>
              <a:rPr lang="en-US" baseline="-25000"/>
              <a:t>2</a:t>
            </a:r>
            <a:r>
              <a:rPr lang="en-US"/>
              <a:t>                    6</a:t>
            </a:r>
            <a:endParaRPr/>
          </a:p>
          <a:p>
            <a:pPr marL="342900" lvl="0" indent="-342900" algn="l" rtl="0">
              <a:spcBef>
                <a:spcPts val="480"/>
              </a:spcBef>
              <a:spcAft>
                <a:spcPts val="0"/>
              </a:spcAft>
              <a:buSzPts val="1800"/>
              <a:buFont typeface="Arial"/>
              <a:buNone/>
            </a:pPr>
            <a:r>
              <a:rPr lang="en-US"/>
              <a:t>                                       </a:t>
            </a:r>
            <a:r>
              <a:rPr lang="en-US" i="1"/>
              <a:t>d</a:t>
            </a:r>
            <a:r>
              <a:rPr lang="en-US" baseline="-25000"/>
              <a:t>3</a:t>
            </a:r>
            <a:r>
              <a:rPr lang="en-US"/>
              <a:t>                  16      </a:t>
            </a:r>
            <a:endParaRPr/>
          </a:p>
        </p:txBody>
      </p:sp>
      <p:sp>
        <p:nvSpPr>
          <p:cNvPr id="228" name="Google Shape;228;p29"/>
          <p:cNvSpPr txBox="1">
            <a:spLocks noGrp="1"/>
          </p:cNvSpPr>
          <p:nvPr>
            <p:ph type="title"/>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Example:  Minimax Regret Approach</a:t>
            </a:r>
            <a:endParaRPr/>
          </a:p>
        </p:txBody>
      </p:sp>
      <p:sp>
        <p:nvSpPr>
          <p:cNvPr id="229" name="Google Shape;229;p29"/>
          <p:cNvSpPr/>
          <p:nvPr/>
        </p:nvSpPr>
        <p:spPr>
          <a:xfrm>
            <a:off x="996950" y="4108450"/>
            <a:ext cx="2228850" cy="1085850"/>
          </a:xfrm>
          <a:prstGeom prst="wedgeEllipseCallout">
            <a:avLst>
              <a:gd name="adj1" fmla="val 68944"/>
              <a:gd name="adj2" fmla="val -56287"/>
            </a:avLst>
          </a:prstGeom>
          <a:gradFill>
            <a:gsLst>
              <a:gs pos="0">
                <a:srgbClr val="5A5A5A"/>
              </a:gs>
              <a:gs pos="50000">
                <a:srgbClr val="808080"/>
              </a:gs>
              <a:gs pos="100000">
                <a:srgbClr val="5A5A5A"/>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Minimax</a:t>
            </a:r>
            <a:endParaRPr/>
          </a:p>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decision</a:t>
            </a:r>
            <a:endParaRPr/>
          </a:p>
        </p:txBody>
      </p:sp>
      <p:sp>
        <p:nvSpPr>
          <p:cNvPr id="230" name="Google Shape;230;p29"/>
          <p:cNvSpPr/>
          <p:nvPr/>
        </p:nvSpPr>
        <p:spPr>
          <a:xfrm>
            <a:off x="6343650" y="4095750"/>
            <a:ext cx="2228850" cy="1028700"/>
          </a:xfrm>
          <a:prstGeom prst="wedgeEllipseCallout">
            <a:avLst>
              <a:gd name="adj1" fmla="val -75500"/>
              <a:gd name="adj2" fmla="val -57255"/>
            </a:avLst>
          </a:prstGeom>
          <a:gradFill>
            <a:gsLst>
              <a:gs pos="0">
                <a:srgbClr val="5A5A5A"/>
              </a:gs>
              <a:gs pos="50000">
                <a:srgbClr val="808080"/>
              </a:gs>
              <a:gs pos="100000">
                <a:srgbClr val="5A5A5A"/>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Minimax</a:t>
            </a:r>
            <a:endParaRPr/>
          </a:p>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regret</a:t>
            </a:r>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830263" y="169863"/>
            <a:ext cx="7475537" cy="5857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Decision Making with Probabilities</a:t>
            </a:r>
            <a:endParaRPr/>
          </a:p>
        </p:txBody>
      </p:sp>
      <p:sp>
        <p:nvSpPr>
          <p:cNvPr id="237" name="Google Shape;237;p30"/>
          <p:cNvSpPr txBox="1">
            <a:spLocks noGrp="1"/>
          </p:cNvSpPr>
          <p:nvPr>
            <p:ph type="body" idx="1"/>
          </p:nvPr>
        </p:nvSpPr>
        <p:spPr>
          <a:xfrm>
            <a:off x="700088" y="1106488"/>
            <a:ext cx="7786687" cy="4383087"/>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Char char="●"/>
            </a:pPr>
            <a:r>
              <a:rPr lang="en-US">
                <a:solidFill>
                  <a:srgbClr val="66FFFF"/>
                </a:solidFill>
              </a:rPr>
              <a:t>Expected Value Approach</a:t>
            </a:r>
            <a:endParaRPr/>
          </a:p>
          <a:p>
            <a:pPr marL="742950" lvl="1" indent="-285750" algn="l" rtl="0">
              <a:spcBef>
                <a:spcPts val="480"/>
              </a:spcBef>
              <a:spcAft>
                <a:spcPts val="0"/>
              </a:spcAft>
              <a:buSzPts val="3000"/>
              <a:buFont typeface="Book Antiqua"/>
              <a:buChar char="•"/>
            </a:pPr>
            <a:r>
              <a:rPr lang="en-US"/>
              <a:t>If probabilistic information regarding the states of nature is available, one may use the </a:t>
            </a:r>
            <a:r>
              <a:rPr lang="en-US" u="sng"/>
              <a:t>expected value (EV) approach</a:t>
            </a:r>
            <a:r>
              <a:rPr lang="en-US"/>
              <a:t>.   </a:t>
            </a:r>
            <a:endParaRPr/>
          </a:p>
          <a:p>
            <a:pPr marL="742950" lvl="1" indent="-285750" algn="l" rtl="0">
              <a:spcBef>
                <a:spcPts val="480"/>
              </a:spcBef>
              <a:spcAft>
                <a:spcPts val="0"/>
              </a:spcAft>
              <a:buSzPts val="3000"/>
              <a:buFont typeface="Book Antiqua"/>
              <a:buChar char="•"/>
            </a:pPr>
            <a:r>
              <a:rPr lang="en-US"/>
              <a:t>Here the expected return for each decision is calculated by summing the products of the payoff under each state of nature and the probability of the respective state of nature occurring.  </a:t>
            </a:r>
            <a:endParaRPr/>
          </a:p>
          <a:p>
            <a:pPr marL="742950" lvl="1" indent="-285750" algn="l" rtl="0">
              <a:spcBef>
                <a:spcPts val="480"/>
              </a:spcBef>
              <a:spcAft>
                <a:spcPts val="0"/>
              </a:spcAft>
              <a:buSzPts val="3000"/>
              <a:buFont typeface="Book Antiqua"/>
              <a:buChar char="•"/>
            </a:pPr>
            <a:r>
              <a:rPr lang="en-US"/>
              <a:t>The decision yielding the </a:t>
            </a:r>
            <a:r>
              <a:rPr lang="en-US" u="sng"/>
              <a:t>best expected return</a:t>
            </a:r>
            <a:r>
              <a:rPr lang="en-US"/>
              <a:t> is chosen.</a:t>
            </a:r>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1"/>
          <p:cNvSpPr txBox="1">
            <a:spLocks noGrp="1"/>
          </p:cNvSpPr>
          <p:nvPr>
            <p:ph type="body" idx="1"/>
          </p:nvPr>
        </p:nvSpPr>
        <p:spPr>
          <a:xfrm>
            <a:off x="700088" y="1131888"/>
            <a:ext cx="7862887" cy="4594225"/>
          </a:xfrm>
          <a:prstGeom prst="rect">
            <a:avLst/>
          </a:prstGeom>
          <a:noFill/>
          <a:ln>
            <a:noFill/>
          </a:ln>
        </p:spPr>
        <p:txBody>
          <a:bodyPr spcFirstLastPara="1" wrap="square" lIns="92075" tIns="46025" rIns="92075" bIns="46025" anchor="t" anchorCtr="0">
            <a:noAutofit/>
          </a:bodyPr>
          <a:lstStyle/>
          <a:p>
            <a:pPr marL="342900" lvl="0" indent="-342900" algn="l" rtl="0">
              <a:lnSpc>
                <a:spcPct val="90000"/>
              </a:lnSpc>
              <a:spcBef>
                <a:spcPts val="0"/>
              </a:spcBef>
              <a:spcAft>
                <a:spcPts val="0"/>
              </a:spcAft>
              <a:buSzPts val="1800"/>
              <a:buChar char="●"/>
            </a:pPr>
            <a:r>
              <a:rPr lang="en-US"/>
              <a:t>The </a:t>
            </a:r>
            <a:r>
              <a:rPr lang="en-US" u="sng"/>
              <a:t>expected value of a decision alternative</a:t>
            </a:r>
            <a:r>
              <a:rPr lang="en-US"/>
              <a:t> is the sum of weighted payoffs for the decision alternative.</a:t>
            </a:r>
            <a:endParaRPr/>
          </a:p>
          <a:p>
            <a:pPr marL="342900" lvl="0" indent="-342900" algn="l" rtl="0">
              <a:lnSpc>
                <a:spcPct val="90000"/>
              </a:lnSpc>
              <a:spcBef>
                <a:spcPts val="480"/>
              </a:spcBef>
              <a:spcAft>
                <a:spcPts val="0"/>
              </a:spcAft>
              <a:buSzPts val="1800"/>
              <a:buChar char="●"/>
            </a:pPr>
            <a:r>
              <a:rPr lang="en-US"/>
              <a:t>The expected value (EV) of decision alternative </a:t>
            </a:r>
            <a:r>
              <a:rPr lang="en-US" i="1"/>
              <a:t>d</a:t>
            </a:r>
            <a:r>
              <a:rPr lang="en-US" i="1" baseline="-25000"/>
              <a:t>i</a:t>
            </a:r>
            <a:r>
              <a:rPr lang="en-US"/>
              <a:t>  is defined as:</a:t>
            </a:r>
            <a:endParaRPr/>
          </a:p>
          <a:p>
            <a:pPr marL="342900" lvl="0" indent="-342900" algn="l" rtl="0">
              <a:lnSpc>
                <a:spcPct val="90000"/>
              </a:lnSpc>
              <a:spcBef>
                <a:spcPts val="480"/>
              </a:spcBef>
              <a:spcAft>
                <a:spcPts val="0"/>
              </a:spcAft>
              <a:buSzPts val="1800"/>
              <a:buFont typeface="Arial"/>
              <a:buNone/>
            </a:pPr>
            <a:endParaRPr/>
          </a:p>
          <a:p>
            <a:pPr marL="342900" lvl="0" indent="-342900" algn="l" rtl="0">
              <a:lnSpc>
                <a:spcPct val="90000"/>
              </a:lnSpc>
              <a:spcBef>
                <a:spcPts val="480"/>
              </a:spcBef>
              <a:spcAft>
                <a:spcPts val="0"/>
              </a:spcAft>
              <a:buSzPts val="1800"/>
              <a:buFont typeface="Arial"/>
              <a:buNone/>
            </a:pPr>
            <a:endParaRPr/>
          </a:p>
          <a:p>
            <a:pPr marL="342900" lvl="0" indent="-342900" algn="l" rtl="0">
              <a:lnSpc>
                <a:spcPct val="90000"/>
              </a:lnSpc>
              <a:spcBef>
                <a:spcPts val="320"/>
              </a:spcBef>
              <a:spcAft>
                <a:spcPts val="0"/>
              </a:spcAft>
              <a:buSzPts val="1200"/>
              <a:buFont typeface="Arial"/>
              <a:buNone/>
            </a:pPr>
            <a:endParaRPr sz="1600"/>
          </a:p>
          <a:p>
            <a:pPr marL="342900" lvl="0" indent="-342900" algn="l" rtl="0">
              <a:lnSpc>
                <a:spcPct val="90000"/>
              </a:lnSpc>
              <a:spcBef>
                <a:spcPts val="240"/>
              </a:spcBef>
              <a:spcAft>
                <a:spcPts val="0"/>
              </a:spcAft>
              <a:buSzPts val="900"/>
              <a:buFont typeface="Arial"/>
              <a:buNone/>
            </a:pPr>
            <a:r>
              <a:rPr lang="en-US" sz="1200"/>
              <a:t>	</a:t>
            </a:r>
            <a:endParaRPr/>
          </a:p>
          <a:p>
            <a:pPr marL="342900" lvl="0" indent="-342900" algn="l" rtl="0">
              <a:lnSpc>
                <a:spcPct val="90000"/>
              </a:lnSpc>
              <a:spcBef>
                <a:spcPts val="480"/>
              </a:spcBef>
              <a:spcAft>
                <a:spcPts val="0"/>
              </a:spcAft>
              <a:buSzPts val="1800"/>
              <a:buFont typeface="Arial"/>
              <a:buNone/>
            </a:pPr>
            <a:r>
              <a:rPr lang="en-US"/>
              <a:t>	where:      </a:t>
            </a:r>
            <a:r>
              <a:rPr lang="en-US" i="1"/>
              <a:t>N</a:t>
            </a:r>
            <a:r>
              <a:rPr lang="en-US"/>
              <a:t> = the number of states of nature</a:t>
            </a:r>
            <a:endParaRPr/>
          </a:p>
          <a:p>
            <a:pPr marL="342900" lvl="0" indent="-342900" algn="l" rtl="0">
              <a:lnSpc>
                <a:spcPct val="90000"/>
              </a:lnSpc>
              <a:spcBef>
                <a:spcPts val="480"/>
              </a:spcBef>
              <a:spcAft>
                <a:spcPts val="0"/>
              </a:spcAft>
              <a:buSzPts val="1800"/>
              <a:buFont typeface="Arial"/>
              <a:buNone/>
            </a:pPr>
            <a:r>
              <a:rPr lang="en-US"/>
              <a:t>		      </a:t>
            </a:r>
            <a:r>
              <a:rPr lang="en-US" i="1"/>
              <a:t>P</a:t>
            </a:r>
            <a:r>
              <a:rPr lang="en-US"/>
              <a:t>(</a:t>
            </a:r>
            <a:r>
              <a:rPr lang="en-US" i="1"/>
              <a:t>s</a:t>
            </a:r>
            <a:r>
              <a:rPr lang="en-US" i="1" baseline="-25000"/>
              <a:t>j </a:t>
            </a:r>
            <a:r>
              <a:rPr lang="en-US"/>
              <a:t>) = the probability of state of nature </a:t>
            </a:r>
            <a:r>
              <a:rPr lang="en-US" i="1"/>
              <a:t>s</a:t>
            </a:r>
            <a:r>
              <a:rPr lang="en-US" i="1" baseline="-25000"/>
              <a:t>j</a:t>
            </a:r>
            <a:endParaRPr/>
          </a:p>
          <a:p>
            <a:pPr marL="342900" lvl="0" indent="-342900" algn="l" rtl="0">
              <a:lnSpc>
                <a:spcPct val="90000"/>
              </a:lnSpc>
              <a:spcBef>
                <a:spcPts val="480"/>
              </a:spcBef>
              <a:spcAft>
                <a:spcPts val="0"/>
              </a:spcAft>
              <a:buSzPts val="1800"/>
              <a:buFont typeface="Arial"/>
              <a:buNone/>
            </a:pPr>
            <a:r>
              <a:rPr lang="en-US"/>
              <a:t>		         </a:t>
            </a:r>
            <a:r>
              <a:rPr lang="en-US" i="1"/>
              <a:t>V</a:t>
            </a:r>
            <a:r>
              <a:rPr lang="en-US" i="1" baseline="-25000"/>
              <a:t>ij </a:t>
            </a:r>
            <a:r>
              <a:rPr lang="en-US"/>
              <a:t> = the payoff corresponding to decision 		       alternative </a:t>
            </a:r>
            <a:r>
              <a:rPr lang="en-US" i="1"/>
              <a:t>d</a:t>
            </a:r>
            <a:r>
              <a:rPr lang="en-US" i="1" baseline="-25000"/>
              <a:t>i</a:t>
            </a:r>
            <a:r>
              <a:rPr lang="en-US"/>
              <a:t>  and state of nature </a:t>
            </a:r>
            <a:r>
              <a:rPr lang="en-US" i="1"/>
              <a:t>s</a:t>
            </a:r>
            <a:r>
              <a:rPr lang="en-US" i="1" baseline="-25000"/>
              <a:t>j</a:t>
            </a:r>
            <a:endParaRPr i="1" baseline="-25000"/>
          </a:p>
        </p:txBody>
      </p:sp>
      <p:sp>
        <p:nvSpPr>
          <p:cNvPr id="244" name="Google Shape;244;p31"/>
          <p:cNvSpPr/>
          <p:nvPr/>
        </p:nvSpPr>
        <p:spPr>
          <a:xfrm>
            <a:off x="2965450" y="2622550"/>
            <a:ext cx="3105150" cy="1162050"/>
          </a:xfrm>
          <a:prstGeom prst="rect">
            <a:avLst/>
          </a:prstGeom>
          <a:gradFill>
            <a:gsLst>
              <a:gs pos="0">
                <a:srgbClr val="003754"/>
              </a:gs>
              <a:gs pos="50000">
                <a:srgbClr val="004E7B"/>
              </a:gs>
              <a:gs pos="100000">
                <a:srgbClr val="005F94"/>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45" name="Google Shape;245;p31"/>
          <p:cNvSpPr txBox="1">
            <a:spLocks noGrp="1"/>
          </p:cNvSpPr>
          <p:nvPr>
            <p:ph type="title"/>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Expected Value of a Decision Alternative</a:t>
            </a:r>
            <a:endParaRPr/>
          </a:p>
        </p:txBody>
      </p:sp>
      <p:pic>
        <p:nvPicPr>
          <p:cNvPr id="246" name="Google Shape;246;p31"/>
          <p:cNvPicPr preferRelativeResize="0"/>
          <p:nvPr/>
        </p:nvPicPr>
        <p:blipFill rotWithShape="1">
          <a:blip r:embed="rId3">
            <a:alphaModFix/>
          </a:blip>
          <a:srcRect/>
          <a:stretch/>
        </p:blipFill>
        <p:spPr>
          <a:xfrm>
            <a:off x="3160713" y="2759075"/>
            <a:ext cx="2744787" cy="954088"/>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85800" y="0"/>
            <a:ext cx="7772400" cy="1100138"/>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Chapter 4</a:t>
            </a:r>
            <a:br>
              <a:rPr lang="en-US"/>
            </a:br>
            <a:r>
              <a:rPr lang="en-US"/>
              <a:t>Decision Analysis</a:t>
            </a:r>
            <a:endParaRPr/>
          </a:p>
        </p:txBody>
      </p:sp>
      <p:sp>
        <p:nvSpPr>
          <p:cNvPr id="95" name="Google Shape;95;p14"/>
          <p:cNvSpPr txBox="1">
            <a:spLocks noGrp="1"/>
          </p:cNvSpPr>
          <p:nvPr>
            <p:ph type="body" idx="1"/>
          </p:nvPr>
        </p:nvSpPr>
        <p:spPr>
          <a:xfrm>
            <a:off x="862013" y="1263650"/>
            <a:ext cx="6892925" cy="27813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Char char="●"/>
            </a:pPr>
            <a:r>
              <a:rPr lang="en-US"/>
              <a:t>Problem Formulation</a:t>
            </a:r>
            <a:endParaRPr/>
          </a:p>
          <a:p>
            <a:pPr marL="342900" lvl="0" indent="-342900" algn="l" rtl="0">
              <a:spcBef>
                <a:spcPts val="480"/>
              </a:spcBef>
              <a:spcAft>
                <a:spcPts val="0"/>
              </a:spcAft>
              <a:buSzPts val="1800"/>
              <a:buChar char="●"/>
            </a:pPr>
            <a:r>
              <a:rPr lang="en-US"/>
              <a:t>Decision Making without Probabilities</a:t>
            </a:r>
            <a:endParaRPr/>
          </a:p>
          <a:p>
            <a:pPr marL="342900" lvl="0" indent="-342900" algn="l" rtl="0">
              <a:spcBef>
                <a:spcPts val="480"/>
              </a:spcBef>
              <a:spcAft>
                <a:spcPts val="0"/>
              </a:spcAft>
              <a:buSzPts val="1800"/>
              <a:buChar char="●"/>
            </a:pPr>
            <a:r>
              <a:rPr lang="en-US"/>
              <a:t>Decision Making with Probabilities</a:t>
            </a:r>
          </a:p>
          <a:p>
            <a:pPr marL="342900" lvl="0" indent="-342900" algn="l" rtl="0">
              <a:spcBef>
                <a:spcPts val="480"/>
              </a:spcBef>
              <a:spcAft>
                <a:spcPts val="0"/>
              </a:spcAft>
              <a:buSzPts val="1800"/>
              <a:buChar char="●"/>
            </a:pPr>
            <a:r>
              <a:rPr lang="en-US"/>
              <a:t>Decision Analysis with Sample Information</a:t>
            </a: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Expected Value Approach</a:t>
            </a:r>
            <a:endParaRPr/>
          </a:p>
        </p:txBody>
      </p:sp>
      <p:sp>
        <p:nvSpPr>
          <p:cNvPr id="253" name="Google Shape;253;p32"/>
          <p:cNvSpPr txBox="1">
            <a:spLocks noGrp="1"/>
          </p:cNvSpPr>
          <p:nvPr>
            <p:ph type="body" idx="1"/>
          </p:nvPr>
        </p:nvSpPr>
        <p:spPr>
          <a:xfrm>
            <a:off x="687388" y="698500"/>
            <a:ext cx="7772400" cy="3640138"/>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Font typeface="Arial"/>
              <a:buNone/>
            </a:pPr>
            <a:endParaRPr>
              <a:solidFill>
                <a:srgbClr val="66FFFF"/>
              </a:solidFill>
            </a:endParaRPr>
          </a:p>
          <a:p>
            <a:pPr marL="342900" lvl="0" indent="-342900" algn="l" rtl="0">
              <a:lnSpc>
                <a:spcPct val="110000"/>
              </a:lnSpc>
              <a:spcBef>
                <a:spcPts val="480"/>
              </a:spcBef>
              <a:spcAft>
                <a:spcPts val="0"/>
              </a:spcAft>
              <a:buSzPts val="1800"/>
              <a:buFont typeface="Arial"/>
              <a:buNone/>
            </a:pPr>
            <a:r>
              <a:rPr lang="en-US"/>
              <a:t>		Calculate the expected value for each decision.  The decision tree on the next slide can assist in this calculation.  Here </a:t>
            </a:r>
            <a:r>
              <a:rPr lang="en-US" i="1"/>
              <a:t>d</a:t>
            </a:r>
            <a:r>
              <a:rPr lang="en-US" baseline="-25000"/>
              <a:t>1</a:t>
            </a:r>
            <a:r>
              <a:rPr lang="en-US"/>
              <a:t>, </a:t>
            </a:r>
            <a:r>
              <a:rPr lang="en-US" i="1"/>
              <a:t>d</a:t>
            </a:r>
            <a:r>
              <a:rPr lang="en-US" baseline="-25000"/>
              <a:t>2</a:t>
            </a:r>
            <a:r>
              <a:rPr lang="en-US"/>
              <a:t>, and </a:t>
            </a:r>
            <a:r>
              <a:rPr lang="en-US" i="1"/>
              <a:t>d</a:t>
            </a:r>
            <a:r>
              <a:rPr lang="en-US" baseline="-25000"/>
              <a:t>3 </a:t>
            </a:r>
            <a:r>
              <a:rPr lang="en-US"/>
              <a:t> represent the decision alternatives of building a small, medium, and large complex, while </a:t>
            </a:r>
            <a:r>
              <a:rPr lang="en-US" i="1"/>
              <a:t>s</a:t>
            </a:r>
            <a:r>
              <a:rPr lang="en-US" baseline="-25000"/>
              <a:t>1</a:t>
            </a:r>
            <a:r>
              <a:rPr lang="en-US"/>
              <a:t> and </a:t>
            </a:r>
            <a:r>
              <a:rPr lang="en-US" i="1"/>
              <a:t>s</a:t>
            </a:r>
            <a:r>
              <a:rPr lang="en-US" baseline="-25000"/>
              <a:t>2 </a:t>
            </a:r>
            <a:r>
              <a:rPr lang="en-US"/>
              <a:t>represent the states of nature of strong demand and weak demand.</a:t>
            </a:r>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p:nvPr/>
        </p:nvSpPr>
        <p:spPr>
          <a:xfrm>
            <a:off x="831850" y="246063"/>
            <a:ext cx="7475538" cy="433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Decision Trees</a:t>
            </a:r>
            <a:endParaRPr/>
          </a:p>
        </p:txBody>
      </p:sp>
      <p:sp>
        <p:nvSpPr>
          <p:cNvPr id="260" name="Google Shape;260;p33"/>
          <p:cNvSpPr/>
          <p:nvPr/>
        </p:nvSpPr>
        <p:spPr>
          <a:xfrm>
            <a:off x="693738" y="1114425"/>
            <a:ext cx="7772400" cy="4802188"/>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a:t>
            </a:r>
            <a:r>
              <a:rPr lang="en-US" sz="2400" u="sng">
                <a:solidFill>
                  <a:schemeClr val="lt1"/>
                </a:solidFill>
                <a:latin typeface="Book Antiqua"/>
                <a:ea typeface="Book Antiqua"/>
                <a:cs typeface="Book Antiqua"/>
                <a:sym typeface="Book Antiqua"/>
              </a:rPr>
              <a:t>decision tree</a:t>
            </a:r>
            <a:r>
              <a:rPr lang="en-US" sz="2400">
                <a:solidFill>
                  <a:schemeClr val="lt1"/>
                </a:solidFill>
                <a:latin typeface="Book Antiqua"/>
                <a:ea typeface="Book Antiqua"/>
                <a:cs typeface="Book Antiqua"/>
                <a:sym typeface="Book Antiqua"/>
              </a:rPr>
              <a:t> is a chronological representation of the decision problem.</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Each decision tree has two types of nodes;  </a:t>
            </a:r>
            <a:r>
              <a:rPr lang="en-US" sz="2400" u="sng">
                <a:solidFill>
                  <a:schemeClr val="lt1"/>
                </a:solidFill>
                <a:latin typeface="Book Antiqua"/>
                <a:ea typeface="Book Antiqua"/>
                <a:cs typeface="Book Antiqua"/>
                <a:sym typeface="Book Antiqua"/>
              </a:rPr>
              <a:t>round nodes</a:t>
            </a:r>
            <a:r>
              <a:rPr lang="en-US" sz="2400">
                <a:solidFill>
                  <a:schemeClr val="lt1"/>
                </a:solidFill>
                <a:latin typeface="Book Antiqua"/>
                <a:ea typeface="Book Antiqua"/>
                <a:cs typeface="Book Antiqua"/>
                <a:sym typeface="Book Antiqua"/>
              </a:rPr>
              <a:t> correspond to the states of nature while </a:t>
            </a:r>
            <a:r>
              <a:rPr lang="en-US" sz="2400" u="sng">
                <a:solidFill>
                  <a:schemeClr val="lt1"/>
                </a:solidFill>
                <a:latin typeface="Book Antiqua"/>
                <a:ea typeface="Book Antiqua"/>
                <a:cs typeface="Book Antiqua"/>
                <a:sym typeface="Book Antiqua"/>
              </a:rPr>
              <a:t>square nodes</a:t>
            </a:r>
            <a:r>
              <a:rPr lang="en-US" sz="2400">
                <a:solidFill>
                  <a:schemeClr val="lt1"/>
                </a:solidFill>
                <a:latin typeface="Book Antiqua"/>
                <a:ea typeface="Book Antiqua"/>
                <a:cs typeface="Book Antiqua"/>
                <a:sym typeface="Book Antiqua"/>
              </a:rPr>
              <a:t> correspond to the decision alternatives.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a:t>
            </a:r>
            <a:r>
              <a:rPr lang="en-US" sz="2400" u="sng">
                <a:solidFill>
                  <a:schemeClr val="lt1"/>
                </a:solidFill>
                <a:latin typeface="Book Antiqua"/>
                <a:ea typeface="Book Antiqua"/>
                <a:cs typeface="Book Antiqua"/>
                <a:sym typeface="Book Antiqua"/>
              </a:rPr>
              <a:t>branches</a:t>
            </a:r>
            <a:r>
              <a:rPr lang="en-US" sz="2400">
                <a:solidFill>
                  <a:schemeClr val="lt1"/>
                </a:solidFill>
                <a:latin typeface="Book Antiqua"/>
                <a:ea typeface="Book Antiqua"/>
                <a:cs typeface="Book Antiqua"/>
                <a:sym typeface="Book Antiqua"/>
              </a:rPr>
              <a:t> leaving each round node represent the different states of nature while the branches leaving each square node represent the different decision alternatives.</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At the end of each limb of a tree are the payoffs attained from the series of branches making up that limb.  </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p:nvPr/>
        </p:nvSpPr>
        <p:spPr>
          <a:xfrm>
            <a:off x="806450" y="1289050"/>
            <a:ext cx="7473950" cy="47371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267" name="Google Shape;267;p34"/>
          <p:cNvSpPr txBox="1">
            <a:spLocks noGrp="1"/>
          </p:cNvSpPr>
          <p:nvPr>
            <p:ph type="title"/>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Decision Tree</a:t>
            </a:r>
            <a:endParaRPr/>
          </a:p>
        </p:txBody>
      </p:sp>
      <p:sp>
        <p:nvSpPr>
          <p:cNvPr id="268" name="Google Shape;268;p34"/>
          <p:cNvSpPr/>
          <p:nvPr/>
        </p:nvSpPr>
        <p:spPr>
          <a:xfrm>
            <a:off x="1079500" y="3498850"/>
            <a:ext cx="612775" cy="611188"/>
          </a:xfrm>
          <a:prstGeom prst="rect">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1</a:t>
            </a:r>
            <a:endParaRPr/>
          </a:p>
        </p:txBody>
      </p:sp>
      <p:cxnSp>
        <p:nvCxnSpPr>
          <p:cNvPr id="269" name="Google Shape;269;p34"/>
          <p:cNvCxnSpPr/>
          <p:nvPr/>
        </p:nvCxnSpPr>
        <p:spPr>
          <a:xfrm rot="10800000" flipH="1">
            <a:off x="1698625" y="2668588"/>
            <a:ext cx="2076450" cy="804862"/>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270" name="Google Shape;270;p34"/>
          <p:cNvCxnSpPr/>
          <p:nvPr/>
        </p:nvCxnSpPr>
        <p:spPr>
          <a:xfrm>
            <a:off x="1700213" y="3843338"/>
            <a:ext cx="2076450" cy="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271" name="Google Shape;271;p34"/>
          <p:cNvCxnSpPr/>
          <p:nvPr/>
        </p:nvCxnSpPr>
        <p:spPr>
          <a:xfrm>
            <a:off x="1681163" y="4079875"/>
            <a:ext cx="2095500" cy="11366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272" name="Google Shape;272;p34"/>
          <p:cNvCxnSpPr/>
          <p:nvPr/>
        </p:nvCxnSpPr>
        <p:spPr>
          <a:xfrm rot="10800000" flipH="1">
            <a:off x="4471988" y="2179638"/>
            <a:ext cx="2335212" cy="328612"/>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273" name="Google Shape;273;p34"/>
          <p:cNvCxnSpPr/>
          <p:nvPr/>
        </p:nvCxnSpPr>
        <p:spPr>
          <a:xfrm>
            <a:off x="4522788" y="2674938"/>
            <a:ext cx="2259012" cy="265112"/>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274" name="Google Shape;274;p34"/>
          <p:cNvCxnSpPr/>
          <p:nvPr/>
        </p:nvCxnSpPr>
        <p:spPr>
          <a:xfrm rot="10800000" flipH="1">
            <a:off x="4522788" y="3563938"/>
            <a:ext cx="2271712" cy="252412"/>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275" name="Google Shape;275;p34"/>
          <p:cNvCxnSpPr/>
          <p:nvPr/>
        </p:nvCxnSpPr>
        <p:spPr>
          <a:xfrm rot="10800000" flipH="1">
            <a:off x="4484688" y="4979988"/>
            <a:ext cx="2327275" cy="207962"/>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276" name="Google Shape;276;p34"/>
          <p:cNvCxnSpPr/>
          <p:nvPr/>
        </p:nvCxnSpPr>
        <p:spPr>
          <a:xfrm>
            <a:off x="4495800" y="5397500"/>
            <a:ext cx="2303463" cy="30162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277" name="Google Shape;277;p34"/>
          <p:cNvSpPr/>
          <p:nvPr/>
        </p:nvSpPr>
        <p:spPr>
          <a:xfrm>
            <a:off x="6076950" y="1851025"/>
            <a:ext cx="3746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.8</a:t>
            </a:r>
            <a:endParaRPr/>
          </a:p>
        </p:txBody>
      </p:sp>
      <p:sp>
        <p:nvSpPr>
          <p:cNvPr id="278" name="Google Shape;278;p34"/>
          <p:cNvSpPr/>
          <p:nvPr/>
        </p:nvSpPr>
        <p:spPr>
          <a:xfrm>
            <a:off x="6076950" y="2400300"/>
            <a:ext cx="3746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.2</a:t>
            </a:r>
            <a:endParaRPr/>
          </a:p>
        </p:txBody>
      </p:sp>
      <p:sp>
        <p:nvSpPr>
          <p:cNvPr id="279" name="Google Shape;279;p34"/>
          <p:cNvSpPr/>
          <p:nvPr/>
        </p:nvSpPr>
        <p:spPr>
          <a:xfrm>
            <a:off x="6076950" y="3228975"/>
            <a:ext cx="3746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.8</a:t>
            </a:r>
            <a:endParaRPr/>
          </a:p>
        </p:txBody>
      </p:sp>
      <p:sp>
        <p:nvSpPr>
          <p:cNvPr id="280" name="Google Shape;280;p34"/>
          <p:cNvSpPr/>
          <p:nvPr/>
        </p:nvSpPr>
        <p:spPr>
          <a:xfrm>
            <a:off x="6076950" y="3771900"/>
            <a:ext cx="3746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.2</a:t>
            </a:r>
            <a:endParaRPr/>
          </a:p>
        </p:txBody>
      </p:sp>
      <p:sp>
        <p:nvSpPr>
          <p:cNvPr id="281" name="Google Shape;281;p34"/>
          <p:cNvSpPr/>
          <p:nvPr/>
        </p:nvSpPr>
        <p:spPr>
          <a:xfrm>
            <a:off x="6069013" y="4630738"/>
            <a:ext cx="3746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.8</a:t>
            </a:r>
            <a:endParaRPr/>
          </a:p>
        </p:txBody>
      </p:sp>
      <p:sp>
        <p:nvSpPr>
          <p:cNvPr id="282" name="Google Shape;282;p34"/>
          <p:cNvSpPr/>
          <p:nvPr/>
        </p:nvSpPr>
        <p:spPr>
          <a:xfrm>
            <a:off x="6049963" y="5145088"/>
            <a:ext cx="3746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.2</a:t>
            </a:r>
            <a:endParaRPr/>
          </a:p>
        </p:txBody>
      </p:sp>
      <p:sp>
        <p:nvSpPr>
          <p:cNvPr id="283" name="Google Shape;283;p34"/>
          <p:cNvSpPr/>
          <p:nvPr/>
        </p:nvSpPr>
        <p:spPr>
          <a:xfrm>
            <a:off x="2071688" y="2740025"/>
            <a:ext cx="438150" cy="457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i="1">
                <a:solidFill>
                  <a:srgbClr val="FFFFFF"/>
                </a:solidFill>
                <a:latin typeface="Book Antiqua"/>
                <a:ea typeface="Book Antiqua"/>
                <a:cs typeface="Book Antiqua"/>
                <a:sym typeface="Book Antiqua"/>
              </a:rPr>
              <a:t>d</a:t>
            </a:r>
            <a:r>
              <a:rPr lang="en-US" sz="2400" baseline="-25000">
                <a:solidFill>
                  <a:srgbClr val="FFFFFF"/>
                </a:solidFill>
                <a:latin typeface="Book Antiqua"/>
                <a:ea typeface="Book Antiqua"/>
                <a:cs typeface="Book Antiqua"/>
                <a:sym typeface="Book Antiqua"/>
              </a:rPr>
              <a:t>1</a:t>
            </a:r>
            <a:endParaRPr/>
          </a:p>
        </p:txBody>
      </p:sp>
      <p:sp>
        <p:nvSpPr>
          <p:cNvPr id="284" name="Google Shape;284;p34"/>
          <p:cNvSpPr/>
          <p:nvPr/>
        </p:nvSpPr>
        <p:spPr>
          <a:xfrm>
            <a:off x="2071688" y="3348038"/>
            <a:ext cx="438150" cy="457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i="1">
                <a:solidFill>
                  <a:srgbClr val="FFFFFF"/>
                </a:solidFill>
                <a:latin typeface="Book Antiqua"/>
                <a:ea typeface="Book Antiqua"/>
                <a:cs typeface="Book Antiqua"/>
                <a:sym typeface="Book Antiqua"/>
              </a:rPr>
              <a:t>d</a:t>
            </a:r>
            <a:r>
              <a:rPr lang="en-US" sz="2400" baseline="-25000">
                <a:solidFill>
                  <a:srgbClr val="FFFFFF"/>
                </a:solidFill>
                <a:latin typeface="Book Antiqua"/>
                <a:ea typeface="Book Antiqua"/>
                <a:cs typeface="Book Antiqua"/>
                <a:sym typeface="Book Antiqua"/>
              </a:rPr>
              <a:t>2</a:t>
            </a:r>
            <a:endParaRPr/>
          </a:p>
        </p:txBody>
      </p:sp>
      <p:sp>
        <p:nvSpPr>
          <p:cNvPr id="285" name="Google Shape;285;p34"/>
          <p:cNvSpPr/>
          <p:nvPr/>
        </p:nvSpPr>
        <p:spPr>
          <a:xfrm>
            <a:off x="2071688" y="3937000"/>
            <a:ext cx="438150" cy="457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i="1">
                <a:solidFill>
                  <a:srgbClr val="FFFFFF"/>
                </a:solidFill>
                <a:latin typeface="Book Antiqua"/>
                <a:ea typeface="Book Antiqua"/>
                <a:cs typeface="Book Antiqua"/>
                <a:sym typeface="Book Antiqua"/>
              </a:rPr>
              <a:t>d</a:t>
            </a:r>
            <a:r>
              <a:rPr lang="en-US" sz="2400" baseline="-25000">
                <a:solidFill>
                  <a:srgbClr val="FFFFFF"/>
                </a:solidFill>
                <a:latin typeface="Book Antiqua"/>
                <a:ea typeface="Book Antiqua"/>
                <a:cs typeface="Book Antiqua"/>
                <a:sym typeface="Book Antiqua"/>
              </a:rPr>
              <a:t>3</a:t>
            </a:r>
            <a:endParaRPr/>
          </a:p>
        </p:txBody>
      </p:sp>
      <p:sp>
        <p:nvSpPr>
          <p:cNvPr id="286" name="Google Shape;286;p34"/>
          <p:cNvSpPr/>
          <p:nvPr/>
        </p:nvSpPr>
        <p:spPr>
          <a:xfrm>
            <a:off x="5527675" y="1847850"/>
            <a:ext cx="365125"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s</a:t>
            </a:r>
            <a:r>
              <a:rPr lang="en-US" sz="2000" baseline="-25000">
                <a:solidFill>
                  <a:srgbClr val="FFFFFF"/>
                </a:solidFill>
                <a:latin typeface="Book Antiqua"/>
                <a:ea typeface="Book Antiqua"/>
                <a:cs typeface="Book Antiqua"/>
                <a:sym typeface="Book Antiqua"/>
              </a:rPr>
              <a:t>1</a:t>
            </a:r>
            <a:endParaRPr/>
          </a:p>
        </p:txBody>
      </p:sp>
      <p:sp>
        <p:nvSpPr>
          <p:cNvPr id="287" name="Google Shape;287;p34"/>
          <p:cNvSpPr/>
          <p:nvPr/>
        </p:nvSpPr>
        <p:spPr>
          <a:xfrm>
            <a:off x="5527675" y="3219450"/>
            <a:ext cx="365125"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s</a:t>
            </a:r>
            <a:r>
              <a:rPr lang="en-US" sz="2000" baseline="-25000">
                <a:solidFill>
                  <a:srgbClr val="FFFFFF"/>
                </a:solidFill>
                <a:latin typeface="Book Antiqua"/>
                <a:ea typeface="Book Antiqua"/>
                <a:cs typeface="Book Antiqua"/>
                <a:sym typeface="Book Antiqua"/>
              </a:rPr>
              <a:t>1</a:t>
            </a:r>
            <a:endParaRPr/>
          </a:p>
        </p:txBody>
      </p:sp>
      <p:sp>
        <p:nvSpPr>
          <p:cNvPr id="288" name="Google Shape;288;p34"/>
          <p:cNvSpPr/>
          <p:nvPr/>
        </p:nvSpPr>
        <p:spPr>
          <a:xfrm>
            <a:off x="5554663" y="4611688"/>
            <a:ext cx="365125"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s</a:t>
            </a:r>
            <a:r>
              <a:rPr lang="en-US" sz="2000" baseline="-25000">
                <a:solidFill>
                  <a:srgbClr val="FFFFFF"/>
                </a:solidFill>
                <a:latin typeface="Book Antiqua"/>
                <a:ea typeface="Book Antiqua"/>
                <a:cs typeface="Book Antiqua"/>
                <a:sym typeface="Book Antiqua"/>
              </a:rPr>
              <a:t>1</a:t>
            </a:r>
            <a:endParaRPr/>
          </a:p>
        </p:txBody>
      </p:sp>
      <p:sp>
        <p:nvSpPr>
          <p:cNvPr id="289" name="Google Shape;289;p34"/>
          <p:cNvSpPr/>
          <p:nvPr/>
        </p:nvSpPr>
        <p:spPr>
          <a:xfrm>
            <a:off x="5527675" y="2387600"/>
            <a:ext cx="365125"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s</a:t>
            </a:r>
            <a:r>
              <a:rPr lang="en-US" sz="2000" baseline="-25000">
                <a:solidFill>
                  <a:srgbClr val="FFFFFF"/>
                </a:solidFill>
                <a:latin typeface="Book Antiqua"/>
                <a:ea typeface="Book Antiqua"/>
                <a:cs typeface="Book Antiqua"/>
                <a:sym typeface="Book Antiqua"/>
              </a:rPr>
              <a:t>2</a:t>
            </a:r>
            <a:endParaRPr/>
          </a:p>
        </p:txBody>
      </p:sp>
      <p:sp>
        <p:nvSpPr>
          <p:cNvPr id="290" name="Google Shape;290;p34"/>
          <p:cNvSpPr/>
          <p:nvPr/>
        </p:nvSpPr>
        <p:spPr>
          <a:xfrm>
            <a:off x="5548313" y="5103813"/>
            <a:ext cx="365125"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s</a:t>
            </a:r>
            <a:r>
              <a:rPr lang="en-US" sz="2000" baseline="-25000">
                <a:solidFill>
                  <a:srgbClr val="FFFFFF"/>
                </a:solidFill>
                <a:latin typeface="Book Antiqua"/>
                <a:ea typeface="Book Antiqua"/>
                <a:cs typeface="Book Antiqua"/>
                <a:sym typeface="Book Antiqua"/>
              </a:rPr>
              <a:t>2</a:t>
            </a:r>
            <a:endParaRPr/>
          </a:p>
        </p:txBody>
      </p:sp>
      <p:sp>
        <p:nvSpPr>
          <p:cNvPr id="291" name="Google Shape;291;p34"/>
          <p:cNvSpPr/>
          <p:nvPr/>
        </p:nvSpPr>
        <p:spPr>
          <a:xfrm>
            <a:off x="5527675" y="3740150"/>
            <a:ext cx="365125"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s</a:t>
            </a:r>
            <a:r>
              <a:rPr lang="en-US" sz="2000" baseline="-25000">
                <a:solidFill>
                  <a:srgbClr val="FFFFFF"/>
                </a:solidFill>
                <a:latin typeface="Book Antiqua"/>
                <a:ea typeface="Book Antiqua"/>
                <a:cs typeface="Book Antiqua"/>
                <a:sym typeface="Book Antiqua"/>
              </a:rPr>
              <a:t>2</a:t>
            </a:r>
            <a:endParaRPr/>
          </a:p>
        </p:txBody>
      </p:sp>
      <p:sp>
        <p:nvSpPr>
          <p:cNvPr id="292" name="Google Shape;292;p34"/>
          <p:cNvSpPr/>
          <p:nvPr/>
        </p:nvSpPr>
        <p:spPr>
          <a:xfrm>
            <a:off x="6948488" y="1401763"/>
            <a:ext cx="1200650" cy="462307"/>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u="sng">
                <a:solidFill>
                  <a:srgbClr val="FFFFFF"/>
                </a:solidFill>
                <a:latin typeface="Book Antiqua"/>
                <a:ea typeface="Book Antiqua"/>
                <a:cs typeface="Book Antiqua"/>
                <a:sym typeface="Book Antiqua"/>
              </a:rPr>
              <a:t>Payoffs</a:t>
            </a:r>
            <a:endParaRPr/>
          </a:p>
        </p:txBody>
      </p:sp>
      <p:cxnSp>
        <p:nvCxnSpPr>
          <p:cNvPr id="293" name="Google Shape;293;p34"/>
          <p:cNvCxnSpPr/>
          <p:nvPr/>
        </p:nvCxnSpPr>
        <p:spPr>
          <a:xfrm>
            <a:off x="4497388" y="3995738"/>
            <a:ext cx="2301875" cy="306387"/>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294" name="Google Shape;294;p34"/>
          <p:cNvSpPr/>
          <p:nvPr/>
        </p:nvSpPr>
        <p:spPr>
          <a:xfrm>
            <a:off x="7065963" y="1936750"/>
            <a:ext cx="1012825" cy="457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$8 mil</a:t>
            </a:r>
            <a:endParaRPr/>
          </a:p>
        </p:txBody>
      </p:sp>
      <p:sp>
        <p:nvSpPr>
          <p:cNvPr id="295" name="Google Shape;295;p34"/>
          <p:cNvSpPr/>
          <p:nvPr/>
        </p:nvSpPr>
        <p:spPr>
          <a:xfrm>
            <a:off x="7065963" y="2693988"/>
            <a:ext cx="1012825" cy="457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$7 mil</a:t>
            </a:r>
            <a:endParaRPr/>
          </a:p>
        </p:txBody>
      </p:sp>
      <p:sp>
        <p:nvSpPr>
          <p:cNvPr id="296" name="Google Shape;296;p34"/>
          <p:cNvSpPr/>
          <p:nvPr/>
        </p:nvSpPr>
        <p:spPr>
          <a:xfrm>
            <a:off x="6911975" y="3335338"/>
            <a:ext cx="1165225" cy="457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$14 mil</a:t>
            </a:r>
            <a:endParaRPr/>
          </a:p>
        </p:txBody>
      </p:sp>
      <p:sp>
        <p:nvSpPr>
          <p:cNvPr id="297" name="Google Shape;297;p34"/>
          <p:cNvSpPr/>
          <p:nvPr/>
        </p:nvSpPr>
        <p:spPr>
          <a:xfrm>
            <a:off x="7053263" y="4079875"/>
            <a:ext cx="1012825" cy="457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$5 mil</a:t>
            </a:r>
            <a:endParaRPr/>
          </a:p>
        </p:txBody>
      </p:sp>
      <p:sp>
        <p:nvSpPr>
          <p:cNvPr id="298" name="Google Shape;298;p34"/>
          <p:cNvSpPr/>
          <p:nvPr/>
        </p:nvSpPr>
        <p:spPr>
          <a:xfrm>
            <a:off x="6899275" y="4748213"/>
            <a:ext cx="1165225" cy="457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$20 mil</a:t>
            </a:r>
            <a:endParaRPr/>
          </a:p>
        </p:txBody>
      </p:sp>
      <p:sp>
        <p:nvSpPr>
          <p:cNvPr id="299" name="Google Shape;299;p34"/>
          <p:cNvSpPr/>
          <p:nvPr/>
        </p:nvSpPr>
        <p:spPr>
          <a:xfrm>
            <a:off x="6951663" y="5445125"/>
            <a:ext cx="1114425" cy="4572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-$9 mil</a:t>
            </a:r>
            <a:endParaRPr/>
          </a:p>
        </p:txBody>
      </p:sp>
      <p:sp>
        <p:nvSpPr>
          <p:cNvPr id="300" name="Google Shape;300;p34"/>
          <p:cNvSpPr/>
          <p:nvPr/>
        </p:nvSpPr>
        <p:spPr>
          <a:xfrm>
            <a:off x="3783013" y="2281238"/>
            <a:ext cx="738187" cy="690562"/>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2</a:t>
            </a:r>
            <a:endParaRPr/>
          </a:p>
        </p:txBody>
      </p:sp>
      <p:sp>
        <p:nvSpPr>
          <p:cNvPr id="301" name="Google Shape;301;p34"/>
          <p:cNvSpPr/>
          <p:nvPr/>
        </p:nvSpPr>
        <p:spPr>
          <a:xfrm>
            <a:off x="3783013" y="3556000"/>
            <a:ext cx="738187" cy="711200"/>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3</a:t>
            </a:r>
            <a:endParaRPr/>
          </a:p>
        </p:txBody>
      </p:sp>
      <p:sp>
        <p:nvSpPr>
          <p:cNvPr id="302" name="Google Shape;302;p34"/>
          <p:cNvSpPr/>
          <p:nvPr/>
        </p:nvSpPr>
        <p:spPr>
          <a:xfrm>
            <a:off x="3783013" y="4929188"/>
            <a:ext cx="738187" cy="709612"/>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4</a:t>
            </a:r>
            <a:endParaRP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p:nvPr/>
        </p:nvSpPr>
        <p:spPr>
          <a:xfrm>
            <a:off x="528638" y="42863"/>
            <a:ext cx="8081962"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Expected Value for Each Decision</a:t>
            </a:r>
            <a:endParaRPr/>
          </a:p>
        </p:txBody>
      </p:sp>
      <p:sp>
        <p:nvSpPr>
          <p:cNvPr id="309" name="Google Shape;309;p35"/>
          <p:cNvSpPr/>
          <p:nvPr/>
        </p:nvSpPr>
        <p:spPr>
          <a:xfrm>
            <a:off x="1198563" y="4851400"/>
            <a:ext cx="7188200" cy="863600"/>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Clr>
                <a:srgbClr val="66FFFF"/>
              </a:buClr>
              <a:buSzPts val="1800"/>
              <a:buFont typeface="Arial"/>
              <a:buNone/>
            </a:pPr>
            <a:r>
              <a:rPr lang="en-US" sz="2400">
                <a:solidFill>
                  <a:srgbClr val="FFFFFF"/>
                </a:solidFill>
                <a:latin typeface="Book Antiqua"/>
                <a:ea typeface="Book Antiqua"/>
                <a:cs typeface="Book Antiqua"/>
                <a:sym typeface="Book Antiqua"/>
              </a:rPr>
              <a:t>Choose the decision alternative with the largest EV. Build the large complex.</a:t>
            </a:r>
            <a:endParaRPr/>
          </a:p>
        </p:txBody>
      </p:sp>
      <p:sp>
        <p:nvSpPr>
          <p:cNvPr id="310" name="Google Shape;310;p35"/>
          <p:cNvSpPr/>
          <p:nvPr/>
        </p:nvSpPr>
        <p:spPr>
          <a:xfrm>
            <a:off x="3649662" y="2921000"/>
            <a:ext cx="555625" cy="517525"/>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3</a:t>
            </a:r>
            <a:endParaRPr/>
          </a:p>
        </p:txBody>
      </p:sp>
      <p:cxnSp>
        <p:nvCxnSpPr>
          <p:cNvPr id="311" name="Google Shape;311;p35"/>
          <p:cNvCxnSpPr/>
          <p:nvPr/>
        </p:nvCxnSpPr>
        <p:spPr>
          <a:xfrm>
            <a:off x="973138" y="3160713"/>
            <a:ext cx="2671762" cy="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312" name="Google Shape;312;p35"/>
          <p:cNvCxnSpPr/>
          <p:nvPr/>
        </p:nvCxnSpPr>
        <p:spPr>
          <a:xfrm>
            <a:off x="817563" y="3162300"/>
            <a:ext cx="2844800" cy="118427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313" name="Google Shape;313;p35"/>
          <p:cNvSpPr/>
          <p:nvPr/>
        </p:nvSpPr>
        <p:spPr>
          <a:xfrm>
            <a:off x="3062288" y="1617663"/>
            <a:ext cx="361950" cy="415925"/>
          </a:xfrm>
          <a:prstGeom prst="rect">
            <a:avLst/>
          </a:prstGeom>
          <a:noFill/>
          <a:ln>
            <a:noFill/>
          </a:ln>
        </p:spPr>
        <p:txBody>
          <a:bodyPr spcFirstLastPara="1" wrap="square" lIns="53975" tIns="25400" rIns="53975" bIns="25400" anchor="t" anchorCtr="0">
            <a:noAutofit/>
          </a:bodyPr>
          <a:lstStyle/>
          <a:p>
            <a:pPr marL="0" marR="0" lvl="0" indent="0" algn="l" rtl="0">
              <a:spcBef>
                <a:spcPts val="0"/>
              </a:spcBef>
              <a:spcAft>
                <a:spcPts val="0"/>
              </a:spcAft>
              <a:buNone/>
            </a:pPr>
            <a:r>
              <a:rPr lang="en-US" sz="2400" i="1">
                <a:solidFill>
                  <a:srgbClr val="FFFFFF"/>
                </a:solidFill>
                <a:latin typeface="Book Antiqua"/>
                <a:ea typeface="Book Antiqua"/>
                <a:cs typeface="Book Antiqua"/>
                <a:sym typeface="Book Antiqua"/>
              </a:rPr>
              <a:t>d</a:t>
            </a:r>
            <a:r>
              <a:rPr lang="en-US" sz="2400" baseline="-25000">
                <a:solidFill>
                  <a:srgbClr val="FFFFFF"/>
                </a:solidFill>
                <a:latin typeface="Book Antiqua"/>
                <a:ea typeface="Book Antiqua"/>
                <a:cs typeface="Book Antiqua"/>
                <a:sym typeface="Book Antiqua"/>
              </a:rPr>
              <a:t>1</a:t>
            </a:r>
            <a:endParaRPr/>
          </a:p>
        </p:txBody>
      </p:sp>
      <p:sp>
        <p:nvSpPr>
          <p:cNvPr id="314" name="Google Shape;314;p35"/>
          <p:cNvSpPr/>
          <p:nvPr/>
        </p:nvSpPr>
        <p:spPr>
          <a:xfrm>
            <a:off x="3062288" y="2719388"/>
            <a:ext cx="361950" cy="415925"/>
          </a:xfrm>
          <a:prstGeom prst="rect">
            <a:avLst/>
          </a:prstGeom>
          <a:noFill/>
          <a:ln>
            <a:noFill/>
          </a:ln>
        </p:spPr>
        <p:txBody>
          <a:bodyPr spcFirstLastPara="1" wrap="square" lIns="53975" tIns="25400" rIns="53975" bIns="25400" anchor="t" anchorCtr="0">
            <a:noAutofit/>
          </a:bodyPr>
          <a:lstStyle/>
          <a:p>
            <a:pPr marL="0" marR="0" lvl="0" indent="0" algn="l" rtl="0">
              <a:spcBef>
                <a:spcPts val="0"/>
              </a:spcBef>
              <a:spcAft>
                <a:spcPts val="0"/>
              </a:spcAft>
              <a:buNone/>
            </a:pPr>
            <a:r>
              <a:rPr lang="en-US" sz="2400" i="1">
                <a:solidFill>
                  <a:srgbClr val="FFFFFF"/>
                </a:solidFill>
                <a:latin typeface="Book Antiqua"/>
                <a:ea typeface="Book Antiqua"/>
                <a:cs typeface="Book Antiqua"/>
                <a:sym typeface="Book Antiqua"/>
              </a:rPr>
              <a:t>d</a:t>
            </a:r>
            <a:r>
              <a:rPr lang="en-US" sz="2400" baseline="-25000">
                <a:solidFill>
                  <a:srgbClr val="FFFFFF"/>
                </a:solidFill>
                <a:latin typeface="Book Antiqua"/>
                <a:ea typeface="Book Antiqua"/>
                <a:cs typeface="Book Antiqua"/>
                <a:sym typeface="Book Antiqua"/>
              </a:rPr>
              <a:t>2</a:t>
            </a:r>
            <a:endParaRPr/>
          </a:p>
        </p:txBody>
      </p:sp>
      <p:sp>
        <p:nvSpPr>
          <p:cNvPr id="315" name="Google Shape;315;p35"/>
          <p:cNvSpPr/>
          <p:nvPr/>
        </p:nvSpPr>
        <p:spPr>
          <a:xfrm>
            <a:off x="3048000" y="4217988"/>
            <a:ext cx="361950" cy="415925"/>
          </a:xfrm>
          <a:prstGeom prst="rect">
            <a:avLst/>
          </a:prstGeom>
          <a:noFill/>
          <a:ln>
            <a:noFill/>
          </a:ln>
        </p:spPr>
        <p:txBody>
          <a:bodyPr spcFirstLastPara="1" wrap="square" lIns="53975" tIns="25400" rIns="53975" bIns="25400" anchor="t" anchorCtr="0">
            <a:noAutofit/>
          </a:bodyPr>
          <a:lstStyle/>
          <a:p>
            <a:pPr marL="0" marR="0" lvl="0" indent="0" algn="l" rtl="0">
              <a:spcBef>
                <a:spcPts val="0"/>
              </a:spcBef>
              <a:spcAft>
                <a:spcPts val="0"/>
              </a:spcAft>
              <a:buNone/>
            </a:pPr>
            <a:r>
              <a:rPr lang="en-US" sz="2400" i="1">
                <a:solidFill>
                  <a:srgbClr val="FFFFFF"/>
                </a:solidFill>
                <a:latin typeface="Book Antiqua"/>
                <a:ea typeface="Book Antiqua"/>
                <a:cs typeface="Book Antiqua"/>
                <a:sym typeface="Book Antiqua"/>
              </a:rPr>
              <a:t>d</a:t>
            </a:r>
            <a:r>
              <a:rPr lang="en-US" sz="2400" baseline="-25000">
                <a:solidFill>
                  <a:srgbClr val="FFFFFF"/>
                </a:solidFill>
                <a:latin typeface="Book Antiqua"/>
                <a:ea typeface="Book Antiqua"/>
                <a:cs typeface="Book Antiqua"/>
                <a:sym typeface="Book Antiqua"/>
              </a:rPr>
              <a:t>3</a:t>
            </a:r>
            <a:endParaRPr/>
          </a:p>
        </p:txBody>
      </p:sp>
      <p:sp>
        <p:nvSpPr>
          <p:cNvPr id="316" name="Google Shape;316;p35"/>
          <p:cNvSpPr/>
          <p:nvPr/>
        </p:nvSpPr>
        <p:spPr>
          <a:xfrm>
            <a:off x="3544888" y="1244600"/>
            <a:ext cx="4808537" cy="385763"/>
          </a:xfrm>
          <a:prstGeom prst="rect">
            <a:avLst/>
          </a:prstGeom>
          <a:noFill/>
          <a:ln>
            <a:noFill/>
          </a:ln>
        </p:spPr>
        <p:txBody>
          <a:bodyPr spcFirstLastPara="1" wrap="square" lIns="53975" tIns="25400" rIns="53975" bIns="25400" anchor="t" anchorCtr="0">
            <a:noAutofit/>
          </a:bodyPr>
          <a:lstStyle/>
          <a:p>
            <a:pPr marL="0" marR="0" lvl="0" indent="0" algn="l" rtl="0">
              <a:spcBef>
                <a:spcPts val="0"/>
              </a:spcBef>
              <a:spcAft>
                <a:spcPts val="0"/>
              </a:spcAft>
              <a:buNone/>
            </a:pPr>
            <a:r>
              <a:rPr lang="en-US" sz="2200">
                <a:solidFill>
                  <a:srgbClr val="FFFFFF"/>
                </a:solidFill>
                <a:latin typeface="Book Antiqua"/>
                <a:ea typeface="Book Antiqua"/>
                <a:cs typeface="Book Antiqua"/>
                <a:sym typeface="Book Antiqua"/>
              </a:rPr>
              <a:t>EMV = .8(8 mil) + .2(7 mil) =   $7.8 mil</a:t>
            </a:r>
            <a:endParaRPr/>
          </a:p>
        </p:txBody>
      </p:sp>
      <p:sp>
        <p:nvSpPr>
          <p:cNvPr id="317" name="Google Shape;317;p35"/>
          <p:cNvSpPr/>
          <p:nvPr/>
        </p:nvSpPr>
        <p:spPr>
          <a:xfrm>
            <a:off x="3524250" y="2457450"/>
            <a:ext cx="5087938" cy="385763"/>
          </a:xfrm>
          <a:prstGeom prst="rect">
            <a:avLst/>
          </a:prstGeom>
          <a:noFill/>
          <a:ln>
            <a:noFill/>
          </a:ln>
        </p:spPr>
        <p:txBody>
          <a:bodyPr spcFirstLastPara="1" wrap="square" lIns="53975" tIns="25400" rIns="53975" bIns="25400" anchor="t" anchorCtr="0">
            <a:noAutofit/>
          </a:bodyPr>
          <a:lstStyle/>
          <a:p>
            <a:pPr marL="0" marR="0" lvl="0" indent="0" algn="l" rtl="0">
              <a:spcBef>
                <a:spcPts val="0"/>
              </a:spcBef>
              <a:spcAft>
                <a:spcPts val="0"/>
              </a:spcAft>
              <a:buNone/>
            </a:pPr>
            <a:r>
              <a:rPr lang="en-US" sz="2200">
                <a:solidFill>
                  <a:srgbClr val="FFFFFF"/>
                </a:solidFill>
                <a:latin typeface="Book Antiqua"/>
                <a:ea typeface="Book Antiqua"/>
                <a:cs typeface="Book Antiqua"/>
                <a:sym typeface="Book Antiqua"/>
              </a:rPr>
              <a:t>EMV = .8(14 mil) + .2(5 mil) =   $12.2 mil</a:t>
            </a:r>
            <a:endParaRPr/>
          </a:p>
        </p:txBody>
      </p:sp>
      <p:sp>
        <p:nvSpPr>
          <p:cNvPr id="318" name="Google Shape;318;p35"/>
          <p:cNvSpPr/>
          <p:nvPr/>
        </p:nvSpPr>
        <p:spPr>
          <a:xfrm>
            <a:off x="3543300" y="3695700"/>
            <a:ext cx="5111750" cy="385763"/>
          </a:xfrm>
          <a:prstGeom prst="rect">
            <a:avLst/>
          </a:prstGeom>
          <a:noFill/>
          <a:ln>
            <a:noFill/>
          </a:ln>
        </p:spPr>
        <p:txBody>
          <a:bodyPr spcFirstLastPara="1" wrap="square" lIns="53975" tIns="25400" rIns="53975" bIns="25400" anchor="t" anchorCtr="0">
            <a:noAutofit/>
          </a:bodyPr>
          <a:lstStyle/>
          <a:p>
            <a:pPr marL="0" marR="0" lvl="0" indent="0" algn="l" rtl="0">
              <a:spcBef>
                <a:spcPts val="0"/>
              </a:spcBef>
              <a:spcAft>
                <a:spcPts val="0"/>
              </a:spcAft>
              <a:buNone/>
            </a:pPr>
            <a:r>
              <a:rPr lang="en-US" sz="2200">
                <a:solidFill>
                  <a:srgbClr val="FFFFFF"/>
                </a:solidFill>
                <a:latin typeface="Book Antiqua"/>
                <a:ea typeface="Book Antiqua"/>
                <a:cs typeface="Book Antiqua"/>
                <a:sym typeface="Book Antiqua"/>
              </a:rPr>
              <a:t>EMV = .8(20 mil) + .2(-9 mil) =  $14.2 mil</a:t>
            </a:r>
            <a:endParaRPr/>
          </a:p>
        </p:txBody>
      </p:sp>
      <p:sp>
        <p:nvSpPr>
          <p:cNvPr id="319" name="Google Shape;319;p35"/>
          <p:cNvSpPr/>
          <p:nvPr/>
        </p:nvSpPr>
        <p:spPr>
          <a:xfrm>
            <a:off x="1793875" y="1643063"/>
            <a:ext cx="868363" cy="415925"/>
          </a:xfrm>
          <a:prstGeom prst="rect">
            <a:avLst/>
          </a:prstGeom>
          <a:noFill/>
          <a:ln>
            <a:noFill/>
          </a:ln>
        </p:spPr>
        <p:txBody>
          <a:bodyPr spcFirstLastPara="1" wrap="square" lIns="53975" tIns="25400" rIns="53975" bIns="2540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Small</a:t>
            </a:r>
            <a:endParaRPr/>
          </a:p>
        </p:txBody>
      </p:sp>
      <p:sp>
        <p:nvSpPr>
          <p:cNvPr id="320" name="Google Shape;320;p35"/>
          <p:cNvSpPr/>
          <p:nvPr/>
        </p:nvSpPr>
        <p:spPr>
          <a:xfrm>
            <a:off x="1738313" y="2717800"/>
            <a:ext cx="1271587" cy="415925"/>
          </a:xfrm>
          <a:prstGeom prst="rect">
            <a:avLst/>
          </a:prstGeom>
          <a:noFill/>
          <a:ln>
            <a:noFill/>
          </a:ln>
        </p:spPr>
        <p:txBody>
          <a:bodyPr spcFirstLastPara="1" wrap="square" lIns="53975" tIns="25400" rIns="53975" bIns="2540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Medium</a:t>
            </a:r>
            <a:endParaRPr/>
          </a:p>
        </p:txBody>
      </p:sp>
      <p:sp>
        <p:nvSpPr>
          <p:cNvPr id="321" name="Google Shape;321;p35"/>
          <p:cNvSpPr/>
          <p:nvPr/>
        </p:nvSpPr>
        <p:spPr>
          <a:xfrm>
            <a:off x="1827213" y="4224338"/>
            <a:ext cx="882650" cy="415925"/>
          </a:xfrm>
          <a:prstGeom prst="rect">
            <a:avLst/>
          </a:prstGeom>
          <a:noFill/>
          <a:ln>
            <a:noFill/>
          </a:ln>
        </p:spPr>
        <p:txBody>
          <a:bodyPr spcFirstLastPara="1" wrap="square" lIns="53975" tIns="25400" rIns="53975" bIns="2540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Large</a:t>
            </a:r>
            <a:endParaRPr/>
          </a:p>
        </p:txBody>
      </p:sp>
      <p:cxnSp>
        <p:nvCxnSpPr>
          <p:cNvPr id="322" name="Google Shape;322;p35"/>
          <p:cNvCxnSpPr/>
          <p:nvPr/>
        </p:nvCxnSpPr>
        <p:spPr>
          <a:xfrm rot="10800000" flipH="1">
            <a:off x="971550" y="1993900"/>
            <a:ext cx="2663825" cy="103822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323" name="Google Shape;323;p35"/>
          <p:cNvSpPr/>
          <p:nvPr/>
        </p:nvSpPr>
        <p:spPr>
          <a:xfrm>
            <a:off x="3649662" y="1693863"/>
            <a:ext cx="520700" cy="490537"/>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2</a:t>
            </a:r>
            <a:endParaRPr/>
          </a:p>
        </p:txBody>
      </p:sp>
      <p:sp>
        <p:nvSpPr>
          <p:cNvPr id="324" name="Google Shape;324;p35"/>
          <p:cNvSpPr/>
          <p:nvPr/>
        </p:nvSpPr>
        <p:spPr>
          <a:xfrm>
            <a:off x="522287" y="2914650"/>
            <a:ext cx="450850" cy="490538"/>
          </a:xfrm>
          <a:prstGeom prst="rect">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1</a:t>
            </a:r>
            <a:endParaRPr/>
          </a:p>
        </p:txBody>
      </p:sp>
      <p:sp>
        <p:nvSpPr>
          <p:cNvPr id="325" name="Google Shape;325;p35"/>
          <p:cNvSpPr/>
          <p:nvPr/>
        </p:nvSpPr>
        <p:spPr>
          <a:xfrm>
            <a:off x="3641725" y="4138613"/>
            <a:ext cx="520700" cy="496887"/>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4</a:t>
            </a:r>
            <a:endParaRPr/>
          </a:p>
        </p:txBody>
      </p:sp>
      <p:sp>
        <p:nvSpPr>
          <p:cNvPr id="326" name="Google Shape;326;p35"/>
          <p:cNvSpPr/>
          <p:nvPr/>
        </p:nvSpPr>
        <p:spPr>
          <a:xfrm>
            <a:off x="2933700" y="4205288"/>
            <a:ext cx="558800" cy="520700"/>
          </a:xfrm>
          <a:prstGeom prst="ellipse">
            <a:avLst/>
          </a:prstGeom>
          <a:noFill/>
          <a:ln w="19050" cap="flat" cmpd="sng">
            <a:solidFill>
              <a:srgbClr val="66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cxnSp>
        <p:nvCxnSpPr>
          <p:cNvPr id="327" name="Google Shape;327;p35"/>
          <p:cNvCxnSpPr/>
          <p:nvPr/>
        </p:nvCxnSpPr>
        <p:spPr>
          <a:xfrm>
            <a:off x="7505700" y="4089400"/>
            <a:ext cx="1104900" cy="0"/>
          </a:xfrm>
          <a:prstGeom prst="straightConnector1">
            <a:avLst/>
          </a:prstGeom>
          <a:noFill/>
          <a:ln w="28575" cap="flat" cmpd="sng">
            <a:solidFill>
              <a:srgbClr val="66FFFF"/>
            </a:solidFill>
            <a:prstDash val="solid"/>
            <a:round/>
            <a:headEnd type="none" w="med" len="med"/>
            <a:tailEnd type="none" w="med" len="med"/>
          </a:ln>
        </p:spPr>
      </p:cxn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6"/>
          <p:cNvSpPr txBox="1">
            <a:spLocks noGrp="1"/>
          </p:cNvSpPr>
          <p:nvPr>
            <p:ph type="title"/>
          </p:nvPr>
        </p:nvSpPr>
        <p:spPr>
          <a:xfrm>
            <a:off x="825500" y="211138"/>
            <a:ext cx="7475538" cy="5095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Expected Value of Perfect Information</a:t>
            </a:r>
            <a:endParaRPr/>
          </a:p>
        </p:txBody>
      </p:sp>
      <p:sp>
        <p:nvSpPr>
          <p:cNvPr id="334" name="Google Shape;334;p36"/>
          <p:cNvSpPr txBox="1">
            <a:spLocks noGrp="1"/>
          </p:cNvSpPr>
          <p:nvPr>
            <p:ph type="body" idx="1"/>
          </p:nvPr>
        </p:nvSpPr>
        <p:spPr>
          <a:xfrm>
            <a:off x="688975" y="1114425"/>
            <a:ext cx="7710488" cy="4030663"/>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Char char="●"/>
            </a:pPr>
            <a:r>
              <a:rPr lang="en-US"/>
              <a:t>Frequently information is available which can improve the probability estimates for the states of nature.  </a:t>
            </a:r>
            <a:endParaRPr/>
          </a:p>
          <a:p>
            <a:pPr marL="342900" lvl="0" indent="-342900" algn="l" rtl="0">
              <a:spcBef>
                <a:spcPts val="480"/>
              </a:spcBef>
              <a:spcAft>
                <a:spcPts val="0"/>
              </a:spcAft>
              <a:buSzPts val="1800"/>
              <a:buChar char="●"/>
            </a:pPr>
            <a:r>
              <a:rPr lang="en-US"/>
              <a:t>The </a:t>
            </a:r>
            <a:r>
              <a:rPr lang="en-US" u="sng"/>
              <a:t>expected value of perfect information</a:t>
            </a:r>
            <a:r>
              <a:rPr lang="en-US"/>
              <a:t> (EVPI) is the increase in the expected profit that would result if one knew with certainty which state of nature would occur.  </a:t>
            </a:r>
            <a:endParaRPr/>
          </a:p>
          <a:p>
            <a:pPr marL="342900" lvl="0" indent="-342900" algn="l" rtl="0">
              <a:spcBef>
                <a:spcPts val="480"/>
              </a:spcBef>
              <a:spcAft>
                <a:spcPts val="0"/>
              </a:spcAft>
              <a:buSzPts val="1800"/>
              <a:buChar char="●"/>
            </a:pPr>
            <a:r>
              <a:rPr lang="en-US"/>
              <a:t>The EVPI provides an </a:t>
            </a:r>
            <a:r>
              <a:rPr lang="en-US" u="sng"/>
              <a:t>upper bound on the expected value of any sample or survey information</a:t>
            </a:r>
            <a:r>
              <a:rPr lang="en-US"/>
              <a:t>.  </a:t>
            </a:r>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7"/>
          <p:cNvSpPr txBox="1">
            <a:spLocks noGrp="1"/>
          </p:cNvSpPr>
          <p:nvPr>
            <p:ph type="title"/>
          </p:nvPr>
        </p:nvSpPr>
        <p:spPr>
          <a:xfrm>
            <a:off x="514350" y="55563"/>
            <a:ext cx="8081963"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Expected Value of Perfect Information</a:t>
            </a:r>
            <a:endParaRPr/>
          </a:p>
        </p:txBody>
      </p:sp>
      <p:sp>
        <p:nvSpPr>
          <p:cNvPr id="341" name="Google Shape;341;p37"/>
          <p:cNvSpPr txBox="1">
            <a:spLocks noGrp="1"/>
          </p:cNvSpPr>
          <p:nvPr>
            <p:ph type="body" idx="1"/>
          </p:nvPr>
        </p:nvSpPr>
        <p:spPr>
          <a:xfrm>
            <a:off x="698501" y="1109663"/>
            <a:ext cx="7594600" cy="4376737"/>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Char char="●"/>
            </a:pPr>
            <a:r>
              <a:rPr lang="en-US">
                <a:solidFill>
                  <a:srgbClr val="66FFFF"/>
                </a:solidFill>
              </a:rPr>
              <a:t>EVPI Calculation</a:t>
            </a:r>
            <a:endParaRPr/>
          </a:p>
          <a:p>
            <a:pPr marL="742950" lvl="1" indent="-285750" algn="l" rtl="0">
              <a:spcBef>
                <a:spcPts val="480"/>
              </a:spcBef>
              <a:spcAft>
                <a:spcPts val="0"/>
              </a:spcAft>
              <a:buSzPts val="3000"/>
              <a:buFont typeface="Book Antiqua"/>
              <a:buChar char="•"/>
            </a:pPr>
            <a:r>
              <a:rPr lang="en-US">
                <a:solidFill>
                  <a:srgbClr val="66FFFF"/>
                </a:solidFill>
              </a:rPr>
              <a:t>Step 1:</a:t>
            </a:r>
            <a:endParaRPr/>
          </a:p>
          <a:p>
            <a:pPr marL="742950" lvl="1" indent="-285750" algn="l" rtl="0">
              <a:spcBef>
                <a:spcPts val="480"/>
              </a:spcBef>
              <a:spcAft>
                <a:spcPts val="0"/>
              </a:spcAft>
              <a:buSzPts val="3000"/>
              <a:buFont typeface="Book Antiqua"/>
              <a:buNone/>
            </a:pPr>
            <a:r>
              <a:rPr lang="en-US"/>
              <a:t>		    Determine the optimal return corresponding to each state of nature.</a:t>
            </a:r>
            <a:endParaRPr/>
          </a:p>
          <a:p>
            <a:pPr marL="742950" lvl="1" indent="-285750" algn="l" rtl="0">
              <a:spcBef>
                <a:spcPts val="480"/>
              </a:spcBef>
              <a:spcAft>
                <a:spcPts val="0"/>
              </a:spcAft>
              <a:buSzPts val="3000"/>
              <a:buFont typeface="Book Antiqua"/>
              <a:buChar char="•"/>
            </a:pPr>
            <a:r>
              <a:rPr lang="en-US">
                <a:solidFill>
                  <a:srgbClr val="66FFFF"/>
                </a:solidFill>
              </a:rPr>
              <a:t>Step 2:</a:t>
            </a:r>
            <a:endParaRPr/>
          </a:p>
          <a:p>
            <a:pPr marL="742950" lvl="1" indent="-285750" algn="l" rtl="0">
              <a:spcBef>
                <a:spcPts val="480"/>
              </a:spcBef>
              <a:spcAft>
                <a:spcPts val="0"/>
              </a:spcAft>
              <a:buSzPts val="3000"/>
              <a:buFont typeface="Book Antiqua"/>
              <a:buNone/>
            </a:pPr>
            <a:r>
              <a:rPr lang="en-US"/>
              <a:t>		    Compute the expected value of these optimal returns.</a:t>
            </a:r>
            <a:endParaRPr/>
          </a:p>
          <a:p>
            <a:pPr marL="742950" lvl="1" indent="-285750" algn="l" rtl="0">
              <a:spcBef>
                <a:spcPts val="480"/>
              </a:spcBef>
              <a:spcAft>
                <a:spcPts val="0"/>
              </a:spcAft>
              <a:buSzPts val="3000"/>
              <a:buFont typeface="Book Antiqua"/>
              <a:buChar char="•"/>
            </a:pPr>
            <a:r>
              <a:rPr lang="en-US">
                <a:solidFill>
                  <a:srgbClr val="66FFFF"/>
                </a:solidFill>
              </a:rPr>
              <a:t>Step 3:</a:t>
            </a:r>
            <a:endParaRPr/>
          </a:p>
          <a:p>
            <a:pPr marL="742950" lvl="1" indent="-285750" algn="l" rtl="0">
              <a:spcBef>
                <a:spcPts val="480"/>
              </a:spcBef>
              <a:spcAft>
                <a:spcPts val="0"/>
              </a:spcAft>
              <a:buSzPts val="3000"/>
              <a:buFont typeface="Book Antiqua"/>
              <a:buNone/>
            </a:pPr>
            <a:r>
              <a:rPr lang="en-US"/>
              <a:t>		    Subtract the EV of the optimal decision from the amount determined in step (2).</a:t>
            </a:r>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8"/>
          <p:cNvSpPr/>
          <p:nvPr/>
        </p:nvSpPr>
        <p:spPr>
          <a:xfrm>
            <a:off x="698500" y="1109663"/>
            <a:ext cx="8050213" cy="4376737"/>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Expected Value with Perfect Information (EVwPI)</a:t>
            </a:r>
            <a:endParaRPr/>
          </a:p>
          <a:p>
            <a:pPr marL="342900" marR="0" lvl="0" indent="-228600" algn="l" rtl="0">
              <a:spcBef>
                <a:spcPts val="480"/>
              </a:spcBef>
              <a:spcAft>
                <a:spcPts val="0"/>
              </a:spcAft>
              <a:buClr>
                <a:srgbClr val="66FFFF"/>
              </a:buClr>
              <a:buSzPts val="1800"/>
              <a:buFont typeface="Arial"/>
              <a:buNone/>
            </a:pPr>
            <a:endParaRPr sz="2400">
              <a:solidFill>
                <a:srgbClr val="66FFFF"/>
              </a:solidFill>
              <a:latin typeface="Book Antiqua"/>
              <a:ea typeface="Book Antiqua"/>
              <a:cs typeface="Book Antiqua"/>
              <a:sym typeface="Book Antiqua"/>
            </a:endParaRPr>
          </a:p>
          <a:p>
            <a:pPr marL="342900" marR="0" lvl="0" indent="-228600" algn="l" rtl="0">
              <a:spcBef>
                <a:spcPts val="480"/>
              </a:spcBef>
              <a:spcAft>
                <a:spcPts val="0"/>
              </a:spcAft>
              <a:buClr>
                <a:srgbClr val="66FFFF"/>
              </a:buClr>
              <a:buSzPts val="1800"/>
              <a:buFont typeface="Arial"/>
              <a:buNone/>
            </a:pPr>
            <a:endParaRPr sz="2400">
              <a:solidFill>
                <a:srgbClr val="66FFFF"/>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Expected Value without Perfect Information (EVwoPI)</a:t>
            </a:r>
            <a:endParaRPr/>
          </a:p>
          <a:p>
            <a:pPr marL="342900" marR="0" lvl="0" indent="-228600" algn="l" rtl="0">
              <a:spcBef>
                <a:spcPts val="480"/>
              </a:spcBef>
              <a:spcAft>
                <a:spcPts val="0"/>
              </a:spcAft>
              <a:buClr>
                <a:srgbClr val="66FFFF"/>
              </a:buClr>
              <a:buSzPts val="1800"/>
              <a:buFont typeface="Arial"/>
              <a:buNone/>
            </a:pPr>
            <a:endParaRPr sz="2400">
              <a:solidFill>
                <a:srgbClr val="66FFFF"/>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endParaRPr sz="2400">
              <a:solidFill>
                <a:srgbClr val="66FFFF"/>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Char char="●"/>
            </a:pPr>
            <a:r>
              <a:rPr lang="en-US" sz="2400">
                <a:solidFill>
                  <a:srgbClr val="66FFFF"/>
                </a:solidFill>
                <a:latin typeface="Book Antiqua"/>
                <a:ea typeface="Book Antiqua"/>
                <a:cs typeface="Book Antiqua"/>
                <a:sym typeface="Book Antiqua"/>
              </a:rPr>
              <a:t>Expected Value of Perfect Information (EVPI)</a:t>
            </a:r>
            <a:endParaRPr sz="2400">
              <a:solidFill>
                <a:schemeClr val="lt1"/>
              </a:solidFill>
              <a:latin typeface="Book Antiqua"/>
              <a:ea typeface="Book Antiqua"/>
              <a:cs typeface="Book Antiqua"/>
              <a:sym typeface="Book Antiqua"/>
            </a:endParaRPr>
          </a:p>
        </p:txBody>
      </p:sp>
      <p:sp>
        <p:nvSpPr>
          <p:cNvPr id="348" name="Google Shape;348;p38"/>
          <p:cNvSpPr/>
          <p:nvPr/>
        </p:nvSpPr>
        <p:spPr>
          <a:xfrm>
            <a:off x="514350" y="55563"/>
            <a:ext cx="8081963"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Expected Value of Perfect Information</a:t>
            </a:r>
            <a:endParaRPr/>
          </a:p>
        </p:txBody>
      </p:sp>
      <p:sp>
        <p:nvSpPr>
          <p:cNvPr id="349" name="Google Shape;349;p38"/>
          <p:cNvSpPr txBox="1"/>
          <p:nvPr/>
        </p:nvSpPr>
        <p:spPr>
          <a:xfrm>
            <a:off x="1281113" y="1665288"/>
            <a:ext cx="5719762"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EVwPI = .8(20 mil) + .2(7 mil) = $17.4 mil</a:t>
            </a:r>
            <a:endParaRPr/>
          </a:p>
        </p:txBody>
      </p:sp>
      <p:sp>
        <p:nvSpPr>
          <p:cNvPr id="350" name="Google Shape;350;p38"/>
          <p:cNvSpPr txBox="1"/>
          <p:nvPr/>
        </p:nvSpPr>
        <p:spPr>
          <a:xfrm>
            <a:off x="1247775" y="2986088"/>
            <a:ext cx="606425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Book Antiqua"/>
                <a:ea typeface="Book Antiqua"/>
                <a:cs typeface="Book Antiqua"/>
                <a:sym typeface="Book Antiqua"/>
              </a:rPr>
              <a:t>EVwoPI = </a:t>
            </a:r>
            <a:r>
              <a:rPr lang="en-US" sz="2400">
                <a:solidFill>
                  <a:srgbClr val="FFFFFF"/>
                </a:solidFill>
                <a:latin typeface="Book Antiqua"/>
                <a:ea typeface="Book Antiqua"/>
                <a:cs typeface="Book Antiqua"/>
                <a:sym typeface="Book Antiqua"/>
              </a:rPr>
              <a:t>.8(20 mil) + .2(-9 mil) =  $14.2 mil</a:t>
            </a:r>
            <a:endParaRPr/>
          </a:p>
        </p:txBody>
      </p:sp>
      <p:sp>
        <p:nvSpPr>
          <p:cNvPr id="351" name="Google Shape;351;p38"/>
          <p:cNvSpPr txBox="1"/>
          <p:nvPr/>
        </p:nvSpPr>
        <p:spPr>
          <a:xfrm>
            <a:off x="1230313" y="4294188"/>
            <a:ext cx="7419975"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EVPI = |EVwPI – EVwoPI| = |17.4 – 14.2| = $3.2 mil</a:t>
            </a:r>
            <a:endParaRPr sz="22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2"/>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Decision Analysis with Sample Information</a:t>
            </a:r>
            <a:endParaRPr/>
          </a:p>
        </p:txBody>
      </p:sp>
      <p:sp>
        <p:nvSpPr>
          <p:cNvPr id="404" name="Google Shape;404;p42"/>
          <p:cNvSpPr/>
          <p:nvPr/>
        </p:nvSpPr>
        <p:spPr>
          <a:xfrm>
            <a:off x="700088" y="1117600"/>
            <a:ext cx="7886700" cy="51895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Frequently, decision makers have preliminary or </a:t>
            </a:r>
            <a:r>
              <a:rPr lang="en-US" sz="2400" u="sng">
                <a:solidFill>
                  <a:schemeClr val="lt1"/>
                </a:solidFill>
                <a:latin typeface="Book Antiqua"/>
                <a:ea typeface="Book Antiqua"/>
                <a:cs typeface="Book Antiqua"/>
                <a:sym typeface="Book Antiqua"/>
              </a:rPr>
              <a:t>prior probability</a:t>
            </a:r>
            <a:r>
              <a:rPr lang="en-US" sz="2400">
                <a:solidFill>
                  <a:schemeClr val="lt1"/>
                </a:solidFill>
                <a:latin typeface="Book Antiqua"/>
                <a:ea typeface="Book Antiqua"/>
                <a:cs typeface="Book Antiqua"/>
                <a:sym typeface="Book Antiqua"/>
              </a:rPr>
              <a:t> assessments for the states of nature that are the best probability values available at that time.</a:t>
            </a:r>
            <a:r>
              <a:rPr lang="en-US" sz="2400">
                <a:solidFill>
                  <a:schemeClr val="lt1"/>
                </a:solidFill>
                <a:latin typeface="Times New Roman"/>
                <a:ea typeface="Times New Roman"/>
                <a:cs typeface="Times New Roman"/>
                <a:sym typeface="Times New Roman"/>
              </a:rPr>
              <a:t>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To make the best possible decision, the decision maker may want to seek additional information about the states of nature.</a:t>
            </a:r>
            <a:r>
              <a:rPr lang="en-US" sz="2400">
                <a:solidFill>
                  <a:schemeClr val="lt1"/>
                </a:solidFill>
                <a:latin typeface="Times New Roman"/>
                <a:ea typeface="Times New Roman"/>
                <a:cs typeface="Times New Roman"/>
                <a:sym typeface="Times New Roman"/>
              </a:rPr>
              <a:t>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This new information, often obtained through sampling, can be used to revise the prior probabilities so that the final decision is based on more accurate probabilities for the states of nature.</a:t>
            </a:r>
            <a:r>
              <a:rPr lang="en-US" sz="2400">
                <a:solidFill>
                  <a:schemeClr val="lt1"/>
                </a:solidFill>
                <a:latin typeface="Times New Roman"/>
                <a:ea typeface="Times New Roman"/>
                <a:cs typeface="Times New Roman"/>
                <a:sym typeface="Times New Roman"/>
              </a:rPr>
              <a:t>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These revised probabilities are called </a:t>
            </a:r>
            <a:r>
              <a:rPr lang="en-US" sz="2400" u="sng">
                <a:solidFill>
                  <a:schemeClr val="lt1"/>
                </a:solidFill>
                <a:latin typeface="Book Antiqua"/>
                <a:ea typeface="Book Antiqua"/>
                <a:cs typeface="Book Antiqua"/>
                <a:sym typeface="Book Antiqua"/>
              </a:rPr>
              <a:t>posterior probabilities</a:t>
            </a:r>
            <a:r>
              <a:rPr lang="en-US" sz="2400">
                <a:solidFill>
                  <a:schemeClr val="lt1"/>
                </a:solidFill>
                <a:latin typeface="Book Antiqua"/>
                <a:ea typeface="Book Antiqua"/>
                <a:cs typeface="Book Antiqua"/>
                <a:sym typeface="Book Antiqua"/>
              </a:rPr>
              <a:t>. </a:t>
            </a:r>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3"/>
          <p:cNvSpPr/>
          <p:nvPr/>
        </p:nvSpPr>
        <p:spPr>
          <a:xfrm>
            <a:off x="928688" y="977900"/>
            <a:ext cx="7734300" cy="50498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Let us return to the PDC problem and assume that management is considering a 6-month market research study designed to learn more about potential market acceptance of the PDC condominium project.  Management anticipates that the market research study will provide one of the following two results:</a:t>
            </a:r>
            <a:endParaRPr/>
          </a:p>
        </p:txBody>
      </p:sp>
      <p:sp>
        <p:nvSpPr>
          <p:cNvPr id="411" name="Google Shape;411;p43"/>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Pittsburgh Development Corp.</a:t>
            </a:r>
            <a:endParaRPr/>
          </a:p>
        </p:txBody>
      </p:sp>
      <p:sp>
        <p:nvSpPr>
          <p:cNvPr id="412" name="Google Shape;412;p43"/>
          <p:cNvSpPr/>
          <p:nvPr/>
        </p:nvSpPr>
        <p:spPr>
          <a:xfrm>
            <a:off x="928688" y="3683000"/>
            <a:ext cx="7734300" cy="23574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1.  Favorable report: A significant number of the</a:t>
            </a:r>
            <a:endParaRPr/>
          </a:p>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individuals contacted express interest in</a:t>
            </a:r>
            <a:endParaRPr/>
          </a:p>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purchasing a PDC condominium.</a:t>
            </a:r>
            <a:endParaRPr/>
          </a:p>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2.  Unfavorable report: Very few of the individuals</a:t>
            </a:r>
            <a:endParaRPr/>
          </a:p>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contacted express interest in purchasing a PDC</a:t>
            </a:r>
            <a:endParaRPr/>
          </a:p>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condominium. </a:t>
            </a:r>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4"/>
          <p:cNvSpPr/>
          <p:nvPr/>
        </p:nvSpPr>
        <p:spPr>
          <a:xfrm>
            <a:off x="361950" y="1282700"/>
            <a:ext cx="8407400" cy="39624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19" name="Google Shape;419;p44"/>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Influence Diagram</a:t>
            </a:r>
            <a:endParaRPr/>
          </a:p>
        </p:txBody>
      </p:sp>
      <p:sp>
        <p:nvSpPr>
          <p:cNvPr id="420" name="Google Shape;420;p44"/>
          <p:cNvSpPr/>
          <p:nvPr/>
        </p:nvSpPr>
        <p:spPr>
          <a:xfrm>
            <a:off x="3314700" y="3854450"/>
            <a:ext cx="1885950" cy="1066800"/>
          </a:xfrm>
          <a:prstGeom prst="rect">
            <a:avLst/>
          </a:prstGeom>
          <a:gradFill>
            <a:gsLst>
              <a:gs pos="0">
                <a:srgbClr val="6B2347"/>
              </a:gs>
              <a:gs pos="50000">
                <a:srgbClr val="993366"/>
              </a:gs>
              <a:gs pos="100000">
                <a:srgbClr val="6B2347"/>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Complex</a:t>
            </a:r>
            <a:endParaRPr/>
          </a:p>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Size</a:t>
            </a:r>
            <a:endParaRPr sz="2000" u="sng">
              <a:solidFill>
                <a:schemeClr val="lt1"/>
              </a:solidFill>
              <a:latin typeface="Arial Narrow"/>
              <a:ea typeface="Arial Narrow"/>
              <a:cs typeface="Arial Narrow"/>
              <a:sym typeface="Arial Narrow"/>
            </a:endParaRPr>
          </a:p>
        </p:txBody>
      </p:sp>
      <p:sp>
        <p:nvSpPr>
          <p:cNvPr id="421" name="Google Shape;421;p44"/>
          <p:cNvSpPr/>
          <p:nvPr/>
        </p:nvSpPr>
        <p:spPr>
          <a:xfrm>
            <a:off x="5905500" y="3873500"/>
            <a:ext cx="2286000" cy="1047750"/>
          </a:xfrm>
          <a:prstGeom prst="diamond">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Profit</a:t>
            </a:r>
            <a:endParaRPr sz="2000" u="sng">
              <a:solidFill>
                <a:schemeClr val="lt1"/>
              </a:solidFill>
              <a:latin typeface="Arial Narrow"/>
              <a:ea typeface="Arial Narrow"/>
              <a:cs typeface="Arial Narrow"/>
              <a:sym typeface="Arial Narrow"/>
            </a:endParaRPr>
          </a:p>
        </p:txBody>
      </p:sp>
      <p:sp>
        <p:nvSpPr>
          <p:cNvPr id="422" name="Google Shape;422;p44"/>
          <p:cNvSpPr/>
          <p:nvPr/>
        </p:nvSpPr>
        <p:spPr>
          <a:xfrm>
            <a:off x="5645150" y="1625600"/>
            <a:ext cx="2838450" cy="1500188"/>
          </a:xfrm>
          <a:prstGeom prst="ellipse">
            <a:avLst/>
          </a:prstGeom>
          <a:gradFill>
            <a:gsLst>
              <a:gs pos="0">
                <a:srgbClr val="47476B"/>
              </a:gs>
              <a:gs pos="50000">
                <a:srgbClr val="666699"/>
              </a:gs>
              <a:gs pos="100000">
                <a:srgbClr val="47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Book Antiqua"/>
                <a:ea typeface="Book Antiqua"/>
                <a:cs typeface="Book Antiqua"/>
                <a:sym typeface="Book Antiqua"/>
              </a:rPr>
              <a:t>Demand</a:t>
            </a:r>
            <a:endParaRPr/>
          </a:p>
          <a:p>
            <a:pPr marL="0" marR="0" lvl="0" indent="0" algn="ctr" rtl="0">
              <a:lnSpc>
                <a:spcPct val="90000"/>
              </a:lnSpc>
              <a:spcBef>
                <a:spcPts val="0"/>
              </a:spcBef>
              <a:spcAft>
                <a:spcPts val="0"/>
              </a:spcAft>
              <a:buNone/>
            </a:pPr>
            <a:r>
              <a:rPr lang="en-US" sz="2400">
                <a:solidFill>
                  <a:srgbClr val="FFFFFF"/>
                </a:solidFill>
                <a:latin typeface="Book Antiqua"/>
                <a:ea typeface="Book Antiqua"/>
                <a:cs typeface="Book Antiqua"/>
                <a:sym typeface="Book Antiqua"/>
              </a:rPr>
              <a:t>for the</a:t>
            </a:r>
            <a:endParaRPr/>
          </a:p>
          <a:p>
            <a:pPr marL="0" marR="0" lvl="0" indent="0" algn="ctr" rtl="0">
              <a:lnSpc>
                <a:spcPct val="90000"/>
              </a:lnSpc>
              <a:spcBef>
                <a:spcPts val="0"/>
              </a:spcBef>
              <a:spcAft>
                <a:spcPts val="0"/>
              </a:spcAft>
              <a:buNone/>
            </a:pPr>
            <a:r>
              <a:rPr lang="en-US" sz="2400">
                <a:solidFill>
                  <a:srgbClr val="FFFFFF"/>
                </a:solidFill>
                <a:latin typeface="Book Antiqua"/>
                <a:ea typeface="Book Antiqua"/>
                <a:cs typeface="Book Antiqua"/>
                <a:sym typeface="Book Antiqua"/>
              </a:rPr>
              <a:t>Condominiums</a:t>
            </a:r>
            <a:endParaRPr sz="2000" u="sng">
              <a:solidFill>
                <a:schemeClr val="lt1"/>
              </a:solidFill>
              <a:latin typeface="Arial Narrow"/>
              <a:ea typeface="Arial Narrow"/>
              <a:cs typeface="Arial Narrow"/>
              <a:sym typeface="Arial Narrow"/>
            </a:endParaRPr>
          </a:p>
        </p:txBody>
      </p:sp>
      <p:sp>
        <p:nvSpPr>
          <p:cNvPr id="423" name="Google Shape;423;p44"/>
          <p:cNvSpPr/>
          <p:nvPr/>
        </p:nvSpPr>
        <p:spPr>
          <a:xfrm>
            <a:off x="3486149" y="1682750"/>
            <a:ext cx="1714495" cy="1443038"/>
          </a:xfrm>
          <a:prstGeom prst="ellipse">
            <a:avLst/>
          </a:prstGeom>
          <a:gradFill>
            <a:gsLst>
              <a:gs pos="0">
                <a:srgbClr val="47476B"/>
              </a:gs>
              <a:gs pos="50000">
                <a:srgbClr val="666699"/>
              </a:gs>
              <a:gs pos="100000">
                <a:srgbClr val="47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Book Antiqua"/>
                <a:ea typeface="Book Antiqua"/>
                <a:cs typeface="Book Antiqua"/>
                <a:sym typeface="Book Antiqua"/>
              </a:rPr>
              <a:t>Market</a:t>
            </a:r>
            <a:endParaRPr/>
          </a:p>
          <a:p>
            <a:pPr marL="0" marR="0" lvl="0" indent="0" algn="ctr" rtl="0">
              <a:lnSpc>
                <a:spcPct val="90000"/>
              </a:lnSpc>
              <a:spcBef>
                <a:spcPts val="0"/>
              </a:spcBef>
              <a:spcAft>
                <a:spcPts val="0"/>
              </a:spcAft>
              <a:buNone/>
            </a:pPr>
            <a:r>
              <a:rPr lang="en-US" sz="2400">
                <a:solidFill>
                  <a:srgbClr val="FFFFFF"/>
                </a:solidFill>
                <a:latin typeface="Book Antiqua"/>
                <a:ea typeface="Book Antiqua"/>
                <a:cs typeface="Book Antiqua"/>
                <a:sym typeface="Book Antiqua"/>
              </a:rPr>
              <a:t>Survey</a:t>
            </a:r>
            <a:endParaRPr/>
          </a:p>
          <a:p>
            <a:pPr marL="0" marR="0" lvl="0" indent="0" algn="ctr" rtl="0">
              <a:lnSpc>
                <a:spcPct val="90000"/>
              </a:lnSpc>
              <a:spcBef>
                <a:spcPts val="0"/>
              </a:spcBef>
              <a:spcAft>
                <a:spcPts val="0"/>
              </a:spcAft>
              <a:buNone/>
            </a:pPr>
            <a:r>
              <a:rPr lang="en-US" sz="2400">
                <a:solidFill>
                  <a:srgbClr val="FFFFFF"/>
                </a:solidFill>
                <a:latin typeface="Book Antiqua"/>
                <a:ea typeface="Book Antiqua"/>
                <a:cs typeface="Book Antiqua"/>
                <a:sym typeface="Book Antiqua"/>
              </a:rPr>
              <a:t>Results</a:t>
            </a:r>
            <a:endParaRPr/>
          </a:p>
        </p:txBody>
      </p:sp>
      <p:cxnSp>
        <p:nvCxnSpPr>
          <p:cNvPr id="424" name="Google Shape;424;p44"/>
          <p:cNvCxnSpPr/>
          <p:nvPr/>
        </p:nvCxnSpPr>
        <p:spPr>
          <a:xfrm>
            <a:off x="2533650" y="4406900"/>
            <a:ext cx="762000" cy="0"/>
          </a:xfrm>
          <a:prstGeom prst="straightConnector1">
            <a:avLst/>
          </a:prstGeom>
          <a:noFill/>
          <a:ln w="12700" cap="flat" cmpd="sng">
            <a:solidFill>
              <a:srgbClr val="FFFFFF"/>
            </a:solidFill>
            <a:prstDash val="solid"/>
            <a:round/>
            <a:headEnd type="none" w="sm" len="sm"/>
            <a:tailEnd type="triangle" w="med" len="med"/>
          </a:ln>
        </p:spPr>
      </p:cxnSp>
      <p:cxnSp>
        <p:nvCxnSpPr>
          <p:cNvPr id="425" name="Google Shape;425;p44"/>
          <p:cNvCxnSpPr/>
          <p:nvPr/>
        </p:nvCxnSpPr>
        <p:spPr>
          <a:xfrm>
            <a:off x="5219700" y="4387850"/>
            <a:ext cx="723900" cy="0"/>
          </a:xfrm>
          <a:prstGeom prst="straightConnector1">
            <a:avLst/>
          </a:prstGeom>
          <a:noFill/>
          <a:ln w="12700" cap="flat" cmpd="sng">
            <a:solidFill>
              <a:srgbClr val="FFFFFF"/>
            </a:solidFill>
            <a:prstDash val="solid"/>
            <a:round/>
            <a:headEnd type="none" w="sm" len="sm"/>
            <a:tailEnd type="triangle" w="med" len="med"/>
          </a:ln>
        </p:spPr>
      </p:cxnSp>
      <p:cxnSp>
        <p:nvCxnSpPr>
          <p:cNvPr id="426" name="Google Shape;426;p44"/>
          <p:cNvCxnSpPr/>
          <p:nvPr/>
        </p:nvCxnSpPr>
        <p:spPr>
          <a:xfrm>
            <a:off x="7054850" y="3130550"/>
            <a:ext cx="0" cy="723900"/>
          </a:xfrm>
          <a:prstGeom prst="straightConnector1">
            <a:avLst/>
          </a:prstGeom>
          <a:noFill/>
          <a:ln w="12700" cap="flat" cmpd="sng">
            <a:solidFill>
              <a:srgbClr val="FFFFFF"/>
            </a:solidFill>
            <a:prstDash val="solid"/>
            <a:round/>
            <a:headEnd type="none" w="sm" len="sm"/>
            <a:tailEnd type="triangle" w="med" len="med"/>
          </a:ln>
        </p:spPr>
      </p:cxnSp>
      <p:cxnSp>
        <p:nvCxnSpPr>
          <p:cNvPr id="427" name="Google Shape;427;p44"/>
          <p:cNvCxnSpPr/>
          <p:nvPr/>
        </p:nvCxnSpPr>
        <p:spPr>
          <a:xfrm>
            <a:off x="4264025" y="3130550"/>
            <a:ext cx="0" cy="723900"/>
          </a:xfrm>
          <a:prstGeom prst="straightConnector1">
            <a:avLst/>
          </a:prstGeom>
          <a:noFill/>
          <a:ln w="12700" cap="flat" cmpd="sng">
            <a:solidFill>
              <a:srgbClr val="FFFFFF"/>
            </a:solidFill>
            <a:prstDash val="solid"/>
            <a:round/>
            <a:headEnd type="none" w="sm" len="sm"/>
            <a:tailEnd type="triangle" w="med" len="med"/>
          </a:ln>
        </p:spPr>
      </p:cxnSp>
      <p:cxnSp>
        <p:nvCxnSpPr>
          <p:cNvPr id="428" name="Google Shape;428;p44"/>
          <p:cNvCxnSpPr/>
          <p:nvPr/>
        </p:nvCxnSpPr>
        <p:spPr>
          <a:xfrm>
            <a:off x="5029200" y="2376488"/>
            <a:ext cx="603250" cy="0"/>
          </a:xfrm>
          <a:prstGeom prst="straightConnector1">
            <a:avLst/>
          </a:prstGeom>
          <a:noFill/>
          <a:ln w="12700" cap="flat" cmpd="sng">
            <a:solidFill>
              <a:srgbClr val="FFFFFF"/>
            </a:solidFill>
            <a:prstDash val="solid"/>
            <a:round/>
            <a:headEnd type="triangle" w="med" len="med"/>
            <a:tailEnd type="none" w="med" len="med"/>
          </a:ln>
        </p:spPr>
      </p:cxnSp>
      <p:sp>
        <p:nvSpPr>
          <p:cNvPr id="429" name="Google Shape;429;p44"/>
          <p:cNvSpPr/>
          <p:nvPr/>
        </p:nvSpPr>
        <p:spPr>
          <a:xfrm>
            <a:off x="895350" y="3854450"/>
            <a:ext cx="1619250" cy="1066800"/>
          </a:xfrm>
          <a:prstGeom prst="rect">
            <a:avLst/>
          </a:prstGeom>
          <a:gradFill>
            <a:gsLst>
              <a:gs pos="0">
                <a:srgbClr val="6B2347"/>
              </a:gs>
              <a:gs pos="50000">
                <a:srgbClr val="993366"/>
              </a:gs>
              <a:gs pos="100000">
                <a:srgbClr val="6B2347"/>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Market</a:t>
            </a:r>
            <a:endParaRPr/>
          </a:p>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Survey</a:t>
            </a:r>
            <a:endParaRPr sz="2000" u="sng">
              <a:solidFill>
                <a:schemeClr val="lt1"/>
              </a:solidFill>
              <a:latin typeface="Arial Narrow"/>
              <a:ea typeface="Arial Narrow"/>
              <a:cs typeface="Arial Narrow"/>
              <a:sym typeface="Arial Narrow"/>
            </a:endParaRPr>
          </a:p>
        </p:txBody>
      </p:sp>
      <p:sp>
        <p:nvSpPr>
          <p:cNvPr id="430" name="Google Shape;430;p44"/>
          <p:cNvSpPr/>
          <p:nvPr/>
        </p:nvSpPr>
        <p:spPr>
          <a:xfrm>
            <a:off x="647700" y="1778000"/>
            <a:ext cx="2476500" cy="1333500"/>
          </a:xfrm>
          <a:prstGeom prst="rect">
            <a:avLst/>
          </a:prstGeom>
          <a:gradFill>
            <a:gsLst>
              <a:gs pos="0">
                <a:srgbClr val="7D7D7D"/>
              </a:gs>
              <a:gs pos="50000">
                <a:srgbClr val="B2B2B2"/>
              </a:gs>
              <a:gs pos="100000">
                <a:srgbClr val="7D7D7D"/>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31" name="Google Shape;431;p44"/>
          <p:cNvSpPr txBox="1"/>
          <p:nvPr/>
        </p:nvSpPr>
        <p:spPr>
          <a:xfrm>
            <a:off x="1031875" y="1468438"/>
            <a:ext cx="2044700" cy="15525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 </a:t>
            </a:r>
            <a:endParaRPr/>
          </a:p>
          <a:p>
            <a:pPr marL="0" marR="0" lvl="0" indent="0" algn="l" rtl="0">
              <a:spcBef>
                <a:spcPts val="0"/>
              </a:spcBef>
              <a:spcAft>
                <a:spcPts val="0"/>
              </a:spcAft>
              <a:buNone/>
            </a:pPr>
            <a:r>
              <a:rPr lang="en-US" sz="2400" b="1">
                <a:solidFill>
                  <a:srgbClr val="993366"/>
                </a:solidFill>
                <a:latin typeface="Book Antiqua"/>
                <a:ea typeface="Book Antiqua"/>
                <a:cs typeface="Book Antiqua"/>
                <a:sym typeface="Book Antiqua"/>
              </a:rPr>
              <a:t>Decision</a:t>
            </a:r>
            <a:endParaRPr/>
          </a:p>
          <a:p>
            <a:pPr marL="0" marR="0" lvl="0" indent="0" algn="l" rtl="0">
              <a:spcBef>
                <a:spcPts val="0"/>
              </a:spcBef>
              <a:spcAft>
                <a:spcPts val="0"/>
              </a:spcAft>
              <a:buNone/>
            </a:pPr>
            <a:r>
              <a:rPr lang="en-US" sz="2400" b="1">
                <a:solidFill>
                  <a:srgbClr val="666699"/>
                </a:solidFill>
                <a:latin typeface="Book Antiqua"/>
                <a:ea typeface="Book Antiqua"/>
                <a:cs typeface="Book Antiqua"/>
                <a:sym typeface="Book Antiqua"/>
              </a:rPr>
              <a:t>Chance</a:t>
            </a:r>
            <a:endParaRPr/>
          </a:p>
          <a:p>
            <a:pPr marL="0" marR="0" lvl="0" indent="0" algn="l" rtl="0">
              <a:spcBef>
                <a:spcPts val="0"/>
              </a:spcBef>
              <a:spcAft>
                <a:spcPts val="0"/>
              </a:spcAft>
              <a:buNone/>
            </a:pPr>
            <a:r>
              <a:rPr lang="en-US" sz="2400" b="1">
                <a:solidFill>
                  <a:srgbClr val="006699"/>
                </a:solidFill>
                <a:latin typeface="Book Antiqua"/>
                <a:ea typeface="Book Antiqua"/>
                <a:cs typeface="Book Antiqua"/>
                <a:sym typeface="Book Antiqua"/>
              </a:rPr>
              <a:t>Consequence</a:t>
            </a:r>
            <a:endParaRPr sz="2000" b="1" u="sng">
              <a:solidFill>
                <a:srgbClr val="006699"/>
              </a:solidFill>
              <a:latin typeface="Arial Narrow"/>
              <a:ea typeface="Arial Narrow"/>
              <a:cs typeface="Arial Narrow"/>
              <a:sym typeface="Arial Narrow"/>
            </a:endParaRPr>
          </a:p>
        </p:txBody>
      </p:sp>
      <p:sp>
        <p:nvSpPr>
          <p:cNvPr id="432" name="Google Shape;432;p44"/>
          <p:cNvSpPr/>
          <p:nvPr/>
        </p:nvSpPr>
        <p:spPr>
          <a:xfrm>
            <a:off x="781050" y="2336800"/>
            <a:ext cx="190500" cy="171450"/>
          </a:xfrm>
          <a:prstGeom prst="ellipse">
            <a:avLst/>
          </a:prstGeom>
          <a:solidFill>
            <a:srgbClr val="666699"/>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33" name="Google Shape;433;p44"/>
          <p:cNvSpPr/>
          <p:nvPr/>
        </p:nvSpPr>
        <p:spPr>
          <a:xfrm>
            <a:off x="781050" y="1974850"/>
            <a:ext cx="190500" cy="171450"/>
          </a:xfrm>
          <a:prstGeom prst="rect">
            <a:avLst/>
          </a:prstGeom>
          <a:solidFill>
            <a:srgbClr val="993366"/>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34" name="Google Shape;434;p44"/>
          <p:cNvSpPr/>
          <p:nvPr/>
        </p:nvSpPr>
        <p:spPr>
          <a:xfrm>
            <a:off x="762000" y="2686050"/>
            <a:ext cx="247650" cy="209550"/>
          </a:xfrm>
          <a:prstGeom prst="diamond">
            <a:avLst/>
          </a:prstGeom>
          <a:solidFill>
            <a:srgbClr val="006699"/>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p:nvPr/>
        </p:nvSpPr>
        <p:spPr>
          <a:xfrm>
            <a:off x="830263" y="114300"/>
            <a:ext cx="7475537" cy="681038"/>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Decision Analysis</a:t>
            </a:r>
            <a:endParaRPr/>
          </a:p>
        </p:txBody>
      </p:sp>
      <p:sp>
        <p:nvSpPr>
          <p:cNvPr id="102" name="Google Shape;102;p15"/>
          <p:cNvSpPr/>
          <p:nvPr/>
        </p:nvSpPr>
        <p:spPr>
          <a:xfrm>
            <a:off x="700088" y="1106488"/>
            <a:ext cx="7796212" cy="5151437"/>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Char char="●"/>
            </a:pPr>
            <a:r>
              <a:rPr lang="en-US" sz="2400" u="sng">
                <a:solidFill>
                  <a:schemeClr val="lt1"/>
                </a:solidFill>
                <a:latin typeface="Book Antiqua"/>
                <a:ea typeface="Book Antiqua"/>
                <a:cs typeface="Book Antiqua"/>
                <a:sym typeface="Book Antiqua"/>
              </a:rPr>
              <a:t>Decision analysis</a:t>
            </a:r>
            <a:r>
              <a:rPr lang="en-US" sz="2400">
                <a:solidFill>
                  <a:schemeClr val="lt1"/>
                </a:solidFill>
                <a:latin typeface="Book Antiqua"/>
                <a:ea typeface="Book Antiqua"/>
                <a:cs typeface="Book Antiqua"/>
                <a:sym typeface="Book Antiqua"/>
              </a:rPr>
              <a:t> can be used to develop an optimal strategy when a decision maker is faced with several decision alternatives and an uncertain or risk-filled pattern of future events.</a:t>
            </a: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Even when a careful decision analysis has been conducted, the uncertain future events make the final consequence uncertain.</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risk associated with any decision alternative is a direct result of the uncertainty associated with the final consequence.</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Times New Roman"/>
                <a:ea typeface="Times New Roman"/>
                <a:cs typeface="Times New Roman"/>
                <a:sym typeface="Times New Roman"/>
              </a:rPr>
              <a:t>Good decision analysis includes </a:t>
            </a:r>
            <a:r>
              <a:rPr lang="en-US" sz="2400" u="sng">
                <a:solidFill>
                  <a:schemeClr val="lt1"/>
                </a:solidFill>
                <a:latin typeface="Times New Roman"/>
                <a:ea typeface="Times New Roman"/>
                <a:cs typeface="Times New Roman"/>
                <a:sym typeface="Times New Roman"/>
              </a:rPr>
              <a:t>risk analysis</a:t>
            </a:r>
            <a:r>
              <a:rPr lang="en-US" sz="2400">
                <a:solidFill>
                  <a:schemeClr val="lt1"/>
                </a:solidFill>
                <a:latin typeface="Times New Roman"/>
                <a:ea typeface="Times New Roman"/>
                <a:cs typeface="Times New Roman"/>
                <a:sym typeface="Times New Roman"/>
              </a:rPr>
              <a:t> that provides probability information about the favorable as well as the unfavorable consequences that may occur</a:t>
            </a:r>
            <a:r>
              <a:rPr lang="en-US" sz="2400">
                <a:solidFill>
                  <a:schemeClr val="lt1"/>
                </a:solidFill>
                <a:latin typeface="Book Antiqua"/>
                <a:ea typeface="Book Antiqua"/>
                <a:cs typeface="Book Antiqua"/>
                <a:sym typeface="Book Antiqua"/>
              </a:rPr>
              <a:t>.</a:t>
            </a:r>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5"/>
          <p:cNvSpPr/>
          <p:nvPr/>
        </p:nvSpPr>
        <p:spPr>
          <a:xfrm>
            <a:off x="914400" y="4578350"/>
            <a:ext cx="7512050" cy="11239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41" name="Google Shape;441;p45"/>
          <p:cNvSpPr/>
          <p:nvPr/>
        </p:nvSpPr>
        <p:spPr>
          <a:xfrm>
            <a:off x="2184400" y="2597150"/>
            <a:ext cx="5099050" cy="11239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42" name="Google Shape;442;p45"/>
          <p:cNvSpPr/>
          <p:nvPr/>
        </p:nvSpPr>
        <p:spPr>
          <a:xfrm>
            <a:off x="520700" y="1065213"/>
            <a:ext cx="8101013" cy="4275137"/>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rgbClr val="66FFFF"/>
                </a:solidFill>
                <a:latin typeface="Book Antiqua"/>
                <a:ea typeface="Book Antiqua"/>
                <a:cs typeface="Book Antiqua"/>
                <a:sym typeface="Book Antiqua"/>
              </a:rPr>
              <a:t>	</a:t>
            </a:r>
            <a:r>
              <a:rPr lang="en-US" sz="2400">
                <a:solidFill>
                  <a:schemeClr val="lt1"/>
                </a:solidFill>
                <a:latin typeface="Book Antiqua"/>
                <a:ea typeface="Book Antiqua"/>
                <a:cs typeface="Book Antiqua"/>
                <a:sym typeface="Book Antiqua"/>
              </a:rPr>
              <a:t>	PDC has developed the following branch probabilities.</a:t>
            </a:r>
            <a:endParaRPr/>
          </a:p>
          <a:p>
            <a:pPr marL="342900" marR="0" lvl="0" indent="-342900" algn="l" rtl="0">
              <a:spcBef>
                <a:spcPts val="200"/>
              </a:spcBef>
              <a:spcAft>
                <a:spcPts val="0"/>
              </a:spcAft>
              <a:buClr>
                <a:srgbClr val="66FFFF"/>
              </a:buClr>
              <a:buSzPts val="750"/>
              <a:buFont typeface="Arial"/>
              <a:buNone/>
            </a:pPr>
            <a:endParaRPr sz="10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If the market research study is undertaken:</a:t>
            </a:r>
            <a:endParaRPr/>
          </a:p>
          <a:p>
            <a:pPr marL="342900" marR="0" lvl="0" indent="-342900" algn="l" rtl="0">
              <a:spcBef>
                <a:spcPts val="240"/>
              </a:spcBef>
              <a:spcAft>
                <a:spcPts val="0"/>
              </a:spcAft>
              <a:buClr>
                <a:srgbClr val="66FFFF"/>
              </a:buClr>
              <a:buSzPts val="900"/>
              <a:buFont typeface="Arial"/>
              <a:buNone/>
            </a:pPr>
            <a:endParaRPr sz="12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P</a:t>
            </a:r>
            <a:r>
              <a:rPr lang="en-US" sz="2400">
                <a:solidFill>
                  <a:schemeClr val="lt1"/>
                </a:solidFill>
                <a:latin typeface="Book Antiqua"/>
                <a:ea typeface="Book Antiqua"/>
                <a:cs typeface="Book Antiqua"/>
                <a:sym typeface="Book Antiqua"/>
              </a:rPr>
              <a:t>(Favorable report)      =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F</a:t>
            </a:r>
            <a:r>
              <a:rPr lang="en-US" sz="2400">
                <a:solidFill>
                  <a:schemeClr val="lt1"/>
                </a:solidFill>
                <a:latin typeface="Book Antiqua"/>
                <a:ea typeface="Book Antiqua"/>
                <a:cs typeface="Book Antiqua"/>
                <a:sym typeface="Book Antiqua"/>
              </a:rPr>
              <a:t>) = .77</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(Unfavorable report) =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(U) = .23 	</a:t>
            </a:r>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If the market research report is favorable:</a:t>
            </a:r>
            <a:endParaRPr/>
          </a:p>
          <a:p>
            <a:pPr marL="342900" marR="0" lvl="0" indent="-342900" algn="l" rtl="0">
              <a:spcBef>
                <a:spcPts val="240"/>
              </a:spcBef>
              <a:spcAft>
                <a:spcPts val="0"/>
              </a:spcAft>
              <a:buClr>
                <a:srgbClr val="66FFFF"/>
              </a:buClr>
              <a:buSzPts val="900"/>
              <a:buFont typeface="Arial"/>
              <a:buNone/>
            </a:pPr>
            <a:endParaRPr sz="12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(Strong demand | favorable report) =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s</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F</a:t>
            </a:r>
            <a:r>
              <a:rPr lang="en-US" sz="2400">
                <a:solidFill>
                  <a:schemeClr val="lt1"/>
                </a:solidFill>
                <a:latin typeface="Book Antiqua"/>
                <a:ea typeface="Book Antiqua"/>
                <a:cs typeface="Book Antiqua"/>
                <a:sym typeface="Book Antiqua"/>
              </a:rPr>
              <a:t>) = .94</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(Weak demand | favorable report)  =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s</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F</a:t>
            </a:r>
            <a:r>
              <a:rPr lang="en-US" sz="2400">
                <a:solidFill>
                  <a:schemeClr val="lt1"/>
                </a:solidFill>
                <a:latin typeface="Book Antiqua"/>
                <a:ea typeface="Book Antiqua"/>
                <a:cs typeface="Book Antiqua"/>
                <a:sym typeface="Book Antiqua"/>
              </a:rPr>
              <a:t>) = .06</a:t>
            </a:r>
            <a:endParaRPr/>
          </a:p>
        </p:txBody>
      </p:sp>
      <p:sp>
        <p:nvSpPr>
          <p:cNvPr id="443" name="Google Shape;443;p45"/>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Sample Information</a:t>
            </a:r>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6"/>
          <p:cNvSpPr/>
          <p:nvPr/>
        </p:nvSpPr>
        <p:spPr>
          <a:xfrm>
            <a:off x="787400" y="1619250"/>
            <a:ext cx="7791450" cy="11239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50" name="Google Shape;450;p46"/>
          <p:cNvSpPr/>
          <p:nvPr/>
        </p:nvSpPr>
        <p:spPr>
          <a:xfrm>
            <a:off x="2222500" y="4006850"/>
            <a:ext cx="5099050" cy="11239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451" name="Google Shape;451;p46"/>
          <p:cNvSpPr/>
          <p:nvPr/>
        </p:nvSpPr>
        <p:spPr>
          <a:xfrm>
            <a:off x="520700" y="1065213"/>
            <a:ext cx="8101013" cy="4275137"/>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rgbClr val="66FFFF"/>
                </a:solidFill>
                <a:latin typeface="Book Antiqua"/>
                <a:ea typeface="Book Antiqua"/>
                <a:cs typeface="Book Antiqua"/>
                <a:sym typeface="Book Antiqua"/>
              </a:rPr>
              <a:t>	</a:t>
            </a:r>
            <a:r>
              <a:rPr lang="en-US" sz="2400">
                <a:solidFill>
                  <a:schemeClr val="lt1"/>
                </a:solidFill>
                <a:latin typeface="Book Antiqua"/>
                <a:ea typeface="Book Antiqua"/>
                <a:cs typeface="Book Antiqua"/>
                <a:sym typeface="Book Antiqua"/>
              </a:rPr>
              <a:t>If the market research report is unfavorable:</a:t>
            </a:r>
            <a:endParaRPr/>
          </a:p>
          <a:p>
            <a:pPr marL="342900" marR="0" lvl="0" indent="-342900" algn="l" rtl="0">
              <a:spcBef>
                <a:spcPts val="240"/>
              </a:spcBef>
              <a:spcAft>
                <a:spcPts val="0"/>
              </a:spcAft>
              <a:buClr>
                <a:srgbClr val="66FFFF"/>
              </a:buClr>
              <a:buSzPts val="900"/>
              <a:buFont typeface="Arial"/>
              <a:buNone/>
            </a:pPr>
            <a:endParaRPr sz="12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(Strong demand | unfavorable report) =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s</a:t>
            </a:r>
            <a:r>
              <a:rPr lang="en-US" sz="2400" baseline="-25000">
                <a:solidFill>
                  <a:schemeClr val="lt1"/>
                </a:solidFill>
                <a:latin typeface="Book Antiqua"/>
                <a:ea typeface="Book Antiqua"/>
                <a:cs typeface="Book Antiqua"/>
                <a:sym typeface="Book Antiqua"/>
              </a:rPr>
              <a:t>1</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U</a:t>
            </a:r>
            <a:r>
              <a:rPr lang="en-US" sz="2400">
                <a:solidFill>
                  <a:schemeClr val="lt1"/>
                </a:solidFill>
                <a:latin typeface="Book Antiqua"/>
                <a:ea typeface="Book Antiqua"/>
                <a:cs typeface="Book Antiqua"/>
                <a:sym typeface="Book Antiqua"/>
              </a:rPr>
              <a:t>) = .35</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(Weak demand | unfavorable report)  =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s</a:t>
            </a:r>
            <a:r>
              <a:rPr lang="en-US" sz="2400" baseline="-25000">
                <a:solidFill>
                  <a:schemeClr val="lt1"/>
                </a:solidFill>
                <a:latin typeface="Book Antiqua"/>
                <a:ea typeface="Book Antiqua"/>
                <a:cs typeface="Book Antiqua"/>
                <a:sym typeface="Book Antiqua"/>
              </a:rPr>
              <a:t>2</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U</a:t>
            </a:r>
            <a:r>
              <a:rPr lang="en-US" sz="2400">
                <a:solidFill>
                  <a:schemeClr val="lt1"/>
                </a:solidFill>
                <a:latin typeface="Book Antiqua"/>
                <a:ea typeface="Book Antiqua"/>
                <a:cs typeface="Book Antiqua"/>
                <a:sym typeface="Book Antiqua"/>
              </a:rPr>
              <a:t>) = .65</a:t>
            </a:r>
            <a:endParaRPr/>
          </a:p>
          <a:p>
            <a:pPr marL="342900" marR="0" lvl="0" indent="-342900" algn="l" rtl="0">
              <a:spcBef>
                <a:spcPts val="480"/>
              </a:spcBef>
              <a:spcAft>
                <a:spcPts val="0"/>
              </a:spcAft>
              <a:buClr>
                <a:srgbClr val="66FFFF"/>
              </a:buClr>
              <a:buSzPts val="1800"/>
              <a:buFont typeface="Arial"/>
              <a:buNone/>
            </a:pPr>
            <a:endParaRPr sz="24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If the market research study is not undertaken, the prior</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probabilities are applicable:</a:t>
            </a:r>
            <a:endParaRPr/>
          </a:p>
          <a:p>
            <a:pPr marL="342900" marR="0" lvl="0" indent="-342900" algn="l" rtl="0">
              <a:spcBef>
                <a:spcPts val="240"/>
              </a:spcBef>
              <a:spcAft>
                <a:spcPts val="0"/>
              </a:spcAft>
              <a:buClr>
                <a:srgbClr val="66FFFF"/>
              </a:buClr>
              <a:buSzPts val="900"/>
              <a:buFont typeface="Arial"/>
              <a:buNone/>
            </a:pPr>
            <a:endParaRPr sz="1200">
              <a:solidFill>
                <a:schemeClr val="lt1"/>
              </a:solidFill>
              <a:latin typeface="Book Antiqua"/>
              <a:ea typeface="Book Antiqua"/>
              <a:cs typeface="Book Antiqua"/>
              <a:sym typeface="Book Antiqua"/>
            </a:endParaRPr>
          </a:p>
          <a:p>
            <a:pPr marL="342900" marR="0" lvl="0" indent="-342900" algn="l" rtl="0">
              <a:spcBef>
                <a:spcPts val="480"/>
              </a:spcBef>
              <a:spcAft>
                <a:spcPts val="0"/>
              </a:spcAft>
              <a:buClr>
                <a:srgbClr val="66FFFF"/>
              </a:buClr>
              <a:buSzPts val="1800"/>
              <a:buFont typeface="Arial"/>
              <a:buNone/>
            </a:pPr>
            <a:r>
              <a:rPr lang="en-US" sz="2400" i="1">
                <a:solidFill>
                  <a:schemeClr val="lt1"/>
                </a:solidFill>
                <a:latin typeface="Book Antiqua"/>
                <a:ea typeface="Book Antiqua"/>
                <a:cs typeface="Book Antiqua"/>
                <a:sym typeface="Book Antiqua"/>
              </a:rPr>
              <a:t>			P</a:t>
            </a:r>
            <a:r>
              <a:rPr lang="en-US" sz="2400">
                <a:solidFill>
                  <a:schemeClr val="lt1"/>
                </a:solidFill>
                <a:latin typeface="Book Antiqua"/>
                <a:ea typeface="Book Antiqua"/>
                <a:cs typeface="Book Antiqua"/>
                <a:sym typeface="Book Antiqua"/>
              </a:rPr>
              <a:t>(Favorable report)      =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F</a:t>
            </a:r>
            <a:r>
              <a:rPr lang="en-US" sz="2400">
                <a:solidFill>
                  <a:schemeClr val="lt1"/>
                </a:solidFill>
                <a:latin typeface="Book Antiqua"/>
                <a:ea typeface="Book Antiqua"/>
                <a:cs typeface="Book Antiqua"/>
                <a:sym typeface="Book Antiqua"/>
              </a:rPr>
              <a:t>) = .80</a:t>
            </a:r>
            <a:endParaRPr/>
          </a:p>
          <a:p>
            <a:pPr marL="342900" marR="0" lvl="0" indent="-342900" algn="l" rtl="0">
              <a:spcBef>
                <a:spcPts val="48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(Unfavorable report) = </a:t>
            </a:r>
            <a:r>
              <a:rPr lang="en-US" sz="2400" i="1">
                <a:solidFill>
                  <a:schemeClr val="lt1"/>
                </a:solidFill>
                <a:latin typeface="Book Antiqua"/>
                <a:ea typeface="Book Antiqua"/>
                <a:cs typeface="Book Antiqua"/>
                <a:sym typeface="Book Antiqua"/>
              </a:rPr>
              <a:t>P</a:t>
            </a:r>
            <a:r>
              <a:rPr lang="en-US" sz="2400">
                <a:solidFill>
                  <a:schemeClr val="lt1"/>
                </a:solidFill>
                <a:latin typeface="Book Antiqua"/>
                <a:ea typeface="Book Antiqua"/>
                <a:cs typeface="Book Antiqua"/>
                <a:sym typeface="Book Antiqua"/>
              </a:rPr>
              <a:t>(</a:t>
            </a:r>
            <a:r>
              <a:rPr lang="en-US" sz="2400" i="1">
                <a:solidFill>
                  <a:schemeClr val="lt1"/>
                </a:solidFill>
                <a:latin typeface="Book Antiqua"/>
                <a:ea typeface="Book Antiqua"/>
                <a:cs typeface="Book Antiqua"/>
                <a:sym typeface="Book Antiqua"/>
              </a:rPr>
              <a:t>U</a:t>
            </a:r>
            <a:r>
              <a:rPr lang="en-US" sz="2400">
                <a:solidFill>
                  <a:schemeClr val="lt1"/>
                </a:solidFill>
                <a:latin typeface="Book Antiqua"/>
                <a:ea typeface="Book Antiqua"/>
                <a:cs typeface="Book Antiqua"/>
                <a:sym typeface="Book Antiqua"/>
              </a:rPr>
              <a:t>) = .20</a:t>
            </a:r>
            <a:endParaRPr/>
          </a:p>
        </p:txBody>
      </p:sp>
      <p:sp>
        <p:nvSpPr>
          <p:cNvPr id="452" name="Google Shape;452;p46"/>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Sample Information</a:t>
            </a:r>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7"/>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Decision Tree</a:t>
            </a:r>
            <a:endParaRPr/>
          </a:p>
        </p:txBody>
      </p:sp>
      <p:sp>
        <p:nvSpPr>
          <p:cNvPr id="459" name="Google Shape;459;p47"/>
          <p:cNvSpPr/>
          <p:nvPr/>
        </p:nvSpPr>
        <p:spPr>
          <a:xfrm>
            <a:off x="311150" y="660400"/>
            <a:ext cx="8553450" cy="56197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cxnSp>
        <p:nvCxnSpPr>
          <p:cNvPr id="460" name="Google Shape;460;p47"/>
          <p:cNvCxnSpPr/>
          <p:nvPr/>
        </p:nvCxnSpPr>
        <p:spPr>
          <a:xfrm>
            <a:off x="2636838" y="2638425"/>
            <a:ext cx="798512" cy="64770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61" name="Google Shape;461;p47"/>
          <p:cNvCxnSpPr/>
          <p:nvPr/>
        </p:nvCxnSpPr>
        <p:spPr>
          <a:xfrm rot="10800000" flipH="1">
            <a:off x="3786188" y="2884488"/>
            <a:ext cx="747712" cy="4127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62" name="Google Shape;462;p47"/>
          <p:cNvCxnSpPr/>
          <p:nvPr/>
        </p:nvCxnSpPr>
        <p:spPr>
          <a:xfrm>
            <a:off x="3773488" y="3443288"/>
            <a:ext cx="836612" cy="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63" name="Google Shape;463;p47"/>
          <p:cNvCxnSpPr/>
          <p:nvPr/>
        </p:nvCxnSpPr>
        <p:spPr>
          <a:xfrm>
            <a:off x="3811588" y="3652838"/>
            <a:ext cx="696912" cy="33337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464" name="Google Shape;464;p47"/>
          <p:cNvSpPr/>
          <p:nvPr/>
        </p:nvSpPr>
        <p:spPr>
          <a:xfrm>
            <a:off x="2486025" y="2890838"/>
            <a:ext cx="669925" cy="7016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  </a:t>
            </a:r>
            <a:r>
              <a:rPr lang="en-US" sz="2000" i="1">
                <a:solidFill>
                  <a:srgbClr val="FFFFFF"/>
                </a:solidFill>
                <a:latin typeface="Book Antiqua"/>
                <a:ea typeface="Book Antiqua"/>
                <a:cs typeface="Book Antiqua"/>
                <a:sym typeface="Book Antiqua"/>
              </a:rPr>
              <a:t>U</a:t>
            </a:r>
            <a:endParaRPr sz="2000">
              <a:solidFill>
                <a:srgbClr val="FFFFFF"/>
              </a:solidFill>
              <a:latin typeface="Book Antiqua"/>
              <a:ea typeface="Book Antiqua"/>
              <a:cs typeface="Book Antiqua"/>
              <a:sym typeface="Book Antiqua"/>
            </a:endParaRPr>
          </a:p>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(.23)</a:t>
            </a:r>
            <a:endParaRPr/>
          </a:p>
        </p:txBody>
      </p:sp>
      <p:sp>
        <p:nvSpPr>
          <p:cNvPr id="465" name="Google Shape;465;p47"/>
          <p:cNvSpPr/>
          <p:nvPr/>
        </p:nvSpPr>
        <p:spPr>
          <a:xfrm>
            <a:off x="4048125" y="2581275"/>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1</a:t>
            </a:r>
            <a:endParaRPr/>
          </a:p>
        </p:txBody>
      </p:sp>
      <p:sp>
        <p:nvSpPr>
          <p:cNvPr id="466" name="Google Shape;466;p47"/>
          <p:cNvSpPr/>
          <p:nvPr/>
        </p:nvSpPr>
        <p:spPr>
          <a:xfrm>
            <a:off x="4048125" y="3035300"/>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2</a:t>
            </a:r>
            <a:endParaRPr/>
          </a:p>
        </p:txBody>
      </p:sp>
      <p:sp>
        <p:nvSpPr>
          <p:cNvPr id="467" name="Google Shape;467;p47"/>
          <p:cNvSpPr/>
          <p:nvPr/>
        </p:nvSpPr>
        <p:spPr>
          <a:xfrm>
            <a:off x="4060825" y="3465513"/>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3</a:t>
            </a:r>
            <a:endParaRPr/>
          </a:p>
        </p:txBody>
      </p:sp>
      <p:cxnSp>
        <p:nvCxnSpPr>
          <p:cNvPr id="468" name="Google Shape;468;p47"/>
          <p:cNvCxnSpPr/>
          <p:nvPr/>
        </p:nvCxnSpPr>
        <p:spPr>
          <a:xfrm rot="10800000" flipH="1">
            <a:off x="2655888" y="1811338"/>
            <a:ext cx="779462" cy="73977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69" name="Google Shape;469;p47"/>
          <p:cNvCxnSpPr/>
          <p:nvPr/>
        </p:nvCxnSpPr>
        <p:spPr>
          <a:xfrm rot="10800000" flipH="1">
            <a:off x="3786188" y="1074738"/>
            <a:ext cx="747712" cy="3873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70" name="Google Shape;470;p47"/>
          <p:cNvCxnSpPr/>
          <p:nvPr/>
        </p:nvCxnSpPr>
        <p:spPr>
          <a:xfrm rot="10800000" flipH="1">
            <a:off x="3811588" y="1638300"/>
            <a:ext cx="798512" cy="1588"/>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71" name="Google Shape;471;p47"/>
          <p:cNvCxnSpPr/>
          <p:nvPr/>
        </p:nvCxnSpPr>
        <p:spPr>
          <a:xfrm>
            <a:off x="3786188" y="1817688"/>
            <a:ext cx="709612" cy="4000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472" name="Google Shape;472;p47"/>
          <p:cNvSpPr/>
          <p:nvPr/>
        </p:nvSpPr>
        <p:spPr>
          <a:xfrm>
            <a:off x="2403475" y="1525588"/>
            <a:ext cx="669925" cy="7016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   </a:t>
            </a:r>
            <a:r>
              <a:rPr lang="en-US" sz="2000" i="1">
                <a:solidFill>
                  <a:srgbClr val="FFFFFF"/>
                </a:solidFill>
                <a:latin typeface="Book Antiqua"/>
                <a:ea typeface="Book Antiqua"/>
                <a:cs typeface="Book Antiqua"/>
                <a:sym typeface="Book Antiqua"/>
              </a:rPr>
              <a:t>F</a:t>
            </a:r>
            <a:endParaRPr sz="2000">
              <a:solidFill>
                <a:srgbClr val="FFFFFF"/>
              </a:solidFill>
              <a:latin typeface="Book Antiqua"/>
              <a:ea typeface="Book Antiqua"/>
              <a:cs typeface="Book Antiqua"/>
              <a:sym typeface="Book Antiqua"/>
            </a:endParaRPr>
          </a:p>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(.77)</a:t>
            </a:r>
            <a:endParaRPr/>
          </a:p>
        </p:txBody>
      </p:sp>
      <p:sp>
        <p:nvSpPr>
          <p:cNvPr id="473" name="Google Shape;473;p47"/>
          <p:cNvSpPr/>
          <p:nvPr/>
        </p:nvSpPr>
        <p:spPr>
          <a:xfrm>
            <a:off x="4060825" y="769938"/>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1</a:t>
            </a:r>
            <a:endParaRPr/>
          </a:p>
        </p:txBody>
      </p:sp>
      <p:sp>
        <p:nvSpPr>
          <p:cNvPr id="474" name="Google Shape;474;p47"/>
          <p:cNvSpPr/>
          <p:nvPr/>
        </p:nvSpPr>
        <p:spPr>
          <a:xfrm>
            <a:off x="4060825" y="1254125"/>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2</a:t>
            </a:r>
            <a:endParaRPr/>
          </a:p>
        </p:txBody>
      </p:sp>
      <p:sp>
        <p:nvSpPr>
          <p:cNvPr id="475" name="Google Shape;475;p47"/>
          <p:cNvSpPr/>
          <p:nvPr/>
        </p:nvSpPr>
        <p:spPr>
          <a:xfrm>
            <a:off x="4060825" y="1663700"/>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3</a:t>
            </a:r>
            <a:endParaRPr/>
          </a:p>
        </p:txBody>
      </p:sp>
      <p:sp>
        <p:nvSpPr>
          <p:cNvPr id="476" name="Google Shape;476;p47"/>
          <p:cNvSpPr/>
          <p:nvPr/>
        </p:nvSpPr>
        <p:spPr>
          <a:xfrm>
            <a:off x="4489450" y="825500"/>
            <a:ext cx="444500" cy="412750"/>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6</a:t>
            </a:r>
            <a:endParaRPr/>
          </a:p>
        </p:txBody>
      </p:sp>
      <p:sp>
        <p:nvSpPr>
          <p:cNvPr id="477" name="Google Shape;477;p47"/>
          <p:cNvSpPr/>
          <p:nvPr/>
        </p:nvSpPr>
        <p:spPr>
          <a:xfrm>
            <a:off x="4489450" y="1406525"/>
            <a:ext cx="444500" cy="412750"/>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7</a:t>
            </a:r>
            <a:endParaRPr/>
          </a:p>
        </p:txBody>
      </p:sp>
      <p:sp>
        <p:nvSpPr>
          <p:cNvPr id="478" name="Google Shape;478;p47"/>
          <p:cNvSpPr/>
          <p:nvPr/>
        </p:nvSpPr>
        <p:spPr>
          <a:xfrm>
            <a:off x="4489450" y="2000250"/>
            <a:ext cx="444500" cy="411163"/>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8</a:t>
            </a:r>
            <a:endParaRPr/>
          </a:p>
        </p:txBody>
      </p:sp>
      <p:sp>
        <p:nvSpPr>
          <p:cNvPr id="479" name="Google Shape;479;p47"/>
          <p:cNvSpPr/>
          <p:nvPr/>
        </p:nvSpPr>
        <p:spPr>
          <a:xfrm>
            <a:off x="4489450" y="2646363"/>
            <a:ext cx="442913" cy="382587"/>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9</a:t>
            </a:r>
            <a:endParaRPr/>
          </a:p>
        </p:txBody>
      </p:sp>
      <p:sp>
        <p:nvSpPr>
          <p:cNvPr id="480" name="Google Shape;480;p47"/>
          <p:cNvSpPr/>
          <p:nvPr/>
        </p:nvSpPr>
        <p:spPr>
          <a:xfrm>
            <a:off x="4489450" y="3238500"/>
            <a:ext cx="442913" cy="382588"/>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10</a:t>
            </a:r>
            <a:endParaRPr/>
          </a:p>
        </p:txBody>
      </p:sp>
      <p:sp>
        <p:nvSpPr>
          <p:cNvPr id="481" name="Google Shape;481;p47"/>
          <p:cNvSpPr/>
          <p:nvPr/>
        </p:nvSpPr>
        <p:spPr>
          <a:xfrm>
            <a:off x="4489450" y="3797300"/>
            <a:ext cx="442913" cy="382588"/>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11</a:t>
            </a:r>
            <a:endParaRPr/>
          </a:p>
        </p:txBody>
      </p:sp>
      <p:sp>
        <p:nvSpPr>
          <p:cNvPr id="482" name="Google Shape;482;p47"/>
          <p:cNvSpPr/>
          <p:nvPr/>
        </p:nvSpPr>
        <p:spPr>
          <a:xfrm>
            <a:off x="3422650" y="1463675"/>
            <a:ext cx="368300" cy="377825"/>
          </a:xfrm>
          <a:prstGeom prst="rect">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3</a:t>
            </a:r>
            <a:endParaRPr/>
          </a:p>
        </p:txBody>
      </p:sp>
      <p:sp>
        <p:nvSpPr>
          <p:cNvPr id="483" name="Google Shape;483;p47"/>
          <p:cNvSpPr/>
          <p:nvPr/>
        </p:nvSpPr>
        <p:spPr>
          <a:xfrm>
            <a:off x="3422650" y="3292475"/>
            <a:ext cx="368300" cy="365125"/>
          </a:xfrm>
          <a:prstGeom prst="rect">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4</a:t>
            </a:r>
            <a:endParaRPr/>
          </a:p>
        </p:txBody>
      </p:sp>
      <p:sp>
        <p:nvSpPr>
          <p:cNvPr id="484" name="Google Shape;484;p47"/>
          <p:cNvSpPr/>
          <p:nvPr/>
        </p:nvSpPr>
        <p:spPr>
          <a:xfrm>
            <a:off x="2241550" y="2368550"/>
            <a:ext cx="444500" cy="412750"/>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2</a:t>
            </a:r>
            <a:endParaRPr/>
          </a:p>
        </p:txBody>
      </p:sp>
      <p:sp>
        <p:nvSpPr>
          <p:cNvPr id="485" name="Google Shape;485;p47"/>
          <p:cNvSpPr/>
          <p:nvPr/>
        </p:nvSpPr>
        <p:spPr>
          <a:xfrm>
            <a:off x="1339850" y="3609975"/>
            <a:ext cx="368300" cy="365125"/>
          </a:xfrm>
          <a:prstGeom prst="rect">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a:t>
            </a:r>
            <a:endParaRPr/>
          </a:p>
        </p:txBody>
      </p:sp>
      <p:cxnSp>
        <p:nvCxnSpPr>
          <p:cNvPr id="486" name="Google Shape;486;p47"/>
          <p:cNvCxnSpPr/>
          <p:nvPr/>
        </p:nvCxnSpPr>
        <p:spPr>
          <a:xfrm>
            <a:off x="1697038" y="3946525"/>
            <a:ext cx="1738312" cy="120650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87" name="Google Shape;487;p47"/>
          <p:cNvCxnSpPr/>
          <p:nvPr/>
        </p:nvCxnSpPr>
        <p:spPr>
          <a:xfrm rot="10800000" flipH="1">
            <a:off x="3786188" y="4624388"/>
            <a:ext cx="747712" cy="4127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88" name="Google Shape;488;p47"/>
          <p:cNvCxnSpPr/>
          <p:nvPr/>
        </p:nvCxnSpPr>
        <p:spPr>
          <a:xfrm>
            <a:off x="3773488" y="5183188"/>
            <a:ext cx="836612" cy="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89" name="Google Shape;489;p47"/>
          <p:cNvCxnSpPr/>
          <p:nvPr/>
        </p:nvCxnSpPr>
        <p:spPr>
          <a:xfrm>
            <a:off x="3798888" y="5354638"/>
            <a:ext cx="709612" cy="43497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490" name="Google Shape;490;p47"/>
          <p:cNvSpPr/>
          <p:nvPr/>
        </p:nvSpPr>
        <p:spPr>
          <a:xfrm>
            <a:off x="4048125" y="4321175"/>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1</a:t>
            </a:r>
            <a:endParaRPr/>
          </a:p>
        </p:txBody>
      </p:sp>
      <p:sp>
        <p:nvSpPr>
          <p:cNvPr id="491" name="Google Shape;491;p47"/>
          <p:cNvSpPr/>
          <p:nvPr/>
        </p:nvSpPr>
        <p:spPr>
          <a:xfrm>
            <a:off x="4048125" y="4787900"/>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2</a:t>
            </a:r>
            <a:endParaRPr/>
          </a:p>
        </p:txBody>
      </p:sp>
      <p:sp>
        <p:nvSpPr>
          <p:cNvPr id="492" name="Google Shape;492;p47"/>
          <p:cNvSpPr/>
          <p:nvPr/>
        </p:nvSpPr>
        <p:spPr>
          <a:xfrm>
            <a:off x="4060825" y="5218113"/>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3</a:t>
            </a:r>
            <a:endParaRPr/>
          </a:p>
        </p:txBody>
      </p:sp>
      <p:sp>
        <p:nvSpPr>
          <p:cNvPr id="493" name="Google Shape;493;p47"/>
          <p:cNvSpPr/>
          <p:nvPr/>
        </p:nvSpPr>
        <p:spPr>
          <a:xfrm>
            <a:off x="4489450" y="4373563"/>
            <a:ext cx="442913" cy="382587"/>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12</a:t>
            </a:r>
            <a:endParaRPr/>
          </a:p>
        </p:txBody>
      </p:sp>
      <p:sp>
        <p:nvSpPr>
          <p:cNvPr id="494" name="Google Shape;494;p47"/>
          <p:cNvSpPr/>
          <p:nvPr/>
        </p:nvSpPr>
        <p:spPr>
          <a:xfrm>
            <a:off x="4489450" y="4991100"/>
            <a:ext cx="442913" cy="382588"/>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13</a:t>
            </a:r>
            <a:endParaRPr/>
          </a:p>
        </p:txBody>
      </p:sp>
      <p:sp>
        <p:nvSpPr>
          <p:cNvPr id="495" name="Google Shape;495;p47"/>
          <p:cNvSpPr/>
          <p:nvPr/>
        </p:nvSpPr>
        <p:spPr>
          <a:xfrm>
            <a:off x="4489450" y="5575300"/>
            <a:ext cx="442913" cy="382588"/>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14</a:t>
            </a:r>
            <a:endParaRPr/>
          </a:p>
        </p:txBody>
      </p:sp>
      <p:sp>
        <p:nvSpPr>
          <p:cNvPr id="496" name="Google Shape;496;p47"/>
          <p:cNvSpPr/>
          <p:nvPr/>
        </p:nvSpPr>
        <p:spPr>
          <a:xfrm>
            <a:off x="3422650" y="4994275"/>
            <a:ext cx="368300" cy="365125"/>
          </a:xfrm>
          <a:prstGeom prst="rect">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5</a:t>
            </a:r>
            <a:endParaRPr/>
          </a:p>
        </p:txBody>
      </p:sp>
      <p:cxnSp>
        <p:nvCxnSpPr>
          <p:cNvPr id="497" name="Google Shape;497;p47"/>
          <p:cNvCxnSpPr/>
          <p:nvPr/>
        </p:nvCxnSpPr>
        <p:spPr>
          <a:xfrm rot="10800000" flipH="1">
            <a:off x="1716088" y="2738438"/>
            <a:ext cx="677862" cy="87947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98" name="Google Shape;498;p47"/>
          <p:cNvCxnSpPr/>
          <p:nvPr/>
        </p:nvCxnSpPr>
        <p:spPr>
          <a:xfrm rot="10800000" flipH="1">
            <a:off x="4916488" y="846138"/>
            <a:ext cx="1154112" cy="1460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499" name="Google Shape;499;p47"/>
          <p:cNvCxnSpPr/>
          <p:nvPr/>
        </p:nvCxnSpPr>
        <p:spPr>
          <a:xfrm>
            <a:off x="4916488" y="1030288"/>
            <a:ext cx="1141412" cy="1968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0" name="Google Shape;500;p47"/>
          <p:cNvCxnSpPr/>
          <p:nvPr/>
        </p:nvCxnSpPr>
        <p:spPr>
          <a:xfrm rot="10800000" flipH="1">
            <a:off x="4916488" y="1443038"/>
            <a:ext cx="1154112" cy="1460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1" name="Google Shape;501;p47"/>
          <p:cNvCxnSpPr/>
          <p:nvPr/>
        </p:nvCxnSpPr>
        <p:spPr>
          <a:xfrm>
            <a:off x="4916488" y="1627188"/>
            <a:ext cx="1128712" cy="1968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2" name="Google Shape;502;p47"/>
          <p:cNvCxnSpPr/>
          <p:nvPr/>
        </p:nvCxnSpPr>
        <p:spPr>
          <a:xfrm rot="10800000" flipH="1">
            <a:off x="4916488" y="2052638"/>
            <a:ext cx="1154112" cy="1333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3" name="Google Shape;503;p47"/>
          <p:cNvCxnSpPr/>
          <p:nvPr/>
        </p:nvCxnSpPr>
        <p:spPr>
          <a:xfrm>
            <a:off x="4916488" y="2224088"/>
            <a:ext cx="1128712" cy="1968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4" name="Google Shape;504;p47"/>
          <p:cNvCxnSpPr/>
          <p:nvPr/>
        </p:nvCxnSpPr>
        <p:spPr>
          <a:xfrm rot="10800000" flipH="1">
            <a:off x="4916488" y="2662238"/>
            <a:ext cx="1154112" cy="1460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5" name="Google Shape;505;p47"/>
          <p:cNvCxnSpPr/>
          <p:nvPr/>
        </p:nvCxnSpPr>
        <p:spPr>
          <a:xfrm>
            <a:off x="4916488" y="2846388"/>
            <a:ext cx="1128712" cy="2222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6" name="Google Shape;506;p47"/>
          <p:cNvCxnSpPr/>
          <p:nvPr/>
        </p:nvCxnSpPr>
        <p:spPr>
          <a:xfrm rot="10800000" flipH="1">
            <a:off x="4916488" y="3259138"/>
            <a:ext cx="1154112" cy="1333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7" name="Google Shape;507;p47"/>
          <p:cNvCxnSpPr/>
          <p:nvPr/>
        </p:nvCxnSpPr>
        <p:spPr>
          <a:xfrm>
            <a:off x="4929188" y="3430588"/>
            <a:ext cx="1128712" cy="1968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8" name="Google Shape;508;p47"/>
          <p:cNvCxnSpPr/>
          <p:nvPr/>
        </p:nvCxnSpPr>
        <p:spPr>
          <a:xfrm rot="10800000" flipH="1">
            <a:off x="4929188" y="3817938"/>
            <a:ext cx="1154112" cy="1460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09" name="Google Shape;509;p47"/>
          <p:cNvCxnSpPr/>
          <p:nvPr/>
        </p:nvCxnSpPr>
        <p:spPr>
          <a:xfrm>
            <a:off x="4929188" y="4040188"/>
            <a:ext cx="1128712" cy="1841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10" name="Google Shape;510;p47"/>
          <p:cNvCxnSpPr/>
          <p:nvPr/>
        </p:nvCxnSpPr>
        <p:spPr>
          <a:xfrm rot="10800000" flipH="1">
            <a:off x="4929188" y="4414838"/>
            <a:ext cx="1128712" cy="1333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11" name="Google Shape;511;p47"/>
          <p:cNvCxnSpPr/>
          <p:nvPr/>
        </p:nvCxnSpPr>
        <p:spPr>
          <a:xfrm>
            <a:off x="4929188" y="4598988"/>
            <a:ext cx="1128712" cy="1714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12" name="Google Shape;512;p47"/>
          <p:cNvCxnSpPr/>
          <p:nvPr/>
        </p:nvCxnSpPr>
        <p:spPr>
          <a:xfrm rot="10800000" flipH="1">
            <a:off x="4916488" y="4999038"/>
            <a:ext cx="1154112" cy="1460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13" name="Google Shape;513;p47"/>
          <p:cNvCxnSpPr/>
          <p:nvPr/>
        </p:nvCxnSpPr>
        <p:spPr>
          <a:xfrm>
            <a:off x="4929188" y="5195888"/>
            <a:ext cx="1128712" cy="2222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14" name="Google Shape;514;p47"/>
          <p:cNvCxnSpPr/>
          <p:nvPr/>
        </p:nvCxnSpPr>
        <p:spPr>
          <a:xfrm rot="10800000" flipH="1">
            <a:off x="4903788" y="5595938"/>
            <a:ext cx="1154112" cy="1460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15" name="Google Shape;515;p47"/>
          <p:cNvCxnSpPr/>
          <p:nvPr/>
        </p:nvCxnSpPr>
        <p:spPr>
          <a:xfrm>
            <a:off x="4916488" y="5792788"/>
            <a:ext cx="1128712" cy="2222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516" name="Google Shape;516;p47"/>
          <p:cNvSpPr txBox="1"/>
          <p:nvPr/>
        </p:nvSpPr>
        <p:spPr>
          <a:xfrm>
            <a:off x="7680325" y="6572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8 mil</a:t>
            </a:r>
            <a:endParaRPr/>
          </a:p>
        </p:txBody>
      </p:sp>
      <p:sp>
        <p:nvSpPr>
          <p:cNvPr id="517" name="Google Shape;517;p47"/>
          <p:cNvSpPr txBox="1"/>
          <p:nvPr/>
        </p:nvSpPr>
        <p:spPr>
          <a:xfrm>
            <a:off x="7680325" y="9747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7 mil</a:t>
            </a:r>
            <a:endParaRPr/>
          </a:p>
        </p:txBody>
      </p:sp>
      <p:sp>
        <p:nvSpPr>
          <p:cNvPr id="518" name="Google Shape;518;p47"/>
          <p:cNvSpPr txBox="1"/>
          <p:nvPr/>
        </p:nvSpPr>
        <p:spPr>
          <a:xfrm>
            <a:off x="5030788" y="5461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1</a:t>
            </a:r>
            <a:endParaRPr/>
          </a:p>
        </p:txBody>
      </p:sp>
      <p:sp>
        <p:nvSpPr>
          <p:cNvPr id="519" name="Google Shape;519;p47"/>
          <p:cNvSpPr txBox="1"/>
          <p:nvPr/>
        </p:nvSpPr>
        <p:spPr>
          <a:xfrm>
            <a:off x="5640388" y="8001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2</a:t>
            </a:r>
            <a:endParaRPr/>
          </a:p>
        </p:txBody>
      </p:sp>
      <p:sp>
        <p:nvSpPr>
          <p:cNvPr id="520" name="Google Shape;520;p47"/>
          <p:cNvSpPr txBox="1"/>
          <p:nvPr/>
        </p:nvSpPr>
        <p:spPr>
          <a:xfrm>
            <a:off x="6115050" y="6572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1</a:t>
            </a:r>
            <a:r>
              <a:rPr lang="en-US" sz="2000">
                <a:solidFill>
                  <a:schemeClr val="lt1"/>
                </a:solidFill>
                <a:latin typeface="Book Antiqua"/>
                <a:ea typeface="Book Antiqua"/>
                <a:cs typeface="Book Antiqua"/>
                <a:sym typeface="Book Antiqua"/>
              </a:rPr>
              <a:t>) = .94</a:t>
            </a:r>
            <a:endParaRPr sz="2000" baseline="-25000">
              <a:solidFill>
                <a:schemeClr val="lt1"/>
              </a:solidFill>
              <a:latin typeface="Book Antiqua"/>
              <a:ea typeface="Book Antiqua"/>
              <a:cs typeface="Book Antiqua"/>
              <a:sym typeface="Book Antiqua"/>
            </a:endParaRPr>
          </a:p>
        </p:txBody>
      </p:sp>
      <p:sp>
        <p:nvSpPr>
          <p:cNvPr id="521" name="Google Shape;521;p47"/>
          <p:cNvSpPr txBox="1"/>
          <p:nvPr/>
        </p:nvSpPr>
        <p:spPr>
          <a:xfrm>
            <a:off x="6115050" y="9747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2</a:t>
            </a:r>
            <a:r>
              <a:rPr lang="en-US" sz="2000">
                <a:solidFill>
                  <a:schemeClr val="lt1"/>
                </a:solidFill>
                <a:latin typeface="Book Antiqua"/>
                <a:ea typeface="Book Antiqua"/>
                <a:cs typeface="Book Antiqua"/>
                <a:sym typeface="Book Antiqua"/>
              </a:rPr>
              <a:t>) = .06</a:t>
            </a:r>
            <a:endParaRPr sz="2000" baseline="-25000">
              <a:solidFill>
                <a:schemeClr val="lt1"/>
              </a:solidFill>
              <a:latin typeface="Book Antiqua"/>
              <a:ea typeface="Book Antiqua"/>
              <a:cs typeface="Book Antiqua"/>
              <a:sym typeface="Book Antiqua"/>
            </a:endParaRPr>
          </a:p>
        </p:txBody>
      </p:sp>
      <p:sp>
        <p:nvSpPr>
          <p:cNvPr id="522" name="Google Shape;522;p47"/>
          <p:cNvSpPr txBox="1"/>
          <p:nvPr/>
        </p:nvSpPr>
        <p:spPr>
          <a:xfrm>
            <a:off x="6115050" y="12668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1</a:t>
            </a:r>
            <a:r>
              <a:rPr lang="en-US" sz="2000">
                <a:solidFill>
                  <a:schemeClr val="lt1"/>
                </a:solidFill>
                <a:latin typeface="Book Antiqua"/>
                <a:ea typeface="Book Antiqua"/>
                <a:cs typeface="Book Antiqua"/>
                <a:sym typeface="Book Antiqua"/>
              </a:rPr>
              <a:t>) = .94</a:t>
            </a:r>
            <a:endParaRPr sz="2000" baseline="-25000">
              <a:solidFill>
                <a:schemeClr val="lt1"/>
              </a:solidFill>
              <a:latin typeface="Book Antiqua"/>
              <a:ea typeface="Book Antiqua"/>
              <a:cs typeface="Book Antiqua"/>
              <a:sym typeface="Book Antiqua"/>
            </a:endParaRPr>
          </a:p>
        </p:txBody>
      </p:sp>
      <p:sp>
        <p:nvSpPr>
          <p:cNvPr id="523" name="Google Shape;523;p47"/>
          <p:cNvSpPr txBox="1"/>
          <p:nvPr/>
        </p:nvSpPr>
        <p:spPr>
          <a:xfrm>
            <a:off x="6115050" y="15716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2</a:t>
            </a:r>
            <a:r>
              <a:rPr lang="en-US" sz="2000">
                <a:solidFill>
                  <a:schemeClr val="lt1"/>
                </a:solidFill>
                <a:latin typeface="Book Antiqua"/>
                <a:ea typeface="Book Antiqua"/>
                <a:cs typeface="Book Antiqua"/>
                <a:sym typeface="Book Antiqua"/>
              </a:rPr>
              <a:t>) = .06</a:t>
            </a:r>
            <a:endParaRPr sz="2000" baseline="-25000">
              <a:solidFill>
                <a:schemeClr val="lt1"/>
              </a:solidFill>
              <a:latin typeface="Book Antiqua"/>
              <a:ea typeface="Book Antiqua"/>
              <a:cs typeface="Book Antiqua"/>
              <a:sym typeface="Book Antiqua"/>
            </a:endParaRPr>
          </a:p>
        </p:txBody>
      </p:sp>
      <p:sp>
        <p:nvSpPr>
          <p:cNvPr id="524" name="Google Shape;524;p47"/>
          <p:cNvSpPr txBox="1"/>
          <p:nvPr/>
        </p:nvSpPr>
        <p:spPr>
          <a:xfrm>
            <a:off x="6115050" y="18764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1</a:t>
            </a:r>
            <a:r>
              <a:rPr lang="en-US" sz="2000">
                <a:solidFill>
                  <a:schemeClr val="lt1"/>
                </a:solidFill>
                <a:latin typeface="Book Antiqua"/>
                <a:ea typeface="Book Antiqua"/>
                <a:cs typeface="Book Antiqua"/>
                <a:sym typeface="Book Antiqua"/>
              </a:rPr>
              <a:t>) = .94</a:t>
            </a:r>
            <a:endParaRPr sz="2000" baseline="-25000">
              <a:solidFill>
                <a:schemeClr val="lt1"/>
              </a:solidFill>
              <a:latin typeface="Book Antiqua"/>
              <a:ea typeface="Book Antiqua"/>
              <a:cs typeface="Book Antiqua"/>
              <a:sym typeface="Book Antiqua"/>
            </a:endParaRPr>
          </a:p>
        </p:txBody>
      </p:sp>
      <p:sp>
        <p:nvSpPr>
          <p:cNvPr id="525" name="Google Shape;525;p47"/>
          <p:cNvSpPr txBox="1"/>
          <p:nvPr/>
        </p:nvSpPr>
        <p:spPr>
          <a:xfrm>
            <a:off x="6115050" y="21812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2</a:t>
            </a:r>
            <a:r>
              <a:rPr lang="en-US" sz="2000">
                <a:solidFill>
                  <a:schemeClr val="lt1"/>
                </a:solidFill>
                <a:latin typeface="Book Antiqua"/>
                <a:ea typeface="Book Antiqua"/>
                <a:cs typeface="Book Antiqua"/>
                <a:sym typeface="Book Antiqua"/>
              </a:rPr>
              <a:t>) = .06</a:t>
            </a:r>
            <a:endParaRPr sz="2000" baseline="-25000">
              <a:solidFill>
                <a:schemeClr val="lt1"/>
              </a:solidFill>
              <a:latin typeface="Book Antiqua"/>
              <a:ea typeface="Book Antiqua"/>
              <a:cs typeface="Book Antiqua"/>
              <a:sym typeface="Book Antiqua"/>
            </a:endParaRPr>
          </a:p>
        </p:txBody>
      </p:sp>
      <p:sp>
        <p:nvSpPr>
          <p:cNvPr id="526" name="Google Shape;526;p47"/>
          <p:cNvSpPr txBox="1"/>
          <p:nvPr/>
        </p:nvSpPr>
        <p:spPr>
          <a:xfrm>
            <a:off x="6115050" y="24860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1</a:t>
            </a:r>
            <a:r>
              <a:rPr lang="en-US" sz="2000">
                <a:solidFill>
                  <a:schemeClr val="lt1"/>
                </a:solidFill>
                <a:latin typeface="Book Antiqua"/>
                <a:ea typeface="Book Antiqua"/>
                <a:cs typeface="Book Antiqua"/>
                <a:sym typeface="Book Antiqua"/>
              </a:rPr>
              <a:t>) = .35</a:t>
            </a:r>
            <a:endParaRPr sz="2000" baseline="-25000">
              <a:solidFill>
                <a:schemeClr val="lt1"/>
              </a:solidFill>
              <a:latin typeface="Book Antiqua"/>
              <a:ea typeface="Book Antiqua"/>
              <a:cs typeface="Book Antiqua"/>
              <a:sym typeface="Book Antiqua"/>
            </a:endParaRPr>
          </a:p>
        </p:txBody>
      </p:sp>
      <p:sp>
        <p:nvSpPr>
          <p:cNvPr id="527" name="Google Shape;527;p47"/>
          <p:cNvSpPr txBox="1"/>
          <p:nvPr/>
        </p:nvSpPr>
        <p:spPr>
          <a:xfrm>
            <a:off x="6115050" y="28035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2</a:t>
            </a:r>
            <a:r>
              <a:rPr lang="en-US" sz="2000">
                <a:solidFill>
                  <a:schemeClr val="lt1"/>
                </a:solidFill>
                <a:latin typeface="Book Antiqua"/>
                <a:ea typeface="Book Antiqua"/>
                <a:cs typeface="Book Antiqua"/>
                <a:sym typeface="Book Antiqua"/>
              </a:rPr>
              <a:t>) = .65</a:t>
            </a:r>
            <a:endParaRPr sz="2000" baseline="-25000">
              <a:solidFill>
                <a:schemeClr val="lt1"/>
              </a:solidFill>
              <a:latin typeface="Book Antiqua"/>
              <a:ea typeface="Book Antiqua"/>
              <a:cs typeface="Book Antiqua"/>
              <a:sym typeface="Book Antiqua"/>
            </a:endParaRPr>
          </a:p>
        </p:txBody>
      </p:sp>
      <p:sp>
        <p:nvSpPr>
          <p:cNvPr id="528" name="Google Shape;528;p47"/>
          <p:cNvSpPr txBox="1"/>
          <p:nvPr/>
        </p:nvSpPr>
        <p:spPr>
          <a:xfrm>
            <a:off x="6115050" y="31083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1</a:t>
            </a:r>
            <a:r>
              <a:rPr lang="en-US" sz="2000">
                <a:solidFill>
                  <a:schemeClr val="lt1"/>
                </a:solidFill>
                <a:latin typeface="Book Antiqua"/>
                <a:ea typeface="Book Antiqua"/>
                <a:cs typeface="Book Antiqua"/>
                <a:sym typeface="Book Antiqua"/>
              </a:rPr>
              <a:t>) = .35</a:t>
            </a:r>
            <a:endParaRPr sz="2000" baseline="-25000">
              <a:solidFill>
                <a:schemeClr val="lt1"/>
              </a:solidFill>
              <a:latin typeface="Book Antiqua"/>
              <a:ea typeface="Book Antiqua"/>
              <a:cs typeface="Book Antiqua"/>
              <a:sym typeface="Book Antiqua"/>
            </a:endParaRPr>
          </a:p>
        </p:txBody>
      </p:sp>
      <p:sp>
        <p:nvSpPr>
          <p:cNvPr id="529" name="Google Shape;529;p47"/>
          <p:cNvSpPr txBox="1"/>
          <p:nvPr/>
        </p:nvSpPr>
        <p:spPr>
          <a:xfrm>
            <a:off x="6115050" y="34258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2</a:t>
            </a:r>
            <a:r>
              <a:rPr lang="en-US" sz="2000">
                <a:solidFill>
                  <a:schemeClr val="lt1"/>
                </a:solidFill>
                <a:latin typeface="Book Antiqua"/>
                <a:ea typeface="Book Antiqua"/>
                <a:cs typeface="Book Antiqua"/>
                <a:sym typeface="Book Antiqua"/>
              </a:rPr>
              <a:t>) = .65</a:t>
            </a:r>
            <a:endParaRPr sz="2000" baseline="-25000">
              <a:solidFill>
                <a:schemeClr val="lt1"/>
              </a:solidFill>
              <a:latin typeface="Book Antiqua"/>
              <a:ea typeface="Book Antiqua"/>
              <a:cs typeface="Book Antiqua"/>
              <a:sym typeface="Book Antiqua"/>
            </a:endParaRPr>
          </a:p>
        </p:txBody>
      </p:sp>
      <p:sp>
        <p:nvSpPr>
          <p:cNvPr id="530" name="Google Shape;530;p47"/>
          <p:cNvSpPr txBox="1"/>
          <p:nvPr/>
        </p:nvSpPr>
        <p:spPr>
          <a:xfrm>
            <a:off x="6115050" y="37306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1</a:t>
            </a:r>
            <a:r>
              <a:rPr lang="en-US" sz="2000">
                <a:solidFill>
                  <a:schemeClr val="lt1"/>
                </a:solidFill>
                <a:latin typeface="Book Antiqua"/>
                <a:ea typeface="Book Antiqua"/>
                <a:cs typeface="Book Antiqua"/>
                <a:sym typeface="Book Antiqua"/>
              </a:rPr>
              <a:t>) = .35</a:t>
            </a:r>
            <a:endParaRPr sz="2000" baseline="-25000">
              <a:solidFill>
                <a:schemeClr val="lt1"/>
              </a:solidFill>
              <a:latin typeface="Book Antiqua"/>
              <a:ea typeface="Book Antiqua"/>
              <a:cs typeface="Book Antiqua"/>
              <a:sym typeface="Book Antiqua"/>
            </a:endParaRPr>
          </a:p>
        </p:txBody>
      </p:sp>
      <p:sp>
        <p:nvSpPr>
          <p:cNvPr id="531" name="Google Shape;531;p47"/>
          <p:cNvSpPr txBox="1"/>
          <p:nvPr/>
        </p:nvSpPr>
        <p:spPr>
          <a:xfrm>
            <a:off x="6115050" y="40354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2</a:t>
            </a:r>
            <a:r>
              <a:rPr lang="en-US" sz="2000">
                <a:solidFill>
                  <a:schemeClr val="lt1"/>
                </a:solidFill>
                <a:latin typeface="Book Antiqua"/>
                <a:ea typeface="Book Antiqua"/>
                <a:cs typeface="Book Antiqua"/>
                <a:sym typeface="Book Antiqua"/>
              </a:rPr>
              <a:t>) = .65</a:t>
            </a:r>
            <a:endParaRPr sz="2000" baseline="-25000">
              <a:solidFill>
                <a:schemeClr val="lt1"/>
              </a:solidFill>
              <a:latin typeface="Book Antiqua"/>
              <a:ea typeface="Book Antiqua"/>
              <a:cs typeface="Book Antiqua"/>
              <a:sym typeface="Book Antiqua"/>
            </a:endParaRPr>
          </a:p>
        </p:txBody>
      </p:sp>
      <p:sp>
        <p:nvSpPr>
          <p:cNvPr id="532" name="Google Shape;532;p47"/>
          <p:cNvSpPr txBox="1"/>
          <p:nvPr/>
        </p:nvSpPr>
        <p:spPr>
          <a:xfrm>
            <a:off x="6115050" y="43275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1</a:t>
            </a:r>
            <a:r>
              <a:rPr lang="en-US" sz="2000">
                <a:solidFill>
                  <a:schemeClr val="lt1"/>
                </a:solidFill>
                <a:latin typeface="Book Antiqua"/>
                <a:ea typeface="Book Antiqua"/>
                <a:cs typeface="Book Antiqua"/>
                <a:sym typeface="Book Antiqua"/>
              </a:rPr>
              <a:t>) = .80</a:t>
            </a:r>
            <a:endParaRPr sz="2000" baseline="-25000">
              <a:solidFill>
                <a:schemeClr val="lt1"/>
              </a:solidFill>
              <a:latin typeface="Book Antiqua"/>
              <a:ea typeface="Book Antiqua"/>
              <a:cs typeface="Book Antiqua"/>
              <a:sym typeface="Book Antiqua"/>
            </a:endParaRPr>
          </a:p>
        </p:txBody>
      </p:sp>
      <p:sp>
        <p:nvSpPr>
          <p:cNvPr id="533" name="Google Shape;533;p47"/>
          <p:cNvSpPr txBox="1"/>
          <p:nvPr/>
        </p:nvSpPr>
        <p:spPr>
          <a:xfrm>
            <a:off x="6115050" y="46450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2</a:t>
            </a:r>
            <a:r>
              <a:rPr lang="en-US" sz="2000">
                <a:solidFill>
                  <a:schemeClr val="lt1"/>
                </a:solidFill>
                <a:latin typeface="Book Antiqua"/>
                <a:ea typeface="Book Antiqua"/>
                <a:cs typeface="Book Antiqua"/>
                <a:sym typeface="Book Antiqua"/>
              </a:rPr>
              <a:t>) = .20</a:t>
            </a:r>
            <a:endParaRPr sz="2000" baseline="-25000">
              <a:solidFill>
                <a:schemeClr val="lt1"/>
              </a:solidFill>
              <a:latin typeface="Book Antiqua"/>
              <a:ea typeface="Book Antiqua"/>
              <a:cs typeface="Book Antiqua"/>
              <a:sym typeface="Book Antiqua"/>
            </a:endParaRPr>
          </a:p>
        </p:txBody>
      </p:sp>
      <p:sp>
        <p:nvSpPr>
          <p:cNvPr id="534" name="Google Shape;534;p47"/>
          <p:cNvSpPr txBox="1"/>
          <p:nvPr/>
        </p:nvSpPr>
        <p:spPr>
          <a:xfrm>
            <a:off x="6115050" y="49498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1</a:t>
            </a:r>
            <a:r>
              <a:rPr lang="en-US" sz="2000">
                <a:solidFill>
                  <a:schemeClr val="lt1"/>
                </a:solidFill>
                <a:latin typeface="Book Antiqua"/>
                <a:ea typeface="Book Antiqua"/>
                <a:cs typeface="Book Antiqua"/>
                <a:sym typeface="Book Antiqua"/>
              </a:rPr>
              <a:t>) = .80</a:t>
            </a:r>
            <a:endParaRPr sz="2000" baseline="-25000">
              <a:solidFill>
                <a:schemeClr val="lt1"/>
              </a:solidFill>
              <a:latin typeface="Book Antiqua"/>
              <a:ea typeface="Book Antiqua"/>
              <a:cs typeface="Book Antiqua"/>
              <a:sym typeface="Book Antiqua"/>
            </a:endParaRPr>
          </a:p>
        </p:txBody>
      </p:sp>
      <p:sp>
        <p:nvSpPr>
          <p:cNvPr id="535" name="Google Shape;535;p47"/>
          <p:cNvSpPr txBox="1"/>
          <p:nvPr/>
        </p:nvSpPr>
        <p:spPr>
          <a:xfrm>
            <a:off x="6115050" y="52673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2</a:t>
            </a:r>
            <a:r>
              <a:rPr lang="en-US" sz="2000">
                <a:solidFill>
                  <a:schemeClr val="lt1"/>
                </a:solidFill>
                <a:latin typeface="Book Antiqua"/>
                <a:ea typeface="Book Antiqua"/>
                <a:cs typeface="Book Antiqua"/>
                <a:sym typeface="Book Antiqua"/>
              </a:rPr>
              <a:t>) = .20</a:t>
            </a:r>
            <a:endParaRPr sz="2000" baseline="-25000">
              <a:solidFill>
                <a:schemeClr val="lt1"/>
              </a:solidFill>
              <a:latin typeface="Book Antiqua"/>
              <a:ea typeface="Book Antiqua"/>
              <a:cs typeface="Book Antiqua"/>
              <a:sym typeface="Book Antiqua"/>
            </a:endParaRPr>
          </a:p>
        </p:txBody>
      </p:sp>
      <p:sp>
        <p:nvSpPr>
          <p:cNvPr id="536" name="Google Shape;536;p47"/>
          <p:cNvSpPr txBox="1"/>
          <p:nvPr/>
        </p:nvSpPr>
        <p:spPr>
          <a:xfrm>
            <a:off x="6115050" y="55721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1</a:t>
            </a:r>
            <a:r>
              <a:rPr lang="en-US" sz="2000">
                <a:solidFill>
                  <a:schemeClr val="lt1"/>
                </a:solidFill>
                <a:latin typeface="Book Antiqua"/>
                <a:ea typeface="Book Antiqua"/>
                <a:cs typeface="Book Antiqua"/>
                <a:sym typeface="Book Antiqua"/>
              </a:rPr>
              <a:t>) = .80</a:t>
            </a:r>
            <a:endParaRPr sz="2000" baseline="-25000">
              <a:solidFill>
                <a:schemeClr val="lt1"/>
              </a:solidFill>
              <a:latin typeface="Book Antiqua"/>
              <a:ea typeface="Book Antiqua"/>
              <a:cs typeface="Book Antiqua"/>
              <a:sym typeface="Book Antiqua"/>
            </a:endParaRPr>
          </a:p>
        </p:txBody>
      </p:sp>
      <p:sp>
        <p:nvSpPr>
          <p:cNvPr id="537" name="Google Shape;537;p47"/>
          <p:cNvSpPr txBox="1"/>
          <p:nvPr/>
        </p:nvSpPr>
        <p:spPr>
          <a:xfrm>
            <a:off x="6115050" y="5876925"/>
            <a:ext cx="128746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P</a:t>
            </a:r>
            <a:r>
              <a:rPr lang="en-US" sz="2000">
                <a:solidFill>
                  <a:schemeClr val="lt1"/>
                </a:solidFill>
                <a:latin typeface="Book Antiqua"/>
                <a:ea typeface="Book Antiqua"/>
                <a:cs typeface="Book Antiqua"/>
                <a:sym typeface="Book Antiqua"/>
              </a:rPr>
              <a:t>(</a:t>
            </a:r>
            <a:r>
              <a:rPr lang="en-US" sz="2000" i="1">
                <a:solidFill>
                  <a:schemeClr val="lt1"/>
                </a:solidFill>
                <a:latin typeface="Book Antiqua"/>
                <a:ea typeface="Book Antiqua"/>
                <a:cs typeface="Book Antiqua"/>
                <a:sym typeface="Book Antiqua"/>
              </a:rPr>
              <a:t>s</a:t>
            </a:r>
            <a:r>
              <a:rPr lang="en-US" sz="2000" baseline="-25000">
                <a:solidFill>
                  <a:schemeClr val="lt1"/>
                </a:solidFill>
                <a:latin typeface="Book Antiqua"/>
                <a:ea typeface="Book Antiqua"/>
                <a:cs typeface="Book Antiqua"/>
                <a:sym typeface="Book Antiqua"/>
              </a:rPr>
              <a:t>2</a:t>
            </a:r>
            <a:r>
              <a:rPr lang="en-US" sz="2000">
                <a:solidFill>
                  <a:schemeClr val="lt1"/>
                </a:solidFill>
                <a:latin typeface="Book Antiqua"/>
                <a:ea typeface="Book Antiqua"/>
                <a:cs typeface="Book Antiqua"/>
                <a:sym typeface="Book Antiqua"/>
              </a:rPr>
              <a:t>) = .20</a:t>
            </a:r>
            <a:endParaRPr sz="2000" baseline="-25000">
              <a:solidFill>
                <a:schemeClr val="lt1"/>
              </a:solidFill>
              <a:latin typeface="Book Antiqua"/>
              <a:ea typeface="Book Antiqua"/>
              <a:cs typeface="Book Antiqua"/>
              <a:sym typeface="Book Antiqua"/>
            </a:endParaRPr>
          </a:p>
        </p:txBody>
      </p:sp>
      <p:sp>
        <p:nvSpPr>
          <p:cNvPr id="538" name="Google Shape;538;p47"/>
          <p:cNvSpPr txBox="1"/>
          <p:nvPr/>
        </p:nvSpPr>
        <p:spPr>
          <a:xfrm>
            <a:off x="7680325" y="12668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$14 mil</a:t>
            </a:r>
            <a:endParaRPr/>
          </a:p>
        </p:txBody>
      </p:sp>
      <p:sp>
        <p:nvSpPr>
          <p:cNvPr id="539" name="Google Shape;539;p47"/>
          <p:cNvSpPr txBox="1"/>
          <p:nvPr/>
        </p:nvSpPr>
        <p:spPr>
          <a:xfrm>
            <a:off x="7680325" y="15843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5 mil</a:t>
            </a:r>
            <a:endParaRPr/>
          </a:p>
        </p:txBody>
      </p:sp>
      <p:sp>
        <p:nvSpPr>
          <p:cNvPr id="540" name="Google Shape;540;p47"/>
          <p:cNvSpPr txBox="1"/>
          <p:nvPr/>
        </p:nvSpPr>
        <p:spPr>
          <a:xfrm>
            <a:off x="7680325" y="18764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$20 mil</a:t>
            </a:r>
            <a:endParaRPr/>
          </a:p>
        </p:txBody>
      </p:sp>
      <p:sp>
        <p:nvSpPr>
          <p:cNvPr id="541" name="Google Shape;541;p47"/>
          <p:cNvSpPr txBox="1"/>
          <p:nvPr/>
        </p:nvSpPr>
        <p:spPr>
          <a:xfrm>
            <a:off x="7591425" y="2193925"/>
            <a:ext cx="108585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9 mil</a:t>
            </a:r>
            <a:endParaRPr/>
          </a:p>
        </p:txBody>
      </p:sp>
      <p:sp>
        <p:nvSpPr>
          <p:cNvPr id="542" name="Google Shape;542;p47"/>
          <p:cNvSpPr txBox="1"/>
          <p:nvPr/>
        </p:nvSpPr>
        <p:spPr>
          <a:xfrm>
            <a:off x="7680325" y="24987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8 mil</a:t>
            </a:r>
            <a:endParaRPr/>
          </a:p>
        </p:txBody>
      </p:sp>
      <p:sp>
        <p:nvSpPr>
          <p:cNvPr id="543" name="Google Shape;543;p47"/>
          <p:cNvSpPr txBox="1"/>
          <p:nvPr/>
        </p:nvSpPr>
        <p:spPr>
          <a:xfrm>
            <a:off x="7680325" y="28162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7 mil</a:t>
            </a:r>
            <a:endParaRPr/>
          </a:p>
        </p:txBody>
      </p:sp>
      <p:sp>
        <p:nvSpPr>
          <p:cNvPr id="544" name="Google Shape;544;p47"/>
          <p:cNvSpPr txBox="1"/>
          <p:nvPr/>
        </p:nvSpPr>
        <p:spPr>
          <a:xfrm>
            <a:off x="7680325" y="31210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$14 mil</a:t>
            </a:r>
            <a:endParaRPr/>
          </a:p>
        </p:txBody>
      </p:sp>
      <p:sp>
        <p:nvSpPr>
          <p:cNvPr id="545" name="Google Shape;545;p47"/>
          <p:cNvSpPr txBox="1"/>
          <p:nvPr/>
        </p:nvSpPr>
        <p:spPr>
          <a:xfrm>
            <a:off x="7680325" y="34385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5 mil</a:t>
            </a:r>
            <a:endParaRPr/>
          </a:p>
        </p:txBody>
      </p:sp>
      <p:sp>
        <p:nvSpPr>
          <p:cNvPr id="546" name="Google Shape;546;p47"/>
          <p:cNvSpPr txBox="1"/>
          <p:nvPr/>
        </p:nvSpPr>
        <p:spPr>
          <a:xfrm>
            <a:off x="7680325" y="37179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$20 mil</a:t>
            </a:r>
            <a:endParaRPr/>
          </a:p>
        </p:txBody>
      </p:sp>
      <p:sp>
        <p:nvSpPr>
          <p:cNvPr id="547" name="Google Shape;547;p47"/>
          <p:cNvSpPr txBox="1"/>
          <p:nvPr/>
        </p:nvSpPr>
        <p:spPr>
          <a:xfrm>
            <a:off x="7591425" y="4035425"/>
            <a:ext cx="108585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9 mil</a:t>
            </a:r>
            <a:endParaRPr/>
          </a:p>
        </p:txBody>
      </p:sp>
      <p:sp>
        <p:nvSpPr>
          <p:cNvPr id="548" name="Google Shape;548;p47"/>
          <p:cNvSpPr txBox="1"/>
          <p:nvPr/>
        </p:nvSpPr>
        <p:spPr>
          <a:xfrm>
            <a:off x="7680325" y="43402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8 mil</a:t>
            </a:r>
            <a:endParaRPr/>
          </a:p>
        </p:txBody>
      </p:sp>
      <p:sp>
        <p:nvSpPr>
          <p:cNvPr id="549" name="Google Shape;549;p47"/>
          <p:cNvSpPr txBox="1"/>
          <p:nvPr/>
        </p:nvSpPr>
        <p:spPr>
          <a:xfrm>
            <a:off x="7680325" y="46577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7 mil</a:t>
            </a:r>
            <a:endParaRPr/>
          </a:p>
        </p:txBody>
      </p:sp>
      <p:sp>
        <p:nvSpPr>
          <p:cNvPr id="550" name="Google Shape;550;p47"/>
          <p:cNvSpPr txBox="1"/>
          <p:nvPr/>
        </p:nvSpPr>
        <p:spPr>
          <a:xfrm>
            <a:off x="7680325" y="49625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$14 mil</a:t>
            </a:r>
            <a:endParaRPr/>
          </a:p>
        </p:txBody>
      </p:sp>
      <p:sp>
        <p:nvSpPr>
          <p:cNvPr id="551" name="Google Shape;551;p47"/>
          <p:cNvSpPr txBox="1"/>
          <p:nvPr/>
        </p:nvSpPr>
        <p:spPr>
          <a:xfrm>
            <a:off x="7680325" y="52800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5 mil</a:t>
            </a:r>
            <a:endParaRPr/>
          </a:p>
        </p:txBody>
      </p:sp>
      <p:sp>
        <p:nvSpPr>
          <p:cNvPr id="552" name="Google Shape;552;p47"/>
          <p:cNvSpPr txBox="1"/>
          <p:nvPr/>
        </p:nvSpPr>
        <p:spPr>
          <a:xfrm>
            <a:off x="7680325" y="5572125"/>
            <a:ext cx="1001713"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$20 mil</a:t>
            </a:r>
            <a:endParaRPr/>
          </a:p>
        </p:txBody>
      </p:sp>
      <p:sp>
        <p:nvSpPr>
          <p:cNvPr id="553" name="Google Shape;553;p47"/>
          <p:cNvSpPr txBox="1"/>
          <p:nvPr/>
        </p:nvSpPr>
        <p:spPr>
          <a:xfrm>
            <a:off x="7578725" y="5889625"/>
            <a:ext cx="1085850" cy="3968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Book Antiqua"/>
                <a:ea typeface="Book Antiqua"/>
                <a:cs typeface="Book Antiqua"/>
                <a:sym typeface="Book Antiqua"/>
              </a:rPr>
              <a:t>-$  9 mil</a:t>
            </a:r>
            <a:endParaRPr/>
          </a:p>
        </p:txBody>
      </p:sp>
      <p:sp>
        <p:nvSpPr>
          <p:cNvPr id="554" name="Google Shape;554;p47"/>
          <p:cNvSpPr txBox="1"/>
          <p:nvPr/>
        </p:nvSpPr>
        <p:spPr>
          <a:xfrm>
            <a:off x="5030788" y="11303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1</a:t>
            </a:r>
            <a:endParaRPr/>
          </a:p>
        </p:txBody>
      </p:sp>
      <p:sp>
        <p:nvSpPr>
          <p:cNvPr id="555" name="Google Shape;555;p47"/>
          <p:cNvSpPr txBox="1"/>
          <p:nvPr/>
        </p:nvSpPr>
        <p:spPr>
          <a:xfrm>
            <a:off x="5640388" y="13843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2</a:t>
            </a:r>
            <a:endParaRPr/>
          </a:p>
        </p:txBody>
      </p:sp>
      <p:sp>
        <p:nvSpPr>
          <p:cNvPr id="556" name="Google Shape;556;p47"/>
          <p:cNvSpPr txBox="1"/>
          <p:nvPr/>
        </p:nvSpPr>
        <p:spPr>
          <a:xfrm>
            <a:off x="5030788" y="17399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1</a:t>
            </a:r>
            <a:endParaRPr/>
          </a:p>
        </p:txBody>
      </p:sp>
      <p:sp>
        <p:nvSpPr>
          <p:cNvPr id="557" name="Google Shape;557;p47"/>
          <p:cNvSpPr txBox="1"/>
          <p:nvPr/>
        </p:nvSpPr>
        <p:spPr>
          <a:xfrm>
            <a:off x="5640388" y="19939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2</a:t>
            </a:r>
            <a:endParaRPr/>
          </a:p>
        </p:txBody>
      </p:sp>
      <p:sp>
        <p:nvSpPr>
          <p:cNvPr id="558" name="Google Shape;558;p47"/>
          <p:cNvSpPr txBox="1"/>
          <p:nvPr/>
        </p:nvSpPr>
        <p:spPr>
          <a:xfrm>
            <a:off x="5030788" y="23622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1</a:t>
            </a:r>
            <a:endParaRPr/>
          </a:p>
        </p:txBody>
      </p:sp>
      <p:sp>
        <p:nvSpPr>
          <p:cNvPr id="559" name="Google Shape;559;p47"/>
          <p:cNvSpPr txBox="1"/>
          <p:nvPr/>
        </p:nvSpPr>
        <p:spPr>
          <a:xfrm>
            <a:off x="5640388" y="26162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2</a:t>
            </a:r>
            <a:endParaRPr/>
          </a:p>
        </p:txBody>
      </p:sp>
      <p:sp>
        <p:nvSpPr>
          <p:cNvPr id="560" name="Google Shape;560;p47"/>
          <p:cNvSpPr txBox="1"/>
          <p:nvPr/>
        </p:nvSpPr>
        <p:spPr>
          <a:xfrm>
            <a:off x="5030788" y="29464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1</a:t>
            </a:r>
            <a:endParaRPr/>
          </a:p>
        </p:txBody>
      </p:sp>
      <p:sp>
        <p:nvSpPr>
          <p:cNvPr id="561" name="Google Shape;561;p47"/>
          <p:cNvSpPr txBox="1"/>
          <p:nvPr/>
        </p:nvSpPr>
        <p:spPr>
          <a:xfrm>
            <a:off x="5640388" y="31877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2</a:t>
            </a:r>
            <a:endParaRPr/>
          </a:p>
        </p:txBody>
      </p:sp>
      <p:sp>
        <p:nvSpPr>
          <p:cNvPr id="562" name="Google Shape;562;p47"/>
          <p:cNvSpPr txBox="1"/>
          <p:nvPr/>
        </p:nvSpPr>
        <p:spPr>
          <a:xfrm>
            <a:off x="5030788" y="35179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1</a:t>
            </a:r>
            <a:endParaRPr/>
          </a:p>
        </p:txBody>
      </p:sp>
      <p:sp>
        <p:nvSpPr>
          <p:cNvPr id="563" name="Google Shape;563;p47"/>
          <p:cNvSpPr txBox="1"/>
          <p:nvPr/>
        </p:nvSpPr>
        <p:spPr>
          <a:xfrm>
            <a:off x="5640388" y="37846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2</a:t>
            </a:r>
            <a:endParaRPr/>
          </a:p>
        </p:txBody>
      </p:sp>
      <p:sp>
        <p:nvSpPr>
          <p:cNvPr id="564" name="Google Shape;564;p47"/>
          <p:cNvSpPr txBox="1"/>
          <p:nvPr/>
        </p:nvSpPr>
        <p:spPr>
          <a:xfrm>
            <a:off x="5030788" y="40894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1</a:t>
            </a:r>
            <a:endParaRPr/>
          </a:p>
        </p:txBody>
      </p:sp>
      <p:sp>
        <p:nvSpPr>
          <p:cNvPr id="565" name="Google Shape;565;p47"/>
          <p:cNvSpPr txBox="1"/>
          <p:nvPr/>
        </p:nvSpPr>
        <p:spPr>
          <a:xfrm>
            <a:off x="5640388" y="43434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2</a:t>
            </a:r>
            <a:endParaRPr/>
          </a:p>
        </p:txBody>
      </p:sp>
      <p:sp>
        <p:nvSpPr>
          <p:cNvPr id="566" name="Google Shape;566;p47"/>
          <p:cNvSpPr txBox="1"/>
          <p:nvPr/>
        </p:nvSpPr>
        <p:spPr>
          <a:xfrm>
            <a:off x="5030788" y="46990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1</a:t>
            </a:r>
            <a:endParaRPr/>
          </a:p>
        </p:txBody>
      </p:sp>
      <p:sp>
        <p:nvSpPr>
          <p:cNvPr id="567" name="Google Shape;567;p47"/>
          <p:cNvSpPr txBox="1"/>
          <p:nvPr/>
        </p:nvSpPr>
        <p:spPr>
          <a:xfrm>
            <a:off x="5640388" y="49784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2</a:t>
            </a:r>
            <a:endParaRPr/>
          </a:p>
        </p:txBody>
      </p:sp>
      <p:sp>
        <p:nvSpPr>
          <p:cNvPr id="568" name="Google Shape;568;p47"/>
          <p:cNvSpPr txBox="1"/>
          <p:nvPr/>
        </p:nvSpPr>
        <p:spPr>
          <a:xfrm>
            <a:off x="5030788" y="52832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1</a:t>
            </a:r>
            <a:endParaRPr/>
          </a:p>
        </p:txBody>
      </p:sp>
      <p:sp>
        <p:nvSpPr>
          <p:cNvPr id="569" name="Google Shape;569;p47"/>
          <p:cNvSpPr txBox="1"/>
          <p:nvPr/>
        </p:nvSpPr>
        <p:spPr>
          <a:xfrm>
            <a:off x="5640388" y="5562600"/>
            <a:ext cx="377825"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i="1">
                <a:solidFill>
                  <a:schemeClr val="lt1"/>
                </a:solidFill>
                <a:latin typeface="Book Antiqua"/>
                <a:ea typeface="Book Antiqua"/>
                <a:cs typeface="Book Antiqua"/>
                <a:sym typeface="Book Antiqua"/>
              </a:rPr>
              <a:t>s</a:t>
            </a:r>
            <a:r>
              <a:rPr lang="en-US" sz="2200" baseline="-25000">
                <a:solidFill>
                  <a:schemeClr val="lt1"/>
                </a:solidFill>
                <a:latin typeface="Book Antiqua"/>
                <a:ea typeface="Book Antiqua"/>
                <a:cs typeface="Book Antiqua"/>
                <a:sym typeface="Book Antiqua"/>
              </a:rPr>
              <a:t>2</a:t>
            </a:r>
            <a:endParaRPr/>
          </a:p>
        </p:txBody>
      </p:sp>
      <p:sp>
        <p:nvSpPr>
          <p:cNvPr id="570" name="Google Shape;570;p47"/>
          <p:cNvSpPr txBox="1"/>
          <p:nvPr/>
        </p:nvSpPr>
        <p:spPr>
          <a:xfrm>
            <a:off x="752475" y="2195513"/>
            <a:ext cx="1193800" cy="1311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lt1"/>
                </a:solidFill>
                <a:latin typeface="Book Antiqua"/>
                <a:ea typeface="Book Antiqua"/>
                <a:cs typeface="Book Antiqua"/>
                <a:sym typeface="Book Antiqua"/>
              </a:rPr>
              <a:t>Conduct</a:t>
            </a:r>
            <a:endParaRPr/>
          </a:p>
          <a:p>
            <a:pPr marL="0" marR="0" lvl="0" indent="0" algn="ctr" rtl="0">
              <a:spcBef>
                <a:spcPts val="0"/>
              </a:spcBef>
              <a:spcAft>
                <a:spcPts val="0"/>
              </a:spcAft>
              <a:buNone/>
            </a:pPr>
            <a:r>
              <a:rPr lang="en-US" sz="2000">
                <a:solidFill>
                  <a:schemeClr val="lt1"/>
                </a:solidFill>
                <a:latin typeface="Book Antiqua"/>
                <a:ea typeface="Book Antiqua"/>
                <a:cs typeface="Book Antiqua"/>
                <a:sym typeface="Book Antiqua"/>
              </a:rPr>
              <a:t>Market</a:t>
            </a:r>
            <a:endParaRPr/>
          </a:p>
          <a:p>
            <a:pPr marL="0" marR="0" lvl="0" indent="0" algn="ctr" rtl="0">
              <a:spcBef>
                <a:spcPts val="0"/>
              </a:spcBef>
              <a:spcAft>
                <a:spcPts val="0"/>
              </a:spcAft>
              <a:buNone/>
            </a:pPr>
            <a:r>
              <a:rPr lang="en-US" sz="2000">
                <a:solidFill>
                  <a:schemeClr val="lt1"/>
                </a:solidFill>
                <a:latin typeface="Book Antiqua"/>
                <a:ea typeface="Book Antiqua"/>
                <a:cs typeface="Book Antiqua"/>
                <a:sym typeface="Book Antiqua"/>
              </a:rPr>
              <a:t>Research</a:t>
            </a:r>
            <a:endParaRPr/>
          </a:p>
          <a:p>
            <a:pPr marL="0" marR="0" lvl="0" indent="0" algn="ctr" rtl="0">
              <a:spcBef>
                <a:spcPts val="0"/>
              </a:spcBef>
              <a:spcAft>
                <a:spcPts val="0"/>
              </a:spcAft>
              <a:buNone/>
            </a:pPr>
            <a:r>
              <a:rPr lang="en-US" sz="2000">
                <a:solidFill>
                  <a:schemeClr val="lt1"/>
                </a:solidFill>
                <a:latin typeface="Book Antiqua"/>
                <a:ea typeface="Book Antiqua"/>
                <a:cs typeface="Book Antiqua"/>
                <a:sym typeface="Book Antiqua"/>
              </a:rPr>
              <a:t>Study</a:t>
            </a:r>
            <a:endParaRPr/>
          </a:p>
        </p:txBody>
      </p:sp>
      <p:sp>
        <p:nvSpPr>
          <p:cNvPr id="571" name="Google Shape;571;p47"/>
          <p:cNvSpPr txBox="1"/>
          <p:nvPr/>
        </p:nvSpPr>
        <p:spPr>
          <a:xfrm>
            <a:off x="508000" y="4494213"/>
            <a:ext cx="2070100" cy="1006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lt1"/>
                </a:solidFill>
                <a:latin typeface="Book Antiqua"/>
                <a:ea typeface="Book Antiqua"/>
                <a:cs typeface="Book Antiqua"/>
                <a:sym typeface="Book Antiqua"/>
              </a:rPr>
              <a:t>Do Not Conduct</a:t>
            </a:r>
            <a:endParaRPr/>
          </a:p>
          <a:p>
            <a:pPr marL="0" marR="0" lvl="0" indent="0" algn="ctr" rtl="0">
              <a:spcBef>
                <a:spcPts val="0"/>
              </a:spcBef>
              <a:spcAft>
                <a:spcPts val="0"/>
              </a:spcAft>
              <a:buNone/>
            </a:pPr>
            <a:r>
              <a:rPr lang="en-US" sz="2000">
                <a:solidFill>
                  <a:schemeClr val="lt1"/>
                </a:solidFill>
                <a:latin typeface="Book Antiqua"/>
                <a:ea typeface="Book Antiqua"/>
                <a:cs typeface="Book Antiqua"/>
                <a:sym typeface="Book Antiqua"/>
              </a:rPr>
              <a:t>Market Research</a:t>
            </a:r>
            <a:endParaRPr/>
          </a:p>
          <a:p>
            <a:pPr marL="0" marR="0" lvl="0" indent="0" algn="ctr" rtl="0">
              <a:spcBef>
                <a:spcPts val="0"/>
              </a:spcBef>
              <a:spcAft>
                <a:spcPts val="0"/>
              </a:spcAft>
              <a:buNone/>
            </a:pPr>
            <a:r>
              <a:rPr lang="en-US" sz="2000">
                <a:solidFill>
                  <a:schemeClr val="lt1"/>
                </a:solidFill>
                <a:latin typeface="Book Antiqua"/>
                <a:ea typeface="Book Antiqua"/>
                <a:cs typeface="Book Antiqua"/>
                <a:sym typeface="Book Antiqua"/>
              </a:rPr>
              <a:t>Study</a:t>
            </a:r>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8"/>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Decision Strategy</a:t>
            </a:r>
            <a:endParaRPr/>
          </a:p>
        </p:txBody>
      </p:sp>
      <p:sp>
        <p:nvSpPr>
          <p:cNvPr id="578" name="Google Shape;578;p48"/>
          <p:cNvSpPr/>
          <p:nvPr/>
        </p:nvSpPr>
        <p:spPr>
          <a:xfrm>
            <a:off x="700088" y="1117600"/>
            <a:ext cx="8140700" cy="51895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A </a:t>
            </a:r>
            <a:r>
              <a:rPr lang="en-US" sz="2400" u="sng">
                <a:solidFill>
                  <a:schemeClr val="lt1"/>
                </a:solidFill>
                <a:latin typeface="Book Antiqua"/>
                <a:ea typeface="Book Antiqua"/>
                <a:cs typeface="Book Antiqua"/>
                <a:sym typeface="Book Antiqua"/>
              </a:rPr>
              <a:t>decision strategy</a:t>
            </a:r>
            <a:r>
              <a:rPr lang="en-US" sz="2400">
                <a:solidFill>
                  <a:schemeClr val="lt1"/>
                </a:solidFill>
                <a:latin typeface="Book Antiqua"/>
                <a:ea typeface="Book Antiqua"/>
                <a:cs typeface="Book Antiqua"/>
                <a:sym typeface="Book Antiqua"/>
              </a:rPr>
              <a:t> is a sequence of decisions and chance outcomes where the decisions chosen depend on the yet-to-be-determined outcomes of chance events.</a:t>
            </a:r>
            <a:r>
              <a:rPr lang="en-US" sz="2400">
                <a:solidFill>
                  <a:schemeClr val="lt1"/>
                </a:solidFill>
                <a:latin typeface="Times New Roman"/>
                <a:ea typeface="Times New Roman"/>
                <a:cs typeface="Times New Roman"/>
                <a:sym typeface="Times New Roman"/>
              </a:rPr>
              <a:t> </a:t>
            </a:r>
            <a:endParaRPr/>
          </a:p>
          <a:p>
            <a:pPr marL="342900" marR="0" lvl="0" indent="-342900" algn="l" rtl="0">
              <a:spcBef>
                <a:spcPts val="48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The approach used to determine the optimal decision strategy is based on a backward pass through the decision tree using the following steps: </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At chance nodes, compute the expected value by multiplying the payoff at the end of each branch by the corresponding branch probabilities.</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At decision nodes, select the decision branch that leads to the best expected value. This expected value becomes the expected value at the decision node.</a:t>
            </a:r>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49"/>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Decision Tree</a:t>
            </a:r>
            <a:endParaRPr/>
          </a:p>
        </p:txBody>
      </p:sp>
      <p:sp>
        <p:nvSpPr>
          <p:cNvPr id="585" name="Google Shape;585;p49"/>
          <p:cNvSpPr/>
          <p:nvPr/>
        </p:nvSpPr>
        <p:spPr>
          <a:xfrm>
            <a:off x="425450" y="698500"/>
            <a:ext cx="8286750" cy="551815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cxnSp>
        <p:nvCxnSpPr>
          <p:cNvPr id="586" name="Google Shape;586;p49"/>
          <p:cNvCxnSpPr/>
          <p:nvPr/>
        </p:nvCxnSpPr>
        <p:spPr>
          <a:xfrm>
            <a:off x="2319338" y="2740025"/>
            <a:ext cx="798512" cy="64770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87" name="Google Shape;587;p49"/>
          <p:cNvCxnSpPr/>
          <p:nvPr/>
        </p:nvCxnSpPr>
        <p:spPr>
          <a:xfrm rot="10800000" flipH="1">
            <a:off x="3468688" y="2986088"/>
            <a:ext cx="747712" cy="4127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88" name="Google Shape;588;p49"/>
          <p:cNvCxnSpPr/>
          <p:nvPr/>
        </p:nvCxnSpPr>
        <p:spPr>
          <a:xfrm>
            <a:off x="3455988" y="3532188"/>
            <a:ext cx="836612" cy="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89" name="Google Shape;589;p49"/>
          <p:cNvCxnSpPr/>
          <p:nvPr/>
        </p:nvCxnSpPr>
        <p:spPr>
          <a:xfrm>
            <a:off x="3494088" y="3754438"/>
            <a:ext cx="696912" cy="33337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590" name="Google Shape;590;p49"/>
          <p:cNvSpPr/>
          <p:nvPr/>
        </p:nvSpPr>
        <p:spPr>
          <a:xfrm>
            <a:off x="2168525" y="2992438"/>
            <a:ext cx="669925" cy="7016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  </a:t>
            </a:r>
            <a:r>
              <a:rPr lang="en-US" sz="2000" i="1">
                <a:solidFill>
                  <a:srgbClr val="FFFFFF"/>
                </a:solidFill>
                <a:latin typeface="Book Antiqua"/>
                <a:ea typeface="Book Antiqua"/>
                <a:cs typeface="Book Antiqua"/>
                <a:sym typeface="Book Antiqua"/>
              </a:rPr>
              <a:t>U</a:t>
            </a:r>
            <a:endParaRPr sz="2000">
              <a:solidFill>
                <a:srgbClr val="FFFFFF"/>
              </a:solidFill>
              <a:latin typeface="Book Antiqua"/>
              <a:ea typeface="Book Antiqua"/>
              <a:cs typeface="Book Antiqua"/>
              <a:sym typeface="Book Antiqua"/>
            </a:endParaRPr>
          </a:p>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(.23)</a:t>
            </a:r>
            <a:endParaRPr/>
          </a:p>
        </p:txBody>
      </p:sp>
      <p:sp>
        <p:nvSpPr>
          <p:cNvPr id="591" name="Google Shape;591;p49"/>
          <p:cNvSpPr/>
          <p:nvPr/>
        </p:nvSpPr>
        <p:spPr>
          <a:xfrm>
            <a:off x="3730625" y="2720975"/>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1</a:t>
            </a:r>
            <a:endParaRPr/>
          </a:p>
        </p:txBody>
      </p:sp>
      <p:sp>
        <p:nvSpPr>
          <p:cNvPr id="592" name="Google Shape;592;p49"/>
          <p:cNvSpPr/>
          <p:nvPr/>
        </p:nvSpPr>
        <p:spPr>
          <a:xfrm>
            <a:off x="3730625" y="3136900"/>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2</a:t>
            </a:r>
            <a:endParaRPr/>
          </a:p>
        </p:txBody>
      </p:sp>
      <p:sp>
        <p:nvSpPr>
          <p:cNvPr id="593" name="Google Shape;593;p49"/>
          <p:cNvSpPr/>
          <p:nvPr/>
        </p:nvSpPr>
        <p:spPr>
          <a:xfrm>
            <a:off x="3743325" y="3541713"/>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3</a:t>
            </a:r>
            <a:endParaRPr/>
          </a:p>
        </p:txBody>
      </p:sp>
      <p:sp>
        <p:nvSpPr>
          <p:cNvPr id="594" name="Google Shape;594;p49"/>
          <p:cNvSpPr/>
          <p:nvPr/>
        </p:nvSpPr>
        <p:spPr>
          <a:xfrm>
            <a:off x="4664075" y="2703513"/>
            <a:ext cx="36004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EV = .35(8) + .65(7) = </a:t>
            </a:r>
            <a:r>
              <a:rPr lang="en-US" sz="2000">
                <a:solidFill>
                  <a:schemeClr val="lt1"/>
                </a:solidFill>
                <a:latin typeface="Book Antiqua"/>
                <a:ea typeface="Book Antiqua"/>
                <a:cs typeface="Book Antiqua"/>
                <a:sym typeface="Book Antiqua"/>
              </a:rPr>
              <a:t>$7.35 mil</a:t>
            </a:r>
            <a:endParaRPr/>
          </a:p>
        </p:txBody>
      </p:sp>
      <p:sp>
        <p:nvSpPr>
          <p:cNvPr id="595" name="Google Shape;595;p49"/>
          <p:cNvSpPr/>
          <p:nvPr/>
        </p:nvSpPr>
        <p:spPr>
          <a:xfrm>
            <a:off x="4664075" y="3303588"/>
            <a:ext cx="37274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EV = .35(14) + .65(5) = </a:t>
            </a:r>
            <a:r>
              <a:rPr lang="en-US" sz="2000">
                <a:solidFill>
                  <a:schemeClr val="lt1"/>
                </a:solidFill>
                <a:latin typeface="Book Antiqua"/>
                <a:ea typeface="Book Antiqua"/>
                <a:cs typeface="Book Antiqua"/>
                <a:sym typeface="Book Antiqua"/>
              </a:rPr>
              <a:t>$8.15 mil</a:t>
            </a:r>
            <a:endParaRPr/>
          </a:p>
        </p:txBody>
      </p:sp>
      <p:sp>
        <p:nvSpPr>
          <p:cNvPr id="596" name="Google Shape;596;p49"/>
          <p:cNvSpPr/>
          <p:nvPr/>
        </p:nvSpPr>
        <p:spPr>
          <a:xfrm>
            <a:off x="4664075" y="3906838"/>
            <a:ext cx="3811588"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EV = .35(20) + .65(-9) = $1.15 mil</a:t>
            </a:r>
            <a:endParaRPr/>
          </a:p>
        </p:txBody>
      </p:sp>
      <p:cxnSp>
        <p:nvCxnSpPr>
          <p:cNvPr id="597" name="Google Shape;597;p49"/>
          <p:cNvCxnSpPr/>
          <p:nvPr/>
        </p:nvCxnSpPr>
        <p:spPr>
          <a:xfrm rot="10800000" flipH="1">
            <a:off x="2338388" y="1849438"/>
            <a:ext cx="779462" cy="73977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98" name="Google Shape;598;p49"/>
          <p:cNvCxnSpPr/>
          <p:nvPr/>
        </p:nvCxnSpPr>
        <p:spPr>
          <a:xfrm rot="10800000" flipH="1">
            <a:off x="3468688" y="1112838"/>
            <a:ext cx="747712" cy="3873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599" name="Google Shape;599;p49"/>
          <p:cNvCxnSpPr/>
          <p:nvPr/>
        </p:nvCxnSpPr>
        <p:spPr>
          <a:xfrm rot="10800000" flipH="1">
            <a:off x="3494088" y="1676400"/>
            <a:ext cx="798512" cy="1588"/>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600" name="Google Shape;600;p49"/>
          <p:cNvCxnSpPr/>
          <p:nvPr/>
        </p:nvCxnSpPr>
        <p:spPr>
          <a:xfrm>
            <a:off x="3468688" y="1855788"/>
            <a:ext cx="709612" cy="4000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601" name="Google Shape;601;p49"/>
          <p:cNvSpPr/>
          <p:nvPr/>
        </p:nvSpPr>
        <p:spPr>
          <a:xfrm>
            <a:off x="2085975" y="1563688"/>
            <a:ext cx="669925" cy="7016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   </a:t>
            </a:r>
            <a:r>
              <a:rPr lang="en-US" sz="2000" i="1">
                <a:solidFill>
                  <a:srgbClr val="FFFFFF"/>
                </a:solidFill>
                <a:latin typeface="Book Antiqua"/>
                <a:ea typeface="Book Antiqua"/>
                <a:cs typeface="Book Antiqua"/>
                <a:sym typeface="Book Antiqua"/>
              </a:rPr>
              <a:t>F</a:t>
            </a:r>
            <a:endParaRPr sz="2000">
              <a:solidFill>
                <a:srgbClr val="FFFFFF"/>
              </a:solidFill>
              <a:latin typeface="Book Antiqua"/>
              <a:ea typeface="Book Antiqua"/>
              <a:cs typeface="Book Antiqua"/>
              <a:sym typeface="Book Antiqua"/>
            </a:endParaRPr>
          </a:p>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(.77)</a:t>
            </a:r>
            <a:endParaRPr/>
          </a:p>
        </p:txBody>
      </p:sp>
      <p:sp>
        <p:nvSpPr>
          <p:cNvPr id="602" name="Google Shape;602;p49"/>
          <p:cNvSpPr/>
          <p:nvPr/>
        </p:nvSpPr>
        <p:spPr>
          <a:xfrm>
            <a:off x="3743325" y="846138"/>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1</a:t>
            </a:r>
            <a:endParaRPr/>
          </a:p>
        </p:txBody>
      </p:sp>
      <p:sp>
        <p:nvSpPr>
          <p:cNvPr id="603" name="Google Shape;603;p49"/>
          <p:cNvSpPr/>
          <p:nvPr/>
        </p:nvSpPr>
        <p:spPr>
          <a:xfrm>
            <a:off x="3743325" y="1292225"/>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2</a:t>
            </a:r>
            <a:endParaRPr/>
          </a:p>
        </p:txBody>
      </p:sp>
      <p:sp>
        <p:nvSpPr>
          <p:cNvPr id="604" name="Google Shape;604;p49"/>
          <p:cNvSpPr/>
          <p:nvPr/>
        </p:nvSpPr>
        <p:spPr>
          <a:xfrm>
            <a:off x="3743325" y="1701800"/>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3</a:t>
            </a:r>
            <a:endParaRPr/>
          </a:p>
        </p:txBody>
      </p:sp>
      <p:sp>
        <p:nvSpPr>
          <p:cNvPr id="605" name="Google Shape;605;p49"/>
          <p:cNvSpPr/>
          <p:nvPr/>
        </p:nvSpPr>
        <p:spPr>
          <a:xfrm>
            <a:off x="4651375" y="868363"/>
            <a:ext cx="36004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EV = .94(8) + .06(7) = $7.94 mil</a:t>
            </a:r>
            <a:endParaRPr/>
          </a:p>
        </p:txBody>
      </p:sp>
      <p:sp>
        <p:nvSpPr>
          <p:cNvPr id="606" name="Google Shape;606;p49"/>
          <p:cNvSpPr/>
          <p:nvPr/>
        </p:nvSpPr>
        <p:spPr>
          <a:xfrm>
            <a:off x="4651375" y="1460500"/>
            <a:ext cx="38544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EV = .94(14) + .06(5) = $13.46 mil</a:t>
            </a:r>
            <a:endParaRPr/>
          </a:p>
        </p:txBody>
      </p:sp>
      <p:sp>
        <p:nvSpPr>
          <p:cNvPr id="607" name="Google Shape;607;p49"/>
          <p:cNvSpPr/>
          <p:nvPr/>
        </p:nvSpPr>
        <p:spPr>
          <a:xfrm>
            <a:off x="4651375" y="2105025"/>
            <a:ext cx="3938588"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EV = .94(20) + .06(-9) = </a:t>
            </a:r>
            <a:r>
              <a:rPr lang="en-US" sz="2000">
                <a:solidFill>
                  <a:schemeClr val="lt1"/>
                </a:solidFill>
                <a:latin typeface="Book Antiqua"/>
                <a:ea typeface="Book Antiqua"/>
                <a:cs typeface="Book Antiqua"/>
                <a:sym typeface="Book Antiqua"/>
              </a:rPr>
              <a:t>$18.26 mil</a:t>
            </a:r>
            <a:endParaRPr/>
          </a:p>
        </p:txBody>
      </p:sp>
      <p:sp>
        <p:nvSpPr>
          <p:cNvPr id="608" name="Google Shape;608;p49"/>
          <p:cNvSpPr/>
          <p:nvPr/>
        </p:nvSpPr>
        <p:spPr>
          <a:xfrm>
            <a:off x="4171950" y="863600"/>
            <a:ext cx="444500" cy="412750"/>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6</a:t>
            </a:r>
            <a:endParaRPr/>
          </a:p>
        </p:txBody>
      </p:sp>
      <p:sp>
        <p:nvSpPr>
          <p:cNvPr id="609" name="Google Shape;609;p49"/>
          <p:cNvSpPr/>
          <p:nvPr/>
        </p:nvSpPr>
        <p:spPr>
          <a:xfrm>
            <a:off x="4171950" y="1470025"/>
            <a:ext cx="444500" cy="412750"/>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7</a:t>
            </a:r>
            <a:endParaRPr/>
          </a:p>
        </p:txBody>
      </p:sp>
      <p:sp>
        <p:nvSpPr>
          <p:cNvPr id="610" name="Google Shape;610;p49"/>
          <p:cNvSpPr/>
          <p:nvPr/>
        </p:nvSpPr>
        <p:spPr>
          <a:xfrm>
            <a:off x="4171950" y="2089150"/>
            <a:ext cx="444500" cy="411163"/>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8</a:t>
            </a:r>
            <a:endParaRPr/>
          </a:p>
        </p:txBody>
      </p:sp>
      <p:sp>
        <p:nvSpPr>
          <p:cNvPr id="611" name="Google Shape;611;p49"/>
          <p:cNvSpPr/>
          <p:nvPr/>
        </p:nvSpPr>
        <p:spPr>
          <a:xfrm>
            <a:off x="4171950" y="2735263"/>
            <a:ext cx="442913" cy="382587"/>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9</a:t>
            </a:r>
            <a:endParaRPr/>
          </a:p>
        </p:txBody>
      </p:sp>
      <p:sp>
        <p:nvSpPr>
          <p:cNvPr id="612" name="Google Shape;612;p49"/>
          <p:cNvSpPr/>
          <p:nvPr/>
        </p:nvSpPr>
        <p:spPr>
          <a:xfrm>
            <a:off x="4171950" y="3314700"/>
            <a:ext cx="442913" cy="382588"/>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10</a:t>
            </a:r>
            <a:endParaRPr/>
          </a:p>
        </p:txBody>
      </p:sp>
      <p:sp>
        <p:nvSpPr>
          <p:cNvPr id="613" name="Google Shape;613;p49"/>
          <p:cNvSpPr/>
          <p:nvPr/>
        </p:nvSpPr>
        <p:spPr>
          <a:xfrm>
            <a:off x="4171950" y="3898900"/>
            <a:ext cx="442913" cy="382588"/>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11</a:t>
            </a:r>
            <a:endParaRPr/>
          </a:p>
        </p:txBody>
      </p:sp>
      <p:sp>
        <p:nvSpPr>
          <p:cNvPr id="614" name="Google Shape;614;p49"/>
          <p:cNvSpPr/>
          <p:nvPr/>
        </p:nvSpPr>
        <p:spPr>
          <a:xfrm>
            <a:off x="3105150" y="1501775"/>
            <a:ext cx="368300" cy="377825"/>
          </a:xfrm>
          <a:prstGeom prst="rect">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3</a:t>
            </a:r>
            <a:endParaRPr/>
          </a:p>
        </p:txBody>
      </p:sp>
      <p:sp>
        <p:nvSpPr>
          <p:cNvPr id="615" name="Google Shape;615;p49"/>
          <p:cNvSpPr/>
          <p:nvPr/>
        </p:nvSpPr>
        <p:spPr>
          <a:xfrm>
            <a:off x="3105150" y="3394075"/>
            <a:ext cx="368300" cy="365125"/>
          </a:xfrm>
          <a:prstGeom prst="rect">
            <a:avLst/>
          </a:prstGeom>
          <a:gradFill>
            <a:gsLst>
              <a:gs pos="0">
                <a:srgbClr val="993366"/>
              </a:gs>
              <a:gs pos="100000">
                <a:srgbClr val="6B2347"/>
              </a:gs>
            </a:gsLst>
            <a:path path="circle">
              <a:fillToRect l="50000" t="50000" r="50000" b="50000"/>
            </a:path>
            <a:tileRect/>
          </a:gradFill>
          <a:ln w="12700" cap="flat" cmpd="sng">
            <a:solidFill>
              <a:srgbClr val="FFFFFF"/>
            </a:solidFill>
            <a:prstDash val="solid"/>
            <a:miter lim="800000"/>
            <a:headEnd type="none" w="sm" len="sm"/>
            <a:tailEnd type="none" w="sm" len="sm"/>
          </a:ln>
          <a:effectLst>
            <a:outerShdw dist="17961" dir="2700000" algn="ctr" rotWithShape="0">
              <a:srgbClr val="000000"/>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4</a:t>
            </a:r>
            <a:endParaRPr/>
          </a:p>
        </p:txBody>
      </p:sp>
      <p:sp>
        <p:nvSpPr>
          <p:cNvPr id="616" name="Google Shape;616;p49"/>
          <p:cNvSpPr/>
          <p:nvPr/>
        </p:nvSpPr>
        <p:spPr>
          <a:xfrm>
            <a:off x="1924050" y="2444750"/>
            <a:ext cx="444500" cy="412750"/>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2</a:t>
            </a:r>
            <a:endParaRPr/>
          </a:p>
        </p:txBody>
      </p:sp>
      <p:sp>
        <p:nvSpPr>
          <p:cNvPr id="617" name="Google Shape;617;p49"/>
          <p:cNvSpPr/>
          <p:nvPr/>
        </p:nvSpPr>
        <p:spPr>
          <a:xfrm>
            <a:off x="2073275" y="820738"/>
            <a:ext cx="1433513" cy="701675"/>
          </a:xfrm>
          <a:prstGeom prst="rect">
            <a:avLst/>
          </a:prstGeom>
          <a:noFill/>
          <a:ln>
            <a:noFill/>
          </a:ln>
        </p:spPr>
        <p:txBody>
          <a:bodyPr spcFirstLastPara="1" wrap="square" lIns="92075" tIns="46025" rIns="92075" bIns="46025" anchor="t" anchorCtr="0">
            <a:noAutofit/>
          </a:bodyPr>
          <a:lstStyle/>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     EV =</a:t>
            </a:r>
            <a:endParaRPr/>
          </a:p>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$18.26 mil</a:t>
            </a:r>
            <a:endParaRPr/>
          </a:p>
        </p:txBody>
      </p:sp>
      <p:sp>
        <p:nvSpPr>
          <p:cNvPr id="618" name="Google Shape;618;p49"/>
          <p:cNvSpPr/>
          <p:nvPr/>
        </p:nvSpPr>
        <p:spPr>
          <a:xfrm>
            <a:off x="2263775" y="3741738"/>
            <a:ext cx="1306513" cy="701675"/>
          </a:xfrm>
          <a:prstGeom prst="rect">
            <a:avLst/>
          </a:prstGeom>
          <a:noFill/>
          <a:ln>
            <a:noFill/>
          </a:ln>
        </p:spPr>
        <p:txBody>
          <a:bodyPr spcFirstLastPara="1" wrap="square" lIns="92075" tIns="46025" rIns="92075" bIns="46025" anchor="t" anchorCtr="0">
            <a:noAutofit/>
          </a:bodyPr>
          <a:lstStyle/>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    EV =</a:t>
            </a:r>
            <a:endParaRPr/>
          </a:p>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$8.15 mil</a:t>
            </a:r>
            <a:endParaRPr/>
          </a:p>
        </p:txBody>
      </p:sp>
      <p:sp>
        <p:nvSpPr>
          <p:cNvPr id="619" name="Google Shape;619;p49"/>
          <p:cNvSpPr/>
          <p:nvPr/>
        </p:nvSpPr>
        <p:spPr>
          <a:xfrm>
            <a:off x="917575" y="2128838"/>
            <a:ext cx="996950" cy="1006475"/>
          </a:xfrm>
          <a:prstGeom prst="rect">
            <a:avLst/>
          </a:prstGeom>
          <a:noFill/>
          <a:ln>
            <a:noFill/>
          </a:ln>
        </p:spPr>
        <p:txBody>
          <a:bodyPr spcFirstLastPara="1" wrap="square" lIns="92075" tIns="46025" rIns="92075" bIns="46025" anchor="t" anchorCtr="0">
            <a:noAutofit/>
          </a:bodyPr>
          <a:lstStyle/>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  EV =</a:t>
            </a:r>
            <a:endParaRPr/>
          </a:p>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$15.93</a:t>
            </a:r>
            <a:endParaRPr/>
          </a:p>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   mil</a:t>
            </a:r>
            <a:endParaRPr/>
          </a:p>
        </p:txBody>
      </p:sp>
      <p:sp>
        <p:nvSpPr>
          <p:cNvPr id="620" name="Google Shape;620;p49"/>
          <p:cNvSpPr/>
          <p:nvPr/>
        </p:nvSpPr>
        <p:spPr>
          <a:xfrm>
            <a:off x="1022350" y="3711575"/>
            <a:ext cx="368300" cy="365125"/>
          </a:xfrm>
          <a:prstGeom prst="rect">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a:t>
            </a:r>
            <a:endParaRPr/>
          </a:p>
        </p:txBody>
      </p:sp>
      <p:cxnSp>
        <p:nvCxnSpPr>
          <p:cNvPr id="621" name="Google Shape;621;p49"/>
          <p:cNvCxnSpPr/>
          <p:nvPr/>
        </p:nvCxnSpPr>
        <p:spPr>
          <a:xfrm>
            <a:off x="1392238" y="4060825"/>
            <a:ext cx="1725612" cy="127000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622" name="Google Shape;622;p49"/>
          <p:cNvCxnSpPr/>
          <p:nvPr/>
        </p:nvCxnSpPr>
        <p:spPr>
          <a:xfrm rot="10800000" flipH="1">
            <a:off x="3468688" y="4764088"/>
            <a:ext cx="747712" cy="41275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623" name="Google Shape;623;p49"/>
          <p:cNvCxnSpPr/>
          <p:nvPr/>
        </p:nvCxnSpPr>
        <p:spPr>
          <a:xfrm>
            <a:off x="3455988" y="5348288"/>
            <a:ext cx="836612" cy="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624" name="Google Shape;624;p49"/>
          <p:cNvCxnSpPr/>
          <p:nvPr/>
        </p:nvCxnSpPr>
        <p:spPr>
          <a:xfrm>
            <a:off x="3481388" y="5519738"/>
            <a:ext cx="709612" cy="37147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625" name="Google Shape;625;p49"/>
          <p:cNvSpPr/>
          <p:nvPr/>
        </p:nvSpPr>
        <p:spPr>
          <a:xfrm>
            <a:off x="3730625" y="4498975"/>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1</a:t>
            </a:r>
            <a:endParaRPr/>
          </a:p>
        </p:txBody>
      </p:sp>
      <p:sp>
        <p:nvSpPr>
          <p:cNvPr id="626" name="Google Shape;626;p49"/>
          <p:cNvSpPr/>
          <p:nvPr/>
        </p:nvSpPr>
        <p:spPr>
          <a:xfrm>
            <a:off x="3730625" y="4914900"/>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2</a:t>
            </a:r>
            <a:endParaRPr/>
          </a:p>
        </p:txBody>
      </p:sp>
      <p:sp>
        <p:nvSpPr>
          <p:cNvPr id="627" name="Google Shape;627;p49"/>
          <p:cNvSpPr/>
          <p:nvPr/>
        </p:nvSpPr>
        <p:spPr>
          <a:xfrm>
            <a:off x="3743325" y="5357813"/>
            <a:ext cx="39370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i="1">
                <a:solidFill>
                  <a:srgbClr val="FFFFFF"/>
                </a:solidFill>
                <a:latin typeface="Book Antiqua"/>
                <a:ea typeface="Book Antiqua"/>
                <a:cs typeface="Book Antiqua"/>
                <a:sym typeface="Book Antiqua"/>
              </a:rPr>
              <a:t>d</a:t>
            </a:r>
            <a:r>
              <a:rPr lang="en-US" sz="2000" baseline="-25000">
                <a:solidFill>
                  <a:srgbClr val="FFFFFF"/>
                </a:solidFill>
                <a:latin typeface="Book Antiqua"/>
                <a:ea typeface="Book Antiqua"/>
                <a:cs typeface="Book Antiqua"/>
                <a:sym typeface="Book Antiqua"/>
              </a:rPr>
              <a:t>3</a:t>
            </a:r>
            <a:endParaRPr/>
          </a:p>
        </p:txBody>
      </p:sp>
      <p:sp>
        <p:nvSpPr>
          <p:cNvPr id="628" name="Google Shape;628;p49"/>
          <p:cNvSpPr/>
          <p:nvPr/>
        </p:nvSpPr>
        <p:spPr>
          <a:xfrm>
            <a:off x="4664075" y="4481513"/>
            <a:ext cx="33464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EV = .8(8) + .2(7) = </a:t>
            </a:r>
            <a:r>
              <a:rPr lang="en-US" sz="2000">
                <a:solidFill>
                  <a:schemeClr val="lt1"/>
                </a:solidFill>
                <a:latin typeface="Book Antiqua"/>
                <a:ea typeface="Book Antiqua"/>
                <a:cs typeface="Book Antiqua"/>
                <a:sym typeface="Book Antiqua"/>
              </a:rPr>
              <a:t>$7.80 mil</a:t>
            </a:r>
            <a:endParaRPr/>
          </a:p>
        </p:txBody>
      </p:sp>
      <p:sp>
        <p:nvSpPr>
          <p:cNvPr id="629" name="Google Shape;629;p49"/>
          <p:cNvSpPr/>
          <p:nvPr/>
        </p:nvSpPr>
        <p:spPr>
          <a:xfrm>
            <a:off x="4664075" y="5132388"/>
            <a:ext cx="3600450"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EV = .8(14) + .2(5) = </a:t>
            </a:r>
            <a:r>
              <a:rPr lang="en-US" sz="2000">
                <a:solidFill>
                  <a:schemeClr val="lt1"/>
                </a:solidFill>
                <a:latin typeface="Book Antiqua"/>
                <a:ea typeface="Book Antiqua"/>
                <a:cs typeface="Book Antiqua"/>
                <a:sym typeface="Book Antiqua"/>
              </a:rPr>
              <a:t>$12.20 mil</a:t>
            </a:r>
            <a:endParaRPr/>
          </a:p>
        </p:txBody>
      </p:sp>
      <p:sp>
        <p:nvSpPr>
          <p:cNvPr id="630" name="Google Shape;630;p49"/>
          <p:cNvSpPr/>
          <p:nvPr/>
        </p:nvSpPr>
        <p:spPr>
          <a:xfrm>
            <a:off x="4664075" y="5697538"/>
            <a:ext cx="3684588" cy="396875"/>
          </a:xfrm>
          <a:prstGeom prst="rect">
            <a:avLst/>
          </a:prstGeom>
          <a:noFill/>
          <a:ln>
            <a:noFill/>
          </a:ln>
        </p:spPr>
        <p:txBody>
          <a:bodyPr spcFirstLastPara="1" wrap="square" lIns="92075" tIns="46025" rIns="92075" bIns="46025" anchor="t" anchorCtr="0">
            <a:noAutofit/>
          </a:bodyPr>
          <a:lstStyle/>
          <a:p>
            <a:pPr marL="0" marR="0" lvl="0" indent="0" algn="l" rtl="0">
              <a:spcBef>
                <a:spcPts val="0"/>
              </a:spcBef>
              <a:spcAft>
                <a:spcPts val="0"/>
              </a:spcAft>
              <a:buNone/>
            </a:pPr>
            <a:r>
              <a:rPr lang="en-US" sz="2000">
                <a:solidFill>
                  <a:srgbClr val="FFFFFF"/>
                </a:solidFill>
                <a:latin typeface="Book Antiqua"/>
                <a:ea typeface="Book Antiqua"/>
                <a:cs typeface="Book Antiqua"/>
                <a:sym typeface="Book Antiqua"/>
              </a:rPr>
              <a:t>EV = .8(20) + .2(-9) = </a:t>
            </a:r>
            <a:r>
              <a:rPr lang="en-US" sz="2000">
                <a:solidFill>
                  <a:schemeClr val="lt1"/>
                </a:solidFill>
                <a:latin typeface="Book Antiqua"/>
                <a:ea typeface="Book Antiqua"/>
                <a:cs typeface="Book Antiqua"/>
                <a:sym typeface="Book Antiqua"/>
              </a:rPr>
              <a:t>$14.20 mil</a:t>
            </a:r>
            <a:endParaRPr/>
          </a:p>
        </p:txBody>
      </p:sp>
      <p:sp>
        <p:nvSpPr>
          <p:cNvPr id="631" name="Google Shape;631;p49"/>
          <p:cNvSpPr/>
          <p:nvPr/>
        </p:nvSpPr>
        <p:spPr>
          <a:xfrm>
            <a:off x="4171950" y="4513263"/>
            <a:ext cx="442913" cy="382587"/>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12</a:t>
            </a:r>
            <a:endParaRPr/>
          </a:p>
        </p:txBody>
      </p:sp>
      <p:sp>
        <p:nvSpPr>
          <p:cNvPr id="632" name="Google Shape;632;p49"/>
          <p:cNvSpPr/>
          <p:nvPr/>
        </p:nvSpPr>
        <p:spPr>
          <a:xfrm>
            <a:off x="4171950" y="5143500"/>
            <a:ext cx="442913" cy="382588"/>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13</a:t>
            </a:r>
            <a:endParaRPr/>
          </a:p>
        </p:txBody>
      </p:sp>
      <p:sp>
        <p:nvSpPr>
          <p:cNvPr id="633" name="Google Shape;633;p49"/>
          <p:cNvSpPr/>
          <p:nvPr/>
        </p:nvSpPr>
        <p:spPr>
          <a:xfrm>
            <a:off x="4171950" y="5689600"/>
            <a:ext cx="442913" cy="382588"/>
          </a:xfrm>
          <a:prstGeom prst="ellipse">
            <a:avLst/>
          </a:prstGeom>
          <a:gradFill>
            <a:gsLst>
              <a:gs pos="0">
                <a:srgbClr val="993366"/>
              </a:gs>
              <a:gs pos="100000">
                <a:srgbClr val="6B2347"/>
              </a:gs>
            </a:gsLst>
            <a:path path="circle">
              <a:fillToRect l="50000" t="50000" r="50000" b="50000"/>
            </a:path>
            <a:tileRect/>
          </a:gradFill>
          <a:ln>
            <a:noFill/>
          </a:ln>
          <a:effectLst>
            <a:outerShdw blurRad="44450" dist="27940" dir="5400000" algn="ctr">
              <a:srgbClr val="000000">
                <a:alpha val="31764"/>
              </a:srgbClr>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14</a:t>
            </a:r>
            <a:endParaRPr/>
          </a:p>
        </p:txBody>
      </p:sp>
      <p:sp>
        <p:nvSpPr>
          <p:cNvPr id="634" name="Google Shape;634;p49"/>
          <p:cNvSpPr/>
          <p:nvPr/>
        </p:nvSpPr>
        <p:spPr>
          <a:xfrm>
            <a:off x="3105150" y="5172075"/>
            <a:ext cx="368300" cy="365125"/>
          </a:xfrm>
          <a:prstGeom prst="rect">
            <a:avLst/>
          </a:prstGeom>
          <a:gradFill>
            <a:gsLst>
              <a:gs pos="0">
                <a:srgbClr val="993366"/>
              </a:gs>
              <a:gs pos="100000">
                <a:srgbClr val="6B2347"/>
              </a:gs>
            </a:gsLst>
            <a:path path="circle">
              <a:fillToRect l="50000" t="50000" r="50000" b="50000"/>
            </a:path>
            <a:tileRect/>
          </a:gradFill>
          <a:ln w="12700" cap="flat" cmpd="sng">
            <a:solidFill>
              <a:srgbClr val="FFFFFF"/>
            </a:solidFill>
            <a:prstDash val="solid"/>
            <a:miter lim="800000"/>
            <a:headEnd type="none" w="sm" len="sm"/>
            <a:tailEnd type="none" w="sm" len="sm"/>
          </a:ln>
          <a:effectLst>
            <a:outerShdw dist="17961" dir="2700000" algn="ctr" rotWithShape="0">
              <a:srgbClr val="000000"/>
            </a:outerShdw>
          </a:effectLst>
        </p:spPr>
        <p:txBody>
          <a:bodyPr spcFirstLastPara="1" wrap="square" lIns="92075" tIns="46025" rIns="92075" bIns="46025" anchor="ctr" anchorCtr="0">
            <a:noAutofit/>
          </a:bodyPr>
          <a:lstStyle/>
          <a:p>
            <a:pPr marL="0" marR="0" lvl="0" indent="0" algn="ctr" rtl="0">
              <a:spcBef>
                <a:spcPts val="0"/>
              </a:spcBef>
              <a:spcAft>
                <a:spcPts val="0"/>
              </a:spcAft>
              <a:buNone/>
            </a:pPr>
            <a:r>
              <a:rPr lang="en-US" sz="2000">
                <a:solidFill>
                  <a:srgbClr val="FFFFFF"/>
                </a:solidFill>
                <a:latin typeface="Book Antiqua"/>
                <a:ea typeface="Book Antiqua"/>
                <a:cs typeface="Book Antiqua"/>
                <a:sym typeface="Book Antiqua"/>
              </a:rPr>
              <a:t>5</a:t>
            </a:r>
            <a:endParaRPr/>
          </a:p>
        </p:txBody>
      </p:sp>
      <p:sp>
        <p:nvSpPr>
          <p:cNvPr id="635" name="Google Shape;635;p49"/>
          <p:cNvSpPr/>
          <p:nvPr/>
        </p:nvSpPr>
        <p:spPr>
          <a:xfrm>
            <a:off x="1158875" y="5545138"/>
            <a:ext cx="2397125" cy="396875"/>
          </a:xfrm>
          <a:prstGeom prst="rect">
            <a:avLst/>
          </a:prstGeom>
          <a:noFill/>
          <a:ln>
            <a:noFill/>
          </a:ln>
        </p:spPr>
        <p:txBody>
          <a:bodyPr spcFirstLastPara="1" wrap="square" lIns="92075" tIns="46025" rIns="92075" bIns="46025" anchor="t" anchorCtr="0">
            <a:noAutofit/>
          </a:bodyPr>
          <a:lstStyle/>
          <a:p>
            <a:pPr marL="4572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EV = $14.20 mil</a:t>
            </a:r>
            <a:endParaRPr/>
          </a:p>
        </p:txBody>
      </p:sp>
      <p:cxnSp>
        <p:nvCxnSpPr>
          <p:cNvPr id="636" name="Google Shape;636;p49"/>
          <p:cNvCxnSpPr/>
          <p:nvPr/>
        </p:nvCxnSpPr>
        <p:spPr>
          <a:xfrm rot="10800000" flipH="1">
            <a:off x="1398588" y="2840038"/>
            <a:ext cx="677862" cy="904875"/>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sp>
        <p:nvSpPr>
          <p:cNvPr id="637" name="Google Shape;637;p49"/>
          <p:cNvSpPr/>
          <p:nvPr/>
        </p:nvSpPr>
        <p:spPr>
          <a:xfrm>
            <a:off x="473075" y="4110038"/>
            <a:ext cx="996950" cy="1006475"/>
          </a:xfrm>
          <a:prstGeom prst="rect">
            <a:avLst/>
          </a:prstGeom>
          <a:noFill/>
          <a:ln>
            <a:noFill/>
          </a:ln>
        </p:spPr>
        <p:txBody>
          <a:bodyPr spcFirstLastPara="1" wrap="square" lIns="92075" tIns="46025" rIns="92075" bIns="46025" anchor="t" anchorCtr="0">
            <a:noAutofit/>
          </a:bodyPr>
          <a:lstStyle/>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 EV =</a:t>
            </a:r>
            <a:endParaRPr/>
          </a:p>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$15.93</a:t>
            </a:r>
            <a:endParaRPr/>
          </a:p>
          <a:p>
            <a:pPr marL="114300" marR="0" lvl="1" indent="0" algn="l" rtl="0">
              <a:spcBef>
                <a:spcPts val="0"/>
              </a:spcBef>
              <a:spcAft>
                <a:spcPts val="0"/>
              </a:spcAft>
              <a:buNone/>
            </a:pPr>
            <a:r>
              <a:rPr lang="en-US" sz="2000" b="0" i="0" u="none" strike="noStrike" cap="none">
                <a:solidFill>
                  <a:srgbClr val="FFFFFF"/>
                </a:solidFill>
                <a:latin typeface="Book Antiqua"/>
                <a:ea typeface="Book Antiqua"/>
                <a:cs typeface="Book Antiqua"/>
                <a:sym typeface="Book Antiqua"/>
              </a:rPr>
              <a:t>  mil</a:t>
            </a:r>
            <a:endParaRPr/>
          </a:p>
        </p:txBody>
      </p:sp>
      <p:cxnSp>
        <p:nvCxnSpPr>
          <p:cNvPr id="638" name="Google Shape;638;p49"/>
          <p:cNvCxnSpPr/>
          <p:nvPr/>
        </p:nvCxnSpPr>
        <p:spPr>
          <a:xfrm>
            <a:off x="1587500" y="3263900"/>
            <a:ext cx="190500" cy="215900"/>
          </a:xfrm>
          <a:prstGeom prst="straightConnector1">
            <a:avLst/>
          </a:prstGeom>
          <a:noFill/>
          <a:ln w="38100" cap="flat" cmpd="sng">
            <a:solidFill>
              <a:schemeClr val="lt1"/>
            </a:solidFill>
            <a:prstDash val="solid"/>
            <a:round/>
            <a:headEnd type="none" w="med" len="med"/>
            <a:tailEnd type="none" w="med" len="med"/>
          </a:ln>
        </p:spPr>
      </p:cxnSp>
      <p:cxnSp>
        <p:nvCxnSpPr>
          <p:cNvPr id="639" name="Google Shape;639;p49"/>
          <p:cNvCxnSpPr/>
          <p:nvPr/>
        </p:nvCxnSpPr>
        <p:spPr>
          <a:xfrm flipH="1">
            <a:off x="3670300" y="3429000"/>
            <a:ext cx="25400" cy="215900"/>
          </a:xfrm>
          <a:prstGeom prst="straightConnector1">
            <a:avLst/>
          </a:prstGeom>
          <a:noFill/>
          <a:ln w="38100" cap="flat" cmpd="sng">
            <a:solidFill>
              <a:schemeClr val="lt1"/>
            </a:solidFill>
            <a:prstDash val="solid"/>
            <a:round/>
            <a:headEnd type="none" w="med" len="med"/>
            <a:tailEnd type="none" w="med" len="med"/>
          </a:ln>
        </p:spPr>
      </p:cxnSp>
      <p:cxnSp>
        <p:nvCxnSpPr>
          <p:cNvPr id="640" name="Google Shape;640;p49"/>
          <p:cNvCxnSpPr/>
          <p:nvPr/>
        </p:nvCxnSpPr>
        <p:spPr>
          <a:xfrm rot="10800000" flipH="1">
            <a:off x="3530600" y="1866900"/>
            <a:ext cx="152400" cy="13970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50"/>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Decision Strategy</a:t>
            </a:r>
            <a:endParaRPr/>
          </a:p>
        </p:txBody>
      </p:sp>
      <p:sp>
        <p:nvSpPr>
          <p:cNvPr id="647" name="Google Shape;647;p50"/>
          <p:cNvSpPr/>
          <p:nvPr/>
        </p:nvSpPr>
        <p:spPr>
          <a:xfrm>
            <a:off x="700088" y="1117600"/>
            <a:ext cx="8140700" cy="2662238"/>
          </a:xfrm>
          <a:prstGeom prst="rect">
            <a:avLst/>
          </a:prstGeom>
          <a:noFill/>
          <a:ln>
            <a:noFill/>
          </a:ln>
        </p:spPr>
        <p:txBody>
          <a:bodyPr spcFirstLastPara="1" wrap="square" lIns="90475" tIns="44450" rIns="90475" bIns="44450" anchor="t" anchorCtr="0">
            <a:noAutofit/>
          </a:bodyPr>
          <a:lstStyle/>
          <a:p>
            <a:pPr marL="342900" marR="0" lvl="0" indent="-342900" algn="l" rtl="0">
              <a:spcBef>
                <a:spcPts val="0"/>
              </a:spcBef>
              <a:spcAft>
                <a:spcPts val="0"/>
              </a:spcAft>
              <a:buClr>
                <a:srgbClr val="66FFFF"/>
              </a:buClr>
              <a:buSzPts val="1800"/>
              <a:buFont typeface="Arial"/>
              <a:buChar char="●"/>
            </a:pPr>
            <a:r>
              <a:rPr lang="en-US" sz="2400">
                <a:solidFill>
                  <a:schemeClr val="lt1"/>
                </a:solidFill>
                <a:latin typeface="Book Antiqua"/>
                <a:ea typeface="Book Antiqua"/>
                <a:cs typeface="Book Antiqua"/>
                <a:sym typeface="Book Antiqua"/>
              </a:rPr>
              <a:t>PDC’s </a:t>
            </a:r>
            <a:r>
              <a:rPr lang="en-US" sz="2400" u="sng">
                <a:solidFill>
                  <a:schemeClr val="lt1"/>
                </a:solidFill>
                <a:latin typeface="Book Antiqua"/>
                <a:ea typeface="Book Antiqua"/>
                <a:cs typeface="Book Antiqua"/>
                <a:sym typeface="Book Antiqua"/>
              </a:rPr>
              <a:t>optimal decision strategy</a:t>
            </a:r>
            <a:r>
              <a:rPr lang="en-US" sz="2400">
                <a:solidFill>
                  <a:schemeClr val="lt1"/>
                </a:solidFill>
                <a:latin typeface="Book Antiqua"/>
                <a:ea typeface="Book Antiqua"/>
                <a:cs typeface="Book Antiqua"/>
                <a:sym typeface="Book Antiqua"/>
              </a:rPr>
              <a:t> is: </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Conduct the market research study.</a:t>
            </a:r>
            <a:endParaRPr sz="2400" b="0" i="0" u="none" strike="noStrike" cap="none">
              <a:solidFill>
                <a:schemeClr val="lt1"/>
              </a:solidFill>
              <a:latin typeface="Book Antiqua"/>
              <a:ea typeface="Book Antiqua"/>
              <a:cs typeface="Book Antiqua"/>
              <a:sym typeface="Book Antiqua"/>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If the market research report is favorable, construct the large condominium complex.</a:t>
            </a:r>
            <a:endParaRPr/>
          </a:p>
          <a:p>
            <a:pPr marL="742950" marR="0" lvl="1" indent="-285750" algn="l" rtl="0">
              <a:spcBef>
                <a:spcPts val="480"/>
              </a:spcBef>
              <a:spcAft>
                <a:spcPts val="0"/>
              </a:spcAft>
              <a:buClr>
                <a:srgbClr val="66FFFF"/>
              </a:buClr>
              <a:buSzPts val="3000"/>
              <a:buFont typeface="Book Antiqua"/>
              <a:buChar char="•"/>
            </a:pPr>
            <a:r>
              <a:rPr lang="en-US" sz="2400" b="0" i="0" u="none" strike="noStrike" cap="none">
                <a:solidFill>
                  <a:schemeClr val="lt1"/>
                </a:solidFill>
                <a:latin typeface="Book Antiqua"/>
                <a:ea typeface="Book Antiqua"/>
                <a:cs typeface="Book Antiqua"/>
                <a:sym typeface="Book Antiqua"/>
              </a:rPr>
              <a:t>If the market research report is unfavorable, construct the medium condominium complex.</a:t>
            </a:r>
            <a:endParaRPr sz="2400" b="0" i="0" u="none" strike="noStrike" cap="none">
              <a:solidFill>
                <a:schemeClr val="lt1"/>
              </a:solidFill>
              <a:latin typeface="Book Antiqua"/>
              <a:ea typeface="Book Antiqua"/>
              <a:cs typeface="Book Antiqua"/>
              <a:sym typeface="Book Antiqua"/>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52"/>
          <p:cNvSpPr txBox="1">
            <a:spLocks noGrp="1"/>
          </p:cNvSpPr>
          <p:nvPr>
            <p:ph type="title"/>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Expected Value of Sample Information</a:t>
            </a:r>
            <a:endParaRPr/>
          </a:p>
        </p:txBody>
      </p:sp>
      <p:sp>
        <p:nvSpPr>
          <p:cNvPr id="692" name="Google Shape;692;p52"/>
          <p:cNvSpPr txBox="1">
            <a:spLocks noGrp="1"/>
          </p:cNvSpPr>
          <p:nvPr>
            <p:ph type="body" idx="1"/>
          </p:nvPr>
        </p:nvSpPr>
        <p:spPr>
          <a:xfrm>
            <a:off x="690563" y="1114425"/>
            <a:ext cx="7456487" cy="5068888"/>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Char char="●"/>
            </a:pPr>
            <a:r>
              <a:rPr lang="en-US"/>
              <a:t>The </a:t>
            </a:r>
            <a:r>
              <a:rPr lang="en-US" u="sng"/>
              <a:t>expected value of sample information</a:t>
            </a:r>
            <a:r>
              <a:rPr lang="en-US"/>
              <a:t> (EVSI) is the additional expected profit possible through knowledge of the sample or survey information.</a:t>
            </a:r>
            <a:endParaRPr/>
          </a:p>
          <a:p>
            <a:pPr marL="342900" lvl="0" indent="-342900" algn="l" rtl="0">
              <a:spcBef>
                <a:spcPts val="480"/>
              </a:spcBef>
              <a:spcAft>
                <a:spcPts val="0"/>
              </a:spcAft>
              <a:buSzPts val="1800"/>
              <a:buChar char="●"/>
            </a:pPr>
            <a:r>
              <a:rPr lang="en-US"/>
              <a:t>The expected value associated with the market research study is $15.93.</a:t>
            </a:r>
            <a:endParaRPr/>
          </a:p>
          <a:p>
            <a:pPr marL="342900" lvl="0" indent="-342900" algn="l" rtl="0">
              <a:spcBef>
                <a:spcPts val="480"/>
              </a:spcBef>
              <a:spcAft>
                <a:spcPts val="0"/>
              </a:spcAft>
              <a:buSzPts val="1800"/>
              <a:buChar char="●"/>
            </a:pPr>
            <a:r>
              <a:rPr lang="en-US"/>
              <a:t>The best expected value if the market research study is </a:t>
            </a:r>
            <a:r>
              <a:rPr lang="en-US" i="1"/>
              <a:t>not</a:t>
            </a:r>
            <a:r>
              <a:rPr lang="en-US"/>
              <a:t> undertaken is $14.20.</a:t>
            </a:r>
            <a:endParaRPr/>
          </a:p>
          <a:p>
            <a:pPr marL="342900" lvl="0" indent="-342900" algn="l" rtl="0">
              <a:spcBef>
                <a:spcPts val="480"/>
              </a:spcBef>
              <a:spcAft>
                <a:spcPts val="0"/>
              </a:spcAft>
              <a:buSzPts val="1800"/>
              <a:buChar char="●"/>
            </a:pPr>
            <a:r>
              <a:rPr lang="en-US"/>
              <a:t>We can conclude that the difference, $15.93 </a:t>
            </a:r>
            <a:r>
              <a:rPr lang="en-US">
                <a:latin typeface="Calibri"/>
                <a:ea typeface="Calibri"/>
                <a:cs typeface="Calibri"/>
                <a:sym typeface="Calibri"/>
              </a:rPr>
              <a:t>−</a:t>
            </a:r>
            <a:r>
              <a:rPr lang="en-US"/>
              <a:t> $14.20 = $1.73, is the </a:t>
            </a:r>
            <a:r>
              <a:rPr lang="en-US" u="sng"/>
              <a:t>expected value of sample information</a:t>
            </a:r>
            <a:r>
              <a:rPr lang="en-US" b="1"/>
              <a:t>.</a:t>
            </a:r>
            <a:r>
              <a:rPr lang="en-US"/>
              <a:t> </a:t>
            </a:r>
            <a:endParaRPr/>
          </a:p>
          <a:p>
            <a:pPr marL="342900" lvl="0" indent="-342900" algn="l" rtl="0">
              <a:spcBef>
                <a:spcPts val="480"/>
              </a:spcBef>
              <a:spcAft>
                <a:spcPts val="0"/>
              </a:spcAft>
              <a:buSzPts val="1800"/>
              <a:buChar char="●"/>
            </a:pPr>
            <a:r>
              <a:rPr lang="en-US"/>
              <a:t>Conducting the market research study adds $1.73 million to the PDC expected value.</a:t>
            </a:r>
            <a:r>
              <a:rPr lang="en-US">
                <a:latin typeface="Times New Roman"/>
                <a:ea typeface="Times New Roman"/>
                <a:cs typeface="Times New Roman"/>
                <a:sym typeface="Times New Roman"/>
              </a:rPr>
              <a:t> </a:t>
            </a:r>
            <a:endParaRP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1"/>
          <p:cNvSpPr txBox="1">
            <a:spLocks noGrp="1"/>
          </p:cNvSpPr>
          <p:nvPr>
            <p:ph type="title"/>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End of Chapter 4</a:t>
            </a:r>
            <a:endParaRPr/>
          </a:p>
        </p:txBody>
      </p:sp>
      <p:sp>
        <p:nvSpPr>
          <p:cNvPr id="768" name="Google Shape;768;p61"/>
          <p:cNvSpPr/>
          <p:nvPr/>
        </p:nvSpPr>
        <p:spPr>
          <a:xfrm>
            <a:off x="3792538" y="2781300"/>
            <a:ext cx="1557337" cy="1611313"/>
          </a:xfrm>
          <a:prstGeom prst="roundRect">
            <a:avLst>
              <a:gd name="adj" fmla="val 12056"/>
            </a:avLst>
          </a:prstGeom>
          <a:noFill/>
          <a:ln w="50800" cap="flat" cmpd="sng">
            <a:solidFill>
              <a:srgbClr val="66FFFF"/>
            </a:solidFill>
            <a:prstDash val="solid"/>
            <a:round/>
            <a:headEnd type="none" w="sm" len="sm"/>
            <a:tailEnd type="none" w="sm" len="sm"/>
          </a:ln>
          <a:effectLst>
            <a:outerShdw dist="35921" dir="27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769" name="Google Shape;769;p61"/>
          <p:cNvSpPr/>
          <p:nvPr/>
        </p:nvSpPr>
        <p:spPr>
          <a:xfrm>
            <a:off x="3937000" y="1866900"/>
            <a:ext cx="1681163" cy="2670175"/>
          </a:xfrm>
          <a:custGeom>
            <a:avLst/>
            <a:gdLst/>
            <a:ahLst/>
            <a:cxnLst/>
            <a:rect l="l" t="t" r="r" b="b"/>
            <a:pathLst>
              <a:path w="1059" h="1682" extrusionOk="0">
                <a:moveTo>
                  <a:pt x="119" y="784"/>
                </a:moveTo>
                <a:lnTo>
                  <a:pt x="0" y="1239"/>
                </a:lnTo>
                <a:lnTo>
                  <a:pt x="409" y="1681"/>
                </a:lnTo>
                <a:lnTo>
                  <a:pt x="1058" y="196"/>
                </a:lnTo>
                <a:lnTo>
                  <a:pt x="1058" y="0"/>
                </a:lnTo>
                <a:lnTo>
                  <a:pt x="334" y="1252"/>
                </a:lnTo>
                <a:lnTo>
                  <a:pt x="119" y="784"/>
                </a:lnTo>
              </a:path>
            </a:pathLst>
          </a:custGeom>
          <a:gradFill>
            <a:gsLst>
              <a:gs pos="0">
                <a:srgbClr val="401660"/>
              </a:gs>
              <a:gs pos="50000">
                <a:srgbClr val="5D218B"/>
              </a:gs>
              <a:gs pos="100000">
                <a:srgbClr val="7127A8"/>
              </a:gs>
            </a:gsLst>
            <a:lin ang="16200000" scaled="0"/>
          </a:gra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1"/>
          <p:cNvSpPr txBox="1">
            <a:spLocks noGrp="1"/>
          </p:cNvSpPr>
          <p:nvPr>
            <p:ph type="title"/>
          </p:nvPr>
        </p:nvSpPr>
        <p:spPr>
          <a:xfrm>
            <a:off x="685800" y="52388"/>
            <a:ext cx="7772400" cy="834303"/>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Tasks</a:t>
            </a:r>
            <a:endParaRPr/>
          </a:p>
        </p:txBody>
      </p:sp>
      <p:sp>
        <p:nvSpPr>
          <p:cNvPr id="2" name="TextBox 1">
            <a:extLst>
              <a:ext uri="{FF2B5EF4-FFF2-40B4-BE49-F238E27FC236}">
                <a16:creationId xmlns:a16="http://schemas.microsoft.com/office/drawing/2014/main" id="{D9A0E355-4CFC-4343-8358-5E30251FDCA7}"/>
              </a:ext>
            </a:extLst>
          </p:cNvPr>
          <p:cNvSpPr txBox="1"/>
          <p:nvPr/>
        </p:nvSpPr>
        <p:spPr>
          <a:xfrm>
            <a:off x="498764" y="1122218"/>
            <a:ext cx="8298872" cy="646331"/>
          </a:xfrm>
          <a:prstGeom prst="rect">
            <a:avLst/>
          </a:prstGeom>
          <a:noFill/>
        </p:spPr>
        <p:txBody>
          <a:bodyPr wrap="square" rtlCol="0">
            <a:spAutoFit/>
          </a:bodyPr>
          <a:lstStyle/>
          <a:p>
            <a:pPr marL="342900" indent="-342900">
              <a:buClr>
                <a:schemeClr val="bg1"/>
              </a:buClr>
              <a:buFont typeface="+mj-lt"/>
              <a:buAutoNum type="arabicPeriod"/>
            </a:pPr>
            <a:r>
              <a:rPr lang="en-US" sz="1800">
                <a:solidFill>
                  <a:schemeClr val="bg1"/>
                </a:solidFill>
              </a:rPr>
              <a:t>Suppose that a decision maker faced with four decision alternatives and four states of nature develops the following profit payoff table:</a:t>
            </a:r>
          </a:p>
        </p:txBody>
      </p:sp>
      <p:pic>
        <p:nvPicPr>
          <p:cNvPr id="4" name="Picture 3">
            <a:extLst>
              <a:ext uri="{FF2B5EF4-FFF2-40B4-BE49-F238E27FC236}">
                <a16:creationId xmlns:a16="http://schemas.microsoft.com/office/drawing/2014/main" id="{0154AEA2-F0C4-46FA-BB12-C7C237D047CE}"/>
              </a:ext>
            </a:extLst>
          </p:cNvPr>
          <p:cNvPicPr>
            <a:picLocks noChangeAspect="1"/>
          </p:cNvPicPr>
          <p:nvPr/>
        </p:nvPicPr>
        <p:blipFill>
          <a:blip r:embed="rId3"/>
          <a:stretch>
            <a:fillRect/>
          </a:stretch>
        </p:blipFill>
        <p:spPr>
          <a:xfrm>
            <a:off x="1244504" y="2144201"/>
            <a:ext cx="7007385" cy="1638090"/>
          </a:xfrm>
          <a:prstGeom prst="rect">
            <a:avLst/>
          </a:prstGeom>
        </p:spPr>
      </p:pic>
      <p:sp>
        <p:nvSpPr>
          <p:cNvPr id="5" name="TextBox 4">
            <a:extLst>
              <a:ext uri="{FF2B5EF4-FFF2-40B4-BE49-F238E27FC236}">
                <a16:creationId xmlns:a16="http://schemas.microsoft.com/office/drawing/2014/main" id="{62ACCFE6-F939-4918-82C4-1CE7B428DF59}"/>
              </a:ext>
            </a:extLst>
          </p:cNvPr>
          <p:cNvSpPr txBox="1"/>
          <p:nvPr/>
        </p:nvSpPr>
        <p:spPr>
          <a:xfrm>
            <a:off x="983673" y="4135582"/>
            <a:ext cx="7619999" cy="923330"/>
          </a:xfrm>
          <a:prstGeom prst="rect">
            <a:avLst/>
          </a:prstGeom>
          <a:noFill/>
        </p:spPr>
        <p:txBody>
          <a:bodyPr wrap="square" rtlCol="0">
            <a:spAutoFit/>
          </a:bodyPr>
          <a:lstStyle/>
          <a:p>
            <a:r>
              <a:rPr lang="en-US" sz="1800">
                <a:solidFill>
                  <a:schemeClr val="bg1"/>
                </a:solidFill>
              </a:rPr>
              <a:t>If the decision maker knows nothing about the probabilities of the four states of nature, what is the recommended decision using the optimistic, conservative, and minimax regret approaches?</a:t>
            </a:r>
          </a:p>
        </p:txBody>
      </p:sp>
    </p:spTree>
    <p:extLst>
      <p:ext uri="{BB962C8B-B14F-4D97-AF65-F5344CB8AC3E}">
        <p14:creationId xmlns:p14="http://schemas.microsoft.com/office/powerpoint/2010/main" val="2692726787"/>
      </p:ext>
    </p:extLst>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1"/>
          <p:cNvSpPr txBox="1">
            <a:spLocks noGrp="1"/>
          </p:cNvSpPr>
          <p:nvPr>
            <p:ph type="title"/>
          </p:nvPr>
        </p:nvSpPr>
        <p:spPr>
          <a:xfrm>
            <a:off x="685800" y="52388"/>
            <a:ext cx="7772400" cy="834303"/>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Tasks</a:t>
            </a:r>
            <a:endParaRPr/>
          </a:p>
        </p:txBody>
      </p:sp>
      <p:sp>
        <p:nvSpPr>
          <p:cNvPr id="6" name="TextBox 5">
            <a:extLst>
              <a:ext uri="{FF2B5EF4-FFF2-40B4-BE49-F238E27FC236}">
                <a16:creationId xmlns:a16="http://schemas.microsoft.com/office/drawing/2014/main" id="{83BDD218-D724-4E71-BD6F-BA04F47324E8}"/>
              </a:ext>
            </a:extLst>
          </p:cNvPr>
          <p:cNvSpPr txBox="1"/>
          <p:nvPr/>
        </p:nvSpPr>
        <p:spPr>
          <a:xfrm>
            <a:off x="138545" y="729254"/>
            <a:ext cx="8925294" cy="1169551"/>
          </a:xfrm>
          <a:prstGeom prst="rect">
            <a:avLst/>
          </a:prstGeom>
          <a:noFill/>
        </p:spPr>
        <p:txBody>
          <a:bodyPr wrap="square" rtlCol="0">
            <a:spAutoFit/>
          </a:bodyPr>
          <a:lstStyle/>
          <a:p>
            <a:pPr marL="342900" indent="-342900">
              <a:buClr>
                <a:schemeClr val="bg1"/>
              </a:buClr>
              <a:buFont typeface="+mj-lt"/>
              <a:buAutoNum type="arabicPeriod" startAt="2"/>
            </a:pPr>
            <a:r>
              <a:rPr lang="en-US">
                <a:solidFill>
                  <a:schemeClr val="bg1"/>
                </a:solidFill>
              </a:rPr>
              <a:t>Hale’s TV Productions is considering producing a pilot for a comedy series in the hope of selling it to a major television network. The network may decide to reject the series, but it may also decide to purchase the rights to the series for either one or two years. At this point in time, Hale may either produce the pilot and wait for the network’s decision or transfer the rights for the pilot and series to a competitor for $100,000. Hale’s decision alternatives and profits (in thousands of dollars) are as follows:</a:t>
            </a:r>
          </a:p>
        </p:txBody>
      </p:sp>
      <p:pic>
        <p:nvPicPr>
          <p:cNvPr id="7" name="Picture 6">
            <a:extLst>
              <a:ext uri="{FF2B5EF4-FFF2-40B4-BE49-F238E27FC236}">
                <a16:creationId xmlns:a16="http://schemas.microsoft.com/office/drawing/2014/main" id="{46B1729D-5453-4F7A-9DE1-51BA8B27E12E}"/>
              </a:ext>
            </a:extLst>
          </p:cNvPr>
          <p:cNvPicPr>
            <a:picLocks noChangeAspect="1"/>
          </p:cNvPicPr>
          <p:nvPr/>
        </p:nvPicPr>
        <p:blipFill>
          <a:blip r:embed="rId3"/>
          <a:stretch>
            <a:fillRect/>
          </a:stretch>
        </p:blipFill>
        <p:spPr>
          <a:xfrm>
            <a:off x="1252844" y="1921543"/>
            <a:ext cx="6270174" cy="1056029"/>
          </a:xfrm>
          <a:prstGeom prst="rect">
            <a:avLst/>
          </a:prstGeom>
        </p:spPr>
      </p:pic>
      <p:sp>
        <p:nvSpPr>
          <p:cNvPr id="10" name="TextBox 9">
            <a:extLst>
              <a:ext uri="{FF2B5EF4-FFF2-40B4-BE49-F238E27FC236}">
                <a16:creationId xmlns:a16="http://schemas.microsoft.com/office/drawing/2014/main" id="{F1AC3CE3-5CF9-4F20-A0D4-635A52D8F2A1}"/>
              </a:ext>
            </a:extLst>
          </p:cNvPr>
          <p:cNvSpPr txBox="1"/>
          <p:nvPr/>
        </p:nvSpPr>
        <p:spPr>
          <a:xfrm>
            <a:off x="554182" y="3083704"/>
            <a:ext cx="8509657" cy="954107"/>
          </a:xfrm>
          <a:prstGeom prst="rect">
            <a:avLst/>
          </a:prstGeom>
          <a:noFill/>
        </p:spPr>
        <p:txBody>
          <a:bodyPr wrap="square">
            <a:spAutoFit/>
          </a:bodyPr>
          <a:lstStyle/>
          <a:p>
            <a:r>
              <a:rPr lang="en-US">
                <a:solidFill>
                  <a:schemeClr val="bg1"/>
                </a:solidFill>
              </a:rPr>
              <a:t>The probabilities for the states of nature are P(s</a:t>
            </a:r>
            <a:r>
              <a:rPr lang="en-US" baseline="-25000">
                <a:solidFill>
                  <a:schemeClr val="bg1"/>
                </a:solidFill>
              </a:rPr>
              <a:t>1</a:t>
            </a:r>
            <a:r>
              <a:rPr lang="en-US">
                <a:solidFill>
                  <a:schemeClr val="bg1"/>
                </a:solidFill>
              </a:rPr>
              <a:t>) 0.20, P(s</a:t>
            </a:r>
            <a:r>
              <a:rPr lang="en-US" baseline="-25000">
                <a:solidFill>
                  <a:schemeClr val="bg1"/>
                </a:solidFill>
              </a:rPr>
              <a:t>2</a:t>
            </a:r>
            <a:r>
              <a:rPr lang="en-US">
                <a:solidFill>
                  <a:schemeClr val="bg1"/>
                </a:solidFill>
              </a:rPr>
              <a:t>) 0.30, and P(s</a:t>
            </a:r>
            <a:r>
              <a:rPr lang="en-US" baseline="-25000">
                <a:solidFill>
                  <a:schemeClr val="bg1"/>
                </a:solidFill>
              </a:rPr>
              <a:t>3</a:t>
            </a:r>
            <a:r>
              <a:rPr lang="en-US">
                <a:solidFill>
                  <a:schemeClr val="bg1"/>
                </a:solidFill>
              </a:rPr>
              <a:t>) 0.50. For a consulting fee of $5000, an agency will review the plans for the comedy series and indicate the overall chances of a favorable network reaction to the series. Assume that the agency review will result in a favorable (F) or an unfavorable (U) review and that the following probabilities are relevant:</a:t>
            </a:r>
          </a:p>
        </p:txBody>
      </p:sp>
      <p:pic>
        <p:nvPicPr>
          <p:cNvPr id="11" name="Picture 10">
            <a:extLst>
              <a:ext uri="{FF2B5EF4-FFF2-40B4-BE49-F238E27FC236}">
                <a16:creationId xmlns:a16="http://schemas.microsoft.com/office/drawing/2014/main" id="{5209F94C-CB12-4A96-8560-11C3B6206F3C}"/>
              </a:ext>
            </a:extLst>
          </p:cNvPr>
          <p:cNvPicPr>
            <a:picLocks noChangeAspect="1"/>
          </p:cNvPicPr>
          <p:nvPr/>
        </p:nvPicPr>
        <p:blipFill>
          <a:blip r:embed="rId4"/>
          <a:stretch>
            <a:fillRect/>
          </a:stretch>
        </p:blipFill>
        <p:spPr>
          <a:xfrm>
            <a:off x="2378156" y="4143943"/>
            <a:ext cx="4019550" cy="723900"/>
          </a:xfrm>
          <a:prstGeom prst="rect">
            <a:avLst/>
          </a:prstGeom>
        </p:spPr>
      </p:pic>
      <p:sp>
        <p:nvSpPr>
          <p:cNvPr id="14" name="TextBox 13">
            <a:extLst>
              <a:ext uri="{FF2B5EF4-FFF2-40B4-BE49-F238E27FC236}">
                <a16:creationId xmlns:a16="http://schemas.microsoft.com/office/drawing/2014/main" id="{8CD4B339-797C-47EB-BD5E-D4B63BDF4D8B}"/>
              </a:ext>
            </a:extLst>
          </p:cNvPr>
          <p:cNvSpPr txBox="1"/>
          <p:nvPr/>
        </p:nvSpPr>
        <p:spPr>
          <a:xfrm>
            <a:off x="554181" y="4973975"/>
            <a:ext cx="8509658" cy="1169551"/>
          </a:xfrm>
          <a:prstGeom prst="rect">
            <a:avLst/>
          </a:prstGeom>
          <a:noFill/>
        </p:spPr>
        <p:txBody>
          <a:bodyPr wrap="square">
            <a:spAutoFit/>
          </a:bodyPr>
          <a:lstStyle/>
          <a:p>
            <a:pPr marL="342900" indent="-342900">
              <a:buClr>
                <a:schemeClr val="bg1"/>
              </a:buClr>
              <a:buFont typeface="+mj-lt"/>
              <a:buAutoNum type="alphaLcPeriod"/>
            </a:pPr>
            <a:r>
              <a:rPr lang="en-US">
                <a:solidFill>
                  <a:schemeClr val="bg1"/>
                </a:solidFill>
              </a:rPr>
              <a:t>Construct a decision tree for this problem</a:t>
            </a:r>
          </a:p>
          <a:p>
            <a:pPr marL="342900" indent="-342900">
              <a:buClr>
                <a:schemeClr val="bg1"/>
              </a:buClr>
              <a:buFont typeface="+mj-lt"/>
              <a:buAutoNum type="alphaLcPeriod"/>
            </a:pPr>
            <a:r>
              <a:rPr lang="en-US">
                <a:solidFill>
                  <a:schemeClr val="bg1"/>
                </a:solidFill>
              </a:rPr>
              <a:t>What is the recommended decision if the agency opinion is not used? What is the expected value?</a:t>
            </a:r>
          </a:p>
          <a:p>
            <a:pPr marL="342900" indent="-342900">
              <a:buClr>
                <a:schemeClr val="bg1"/>
              </a:buClr>
              <a:buFont typeface="+mj-lt"/>
              <a:buAutoNum type="alphaLcPeriod"/>
            </a:pPr>
            <a:r>
              <a:rPr lang="en-US">
                <a:solidFill>
                  <a:schemeClr val="bg1"/>
                </a:solidFill>
              </a:rPr>
              <a:t>What is the expected value of perfect information?</a:t>
            </a:r>
          </a:p>
          <a:p>
            <a:pPr marL="342900" indent="-342900">
              <a:buClr>
                <a:schemeClr val="bg1"/>
              </a:buClr>
              <a:buFont typeface="+mj-lt"/>
              <a:buAutoNum type="alphaLcPeriod"/>
            </a:pPr>
            <a:r>
              <a:rPr lang="en-US">
                <a:solidFill>
                  <a:schemeClr val="bg1"/>
                </a:solidFill>
              </a:rPr>
              <a:t>What is Hale’s optimal decision strategy assuming the agency’s information is used?</a:t>
            </a:r>
          </a:p>
          <a:p>
            <a:pPr marL="342900" indent="-342900">
              <a:buClr>
                <a:schemeClr val="bg1"/>
              </a:buClr>
              <a:buFont typeface="+mj-lt"/>
              <a:buAutoNum type="alphaLcPeriod"/>
            </a:pPr>
            <a:r>
              <a:rPr lang="en-US">
                <a:solidFill>
                  <a:schemeClr val="bg1"/>
                </a:solidFill>
              </a:rPr>
              <a:t>What is the expected value of the agency’s information?</a:t>
            </a:r>
          </a:p>
        </p:txBody>
      </p:sp>
    </p:spTree>
    <p:extLst>
      <p:ext uri="{BB962C8B-B14F-4D97-AF65-F5344CB8AC3E}">
        <p14:creationId xmlns:p14="http://schemas.microsoft.com/office/powerpoint/2010/main" val="37709505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30263" y="114300"/>
            <a:ext cx="7475537" cy="681038"/>
          </a:xfrm>
          <a:prstGeom prst="rect">
            <a:avLst/>
          </a:prstGeom>
          <a:noFill/>
          <a:ln>
            <a:noFill/>
          </a:ln>
        </p:spPr>
        <p:txBody>
          <a:bodyPr spcFirstLastPara="1" wrap="square" lIns="92075" tIns="46025" rIns="92075" bIns="46025" anchor="ctr" anchorCtr="0">
            <a:noAutofit/>
          </a:bodyPr>
          <a:lstStyle/>
          <a:p>
            <a:pPr marL="0" lvl="0" indent="0" algn="ctr" rtl="0">
              <a:spcBef>
                <a:spcPts val="0"/>
              </a:spcBef>
              <a:spcAft>
                <a:spcPts val="0"/>
              </a:spcAft>
              <a:buNone/>
            </a:pPr>
            <a:r>
              <a:rPr lang="en-US"/>
              <a:t>Problem Formulation</a:t>
            </a:r>
            <a:endParaRPr/>
          </a:p>
        </p:txBody>
      </p:sp>
      <p:sp>
        <p:nvSpPr>
          <p:cNvPr id="109" name="Google Shape;109;p16"/>
          <p:cNvSpPr txBox="1">
            <a:spLocks noGrp="1"/>
          </p:cNvSpPr>
          <p:nvPr>
            <p:ph type="body" idx="1"/>
          </p:nvPr>
        </p:nvSpPr>
        <p:spPr>
          <a:xfrm>
            <a:off x="700088" y="1106488"/>
            <a:ext cx="7566025" cy="3602037"/>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SzPts val="1800"/>
              <a:buChar char="●"/>
            </a:pPr>
            <a:r>
              <a:rPr lang="en-US"/>
              <a:t>A decision problem is characterized by decision alternatives, states of nature, and resulting payoffs.</a:t>
            </a:r>
            <a:endParaRPr/>
          </a:p>
          <a:p>
            <a:pPr marL="342900" lvl="0" indent="-342900" algn="l" rtl="0">
              <a:spcBef>
                <a:spcPts val="480"/>
              </a:spcBef>
              <a:spcAft>
                <a:spcPts val="0"/>
              </a:spcAft>
              <a:buSzPts val="1800"/>
              <a:buChar char="●"/>
            </a:pPr>
            <a:r>
              <a:rPr lang="en-US"/>
              <a:t>The </a:t>
            </a:r>
            <a:r>
              <a:rPr lang="en-US" u="sng"/>
              <a:t>decision alternatives</a:t>
            </a:r>
            <a:r>
              <a:rPr lang="en-US"/>
              <a:t> are the different possible strategies the decision maker can employ.</a:t>
            </a:r>
            <a:endParaRPr/>
          </a:p>
          <a:p>
            <a:pPr marL="342900" lvl="0" indent="-342900" algn="l" rtl="0">
              <a:spcBef>
                <a:spcPts val="480"/>
              </a:spcBef>
              <a:spcAft>
                <a:spcPts val="0"/>
              </a:spcAft>
              <a:buSzPts val="1800"/>
              <a:buChar char="●"/>
            </a:pPr>
            <a:r>
              <a:rPr lang="en-US"/>
              <a:t>The </a:t>
            </a:r>
            <a:r>
              <a:rPr lang="en-US" u="sng"/>
              <a:t>states of nature</a:t>
            </a:r>
            <a:r>
              <a:rPr lang="en-US"/>
              <a:t> refer to future events, not under the control of the decision maker, which may occur.  States of nature should be defined so that they are mutually exclusive and collectively exhaustive.</a:t>
            </a:r>
            <a:endParaRPr b="1"/>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p:nvPr/>
        </p:nvSpPr>
        <p:spPr>
          <a:xfrm>
            <a:off x="700088" y="1106488"/>
            <a:ext cx="7832725" cy="5253037"/>
          </a:xfrm>
          <a:prstGeom prst="rect">
            <a:avLst/>
          </a:prstGeom>
          <a:noFill/>
          <a:ln>
            <a:noFill/>
          </a:ln>
        </p:spPr>
        <p:txBody>
          <a:bodyPr spcFirstLastPara="1" wrap="square" lIns="92075" tIns="46025" rIns="92075" bIns="46025" anchor="t" anchorCtr="0">
            <a:noAutofit/>
          </a:bodyPr>
          <a:lstStyle/>
          <a:p>
            <a:pPr marL="342900" marR="0" lvl="0" indent="-342900" algn="l" rtl="0">
              <a:spcBef>
                <a:spcPts val="0"/>
              </a:spcBef>
              <a:spcAft>
                <a:spcPts val="0"/>
              </a:spcAft>
              <a:buClr>
                <a:srgbClr val="66FFFF"/>
              </a:buClr>
              <a:buSzPts val="1800"/>
              <a:buFont typeface="Arial"/>
              <a:buNone/>
            </a:pPr>
            <a:r>
              <a:rPr lang="en-US" sz="2400">
                <a:solidFill>
                  <a:schemeClr val="lt1"/>
                </a:solidFill>
                <a:latin typeface="Times New Roman"/>
                <a:ea typeface="Times New Roman"/>
                <a:cs typeface="Times New Roman"/>
                <a:sym typeface="Times New Roman"/>
              </a:rPr>
              <a:t>     	</a:t>
            </a:r>
            <a:r>
              <a:rPr lang="en-US" sz="2400">
                <a:solidFill>
                  <a:schemeClr val="lt1"/>
                </a:solidFill>
                <a:latin typeface="Book Antiqua"/>
                <a:ea typeface="Book Antiqua"/>
                <a:cs typeface="Book Antiqua"/>
                <a:sym typeface="Book Antiqua"/>
              </a:rPr>
              <a:t>Pittsburgh Development Corporation (PDC) purchased land that will be the site of a new luxury condominium complex. PDC commissioned preliminary architectural drawings for three different projects: one with 30, one with 60, and one with 90 condominiums. </a:t>
            </a:r>
            <a:endParaRPr/>
          </a:p>
          <a:p>
            <a:pPr marL="342900" marR="0" lvl="0" indent="-342900" algn="l" rtl="0">
              <a:spcBef>
                <a:spcPts val="0"/>
              </a:spcBef>
              <a:spcAft>
                <a:spcPts val="0"/>
              </a:spcAft>
              <a:buClr>
                <a:srgbClr val="66FFFF"/>
              </a:buClr>
              <a:buSzPts val="1800"/>
              <a:buFont typeface="Arial"/>
              <a:buNone/>
            </a:pPr>
            <a:r>
              <a:rPr lang="en-US" sz="2400">
                <a:solidFill>
                  <a:schemeClr val="lt1"/>
                </a:solidFill>
                <a:latin typeface="Book Antiqua"/>
                <a:ea typeface="Book Antiqua"/>
                <a:cs typeface="Book Antiqua"/>
                <a:sym typeface="Book Antiqua"/>
              </a:rPr>
              <a:t>     	The financial success of the project depends upon the size of the condominium complex and the chance event concerning the demand for the condominiums. The statement of the PDC decision problem is to select the size of the new complex that will lead to the largest profit given the uncertainty concerning the demand for the condominiums.</a:t>
            </a:r>
            <a:endParaRPr sz="2400">
              <a:solidFill>
                <a:schemeClr val="lt1"/>
              </a:solidFill>
              <a:latin typeface="Book Antiqua"/>
              <a:ea typeface="Book Antiqua"/>
              <a:cs typeface="Book Antiqua"/>
              <a:sym typeface="Book Antiqua"/>
            </a:endParaRPr>
          </a:p>
        </p:txBody>
      </p:sp>
      <p:sp>
        <p:nvSpPr>
          <p:cNvPr id="116" name="Google Shape;116;p17"/>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Pittsburgh Development Corp.</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Influence Diagrams</a:t>
            </a:r>
            <a:endParaRPr/>
          </a:p>
        </p:txBody>
      </p:sp>
      <p:sp>
        <p:nvSpPr>
          <p:cNvPr id="123" name="Google Shape;123;p18"/>
          <p:cNvSpPr txBox="1">
            <a:spLocks noGrp="1"/>
          </p:cNvSpPr>
          <p:nvPr>
            <p:ph type="body" idx="1"/>
          </p:nvPr>
        </p:nvSpPr>
        <p:spPr>
          <a:xfrm>
            <a:off x="700088" y="1117600"/>
            <a:ext cx="7886700" cy="33861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t>An </a:t>
            </a:r>
            <a:r>
              <a:rPr lang="en-US" u="sng"/>
              <a:t>influence diagram</a:t>
            </a:r>
            <a:r>
              <a:rPr lang="en-US"/>
              <a:t> is a graphical device showing the relationships among the decisions, the chance events, and the consequences.</a:t>
            </a:r>
            <a:endParaRPr/>
          </a:p>
          <a:p>
            <a:pPr marL="342900" lvl="0" indent="-342900" algn="l" rtl="0">
              <a:spcBef>
                <a:spcPts val="480"/>
              </a:spcBef>
              <a:spcAft>
                <a:spcPts val="0"/>
              </a:spcAft>
              <a:buSzPts val="1800"/>
              <a:buChar char="●"/>
            </a:pPr>
            <a:r>
              <a:rPr lang="en-US" u="sng"/>
              <a:t>Squares or rectangles</a:t>
            </a:r>
            <a:r>
              <a:rPr lang="en-US"/>
              <a:t> depict decision nodes.</a:t>
            </a:r>
            <a:endParaRPr/>
          </a:p>
          <a:p>
            <a:pPr marL="342900" lvl="0" indent="-342900" algn="l" rtl="0">
              <a:spcBef>
                <a:spcPts val="480"/>
              </a:spcBef>
              <a:spcAft>
                <a:spcPts val="0"/>
              </a:spcAft>
              <a:buSzPts val="1800"/>
              <a:buChar char="●"/>
            </a:pPr>
            <a:r>
              <a:rPr lang="en-US" u="sng"/>
              <a:t>Circles or ovals</a:t>
            </a:r>
            <a:r>
              <a:rPr lang="en-US"/>
              <a:t> depict chance nodes.</a:t>
            </a:r>
            <a:endParaRPr/>
          </a:p>
          <a:p>
            <a:pPr marL="342900" lvl="0" indent="-342900" algn="l" rtl="0">
              <a:spcBef>
                <a:spcPts val="480"/>
              </a:spcBef>
              <a:spcAft>
                <a:spcPts val="0"/>
              </a:spcAft>
              <a:buSzPts val="1800"/>
              <a:buChar char="●"/>
            </a:pPr>
            <a:r>
              <a:rPr lang="en-US" u="sng"/>
              <a:t>Diamonds</a:t>
            </a:r>
            <a:r>
              <a:rPr lang="en-US"/>
              <a:t> depict consequence nodes.</a:t>
            </a:r>
            <a:endParaRPr/>
          </a:p>
          <a:p>
            <a:pPr marL="342900" lvl="0" indent="-342900" algn="l" rtl="0">
              <a:spcBef>
                <a:spcPts val="480"/>
              </a:spcBef>
              <a:spcAft>
                <a:spcPts val="0"/>
              </a:spcAft>
              <a:buSzPts val="1800"/>
              <a:buChar char="●"/>
            </a:pPr>
            <a:r>
              <a:rPr lang="en-US" u="sng"/>
              <a:t>Lines or arcs</a:t>
            </a:r>
            <a:r>
              <a:rPr lang="en-US"/>
              <a:t> connecting the nodes show the direction of influence.</a:t>
            </a:r>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p:nvPr/>
        </p:nvSpPr>
        <p:spPr>
          <a:xfrm>
            <a:off x="1473200" y="1549400"/>
            <a:ext cx="6210300" cy="38481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30" name="Google Shape;130;p19"/>
          <p:cNvSpPr/>
          <p:nvPr/>
        </p:nvSpPr>
        <p:spPr>
          <a:xfrm>
            <a:off x="2260600" y="3981450"/>
            <a:ext cx="1885950" cy="1066800"/>
          </a:xfrm>
          <a:prstGeom prst="rect">
            <a:avLst/>
          </a:prstGeom>
          <a:gradFill>
            <a:gsLst>
              <a:gs pos="0">
                <a:srgbClr val="6B2347"/>
              </a:gs>
              <a:gs pos="50000">
                <a:srgbClr val="993366"/>
              </a:gs>
              <a:gs pos="100000">
                <a:srgbClr val="6B2347"/>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Complex</a:t>
            </a:r>
            <a:endParaRPr/>
          </a:p>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Size</a:t>
            </a:r>
            <a:endParaRPr sz="2000" u="sng">
              <a:solidFill>
                <a:schemeClr val="lt1"/>
              </a:solidFill>
              <a:latin typeface="Arial Narrow"/>
              <a:ea typeface="Arial Narrow"/>
              <a:cs typeface="Arial Narrow"/>
              <a:sym typeface="Arial Narrow"/>
            </a:endParaRPr>
          </a:p>
        </p:txBody>
      </p:sp>
      <p:sp>
        <p:nvSpPr>
          <p:cNvPr id="131" name="Google Shape;131;p19"/>
          <p:cNvSpPr/>
          <p:nvPr/>
        </p:nvSpPr>
        <p:spPr>
          <a:xfrm>
            <a:off x="4851400" y="4000500"/>
            <a:ext cx="2286000" cy="1047750"/>
          </a:xfrm>
          <a:prstGeom prst="diamond">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FFFFF"/>
                </a:solidFill>
                <a:latin typeface="Book Antiqua"/>
                <a:ea typeface="Book Antiqua"/>
                <a:cs typeface="Book Antiqua"/>
                <a:sym typeface="Book Antiqua"/>
              </a:rPr>
              <a:t>Profit</a:t>
            </a:r>
            <a:endParaRPr sz="2000" u="sng">
              <a:solidFill>
                <a:schemeClr val="lt1"/>
              </a:solidFill>
              <a:latin typeface="Arial Narrow"/>
              <a:ea typeface="Arial Narrow"/>
              <a:cs typeface="Arial Narrow"/>
              <a:sym typeface="Arial Narrow"/>
            </a:endParaRPr>
          </a:p>
        </p:txBody>
      </p:sp>
      <p:sp>
        <p:nvSpPr>
          <p:cNvPr id="132" name="Google Shape;132;p19"/>
          <p:cNvSpPr/>
          <p:nvPr/>
        </p:nvSpPr>
        <p:spPr>
          <a:xfrm>
            <a:off x="4540250" y="2019300"/>
            <a:ext cx="2901950" cy="1271588"/>
          </a:xfrm>
          <a:prstGeom prst="ellipse">
            <a:avLst/>
          </a:prstGeom>
          <a:gradFill>
            <a:gsLst>
              <a:gs pos="0">
                <a:srgbClr val="47476B"/>
              </a:gs>
              <a:gs pos="50000">
                <a:srgbClr val="666699"/>
              </a:gs>
              <a:gs pos="100000">
                <a:srgbClr val="47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2400">
                <a:solidFill>
                  <a:srgbClr val="FFFFFF"/>
                </a:solidFill>
                <a:latin typeface="Book Antiqua"/>
                <a:ea typeface="Book Antiqua"/>
                <a:cs typeface="Book Antiqua"/>
                <a:sym typeface="Book Antiqua"/>
              </a:rPr>
              <a:t>Demand for the</a:t>
            </a:r>
            <a:endParaRPr/>
          </a:p>
          <a:p>
            <a:pPr marL="0" marR="0" lvl="0" indent="0" algn="ctr" rtl="0">
              <a:lnSpc>
                <a:spcPct val="90000"/>
              </a:lnSpc>
              <a:spcBef>
                <a:spcPts val="0"/>
              </a:spcBef>
              <a:spcAft>
                <a:spcPts val="0"/>
              </a:spcAft>
              <a:buNone/>
            </a:pPr>
            <a:r>
              <a:rPr lang="en-US" sz="2400">
                <a:solidFill>
                  <a:srgbClr val="FFFFFF"/>
                </a:solidFill>
                <a:latin typeface="Book Antiqua"/>
                <a:ea typeface="Book Antiqua"/>
                <a:cs typeface="Book Antiqua"/>
                <a:sym typeface="Book Antiqua"/>
              </a:rPr>
              <a:t>Condominiums</a:t>
            </a:r>
            <a:endParaRPr sz="2000" u="sng">
              <a:solidFill>
                <a:schemeClr val="lt1"/>
              </a:solidFill>
              <a:latin typeface="Arial Narrow"/>
              <a:ea typeface="Arial Narrow"/>
              <a:cs typeface="Arial Narrow"/>
              <a:sym typeface="Arial Narrow"/>
            </a:endParaRPr>
          </a:p>
        </p:txBody>
      </p:sp>
      <p:cxnSp>
        <p:nvCxnSpPr>
          <p:cNvPr id="133" name="Google Shape;133;p19"/>
          <p:cNvCxnSpPr/>
          <p:nvPr/>
        </p:nvCxnSpPr>
        <p:spPr>
          <a:xfrm>
            <a:off x="4140200" y="4514850"/>
            <a:ext cx="723900" cy="0"/>
          </a:xfrm>
          <a:prstGeom prst="straightConnector1">
            <a:avLst/>
          </a:prstGeom>
          <a:noFill/>
          <a:ln w="12700" cap="flat" cmpd="sng">
            <a:solidFill>
              <a:srgbClr val="FFFFFF"/>
            </a:solidFill>
            <a:prstDash val="solid"/>
            <a:round/>
            <a:headEnd type="none" w="sm" len="sm"/>
            <a:tailEnd type="triangle" w="med" len="med"/>
          </a:ln>
        </p:spPr>
      </p:cxnSp>
      <p:cxnSp>
        <p:nvCxnSpPr>
          <p:cNvPr id="134" name="Google Shape;134;p19"/>
          <p:cNvCxnSpPr/>
          <p:nvPr/>
        </p:nvCxnSpPr>
        <p:spPr>
          <a:xfrm>
            <a:off x="5988050" y="3282950"/>
            <a:ext cx="0" cy="698500"/>
          </a:xfrm>
          <a:prstGeom prst="straightConnector1">
            <a:avLst/>
          </a:prstGeom>
          <a:noFill/>
          <a:ln w="12700" cap="flat" cmpd="sng">
            <a:solidFill>
              <a:srgbClr val="FFFFFF"/>
            </a:solidFill>
            <a:prstDash val="solid"/>
            <a:round/>
            <a:headEnd type="none" w="sm" len="sm"/>
            <a:tailEnd type="triangle" w="med" len="med"/>
          </a:ln>
        </p:spPr>
      </p:cxnSp>
      <p:sp>
        <p:nvSpPr>
          <p:cNvPr id="135" name="Google Shape;135;p19"/>
          <p:cNvSpPr/>
          <p:nvPr/>
        </p:nvSpPr>
        <p:spPr>
          <a:xfrm>
            <a:off x="1727200" y="2019300"/>
            <a:ext cx="2476500" cy="1333500"/>
          </a:xfrm>
          <a:prstGeom prst="rect">
            <a:avLst/>
          </a:prstGeom>
          <a:gradFill>
            <a:gsLst>
              <a:gs pos="0">
                <a:srgbClr val="7D7D7D"/>
              </a:gs>
              <a:gs pos="50000">
                <a:srgbClr val="B2B2B2"/>
              </a:gs>
              <a:gs pos="100000">
                <a:srgbClr val="7D7D7D"/>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36" name="Google Shape;136;p19"/>
          <p:cNvSpPr txBox="1"/>
          <p:nvPr/>
        </p:nvSpPr>
        <p:spPr>
          <a:xfrm>
            <a:off x="2073275" y="1709738"/>
            <a:ext cx="2044700" cy="15525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FFFF"/>
                </a:solidFill>
                <a:latin typeface="Book Antiqua"/>
                <a:ea typeface="Book Antiqua"/>
                <a:cs typeface="Book Antiqua"/>
                <a:sym typeface="Book Antiqua"/>
              </a:rPr>
              <a:t> </a:t>
            </a:r>
            <a:endParaRPr/>
          </a:p>
          <a:p>
            <a:pPr marL="0" marR="0" lvl="0" indent="0" algn="l" rtl="0">
              <a:spcBef>
                <a:spcPts val="0"/>
              </a:spcBef>
              <a:spcAft>
                <a:spcPts val="0"/>
              </a:spcAft>
              <a:buNone/>
            </a:pPr>
            <a:r>
              <a:rPr lang="en-US" sz="2400" b="1">
                <a:solidFill>
                  <a:srgbClr val="993366"/>
                </a:solidFill>
                <a:latin typeface="Book Antiqua"/>
                <a:ea typeface="Book Antiqua"/>
                <a:cs typeface="Book Antiqua"/>
                <a:sym typeface="Book Antiqua"/>
              </a:rPr>
              <a:t>Decision</a:t>
            </a:r>
            <a:endParaRPr/>
          </a:p>
          <a:p>
            <a:pPr marL="0" marR="0" lvl="0" indent="0" algn="l" rtl="0">
              <a:spcBef>
                <a:spcPts val="0"/>
              </a:spcBef>
              <a:spcAft>
                <a:spcPts val="0"/>
              </a:spcAft>
              <a:buNone/>
            </a:pPr>
            <a:r>
              <a:rPr lang="en-US" sz="2400" b="1">
                <a:solidFill>
                  <a:srgbClr val="666699"/>
                </a:solidFill>
                <a:latin typeface="Book Antiqua"/>
                <a:ea typeface="Book Antiqua"/>
                <a:cs typeface="Book Antiqua"/>
                <a:sym typeface="Book Antiqua"/>
              </a:rPr>
              <a:t>Chance</a:t>
            </a:r>
            <a:endParaRPr/>
          </a:p>
          <a:p>
            <a:pPr marL="0" marR="0" lvl="0" indent="0" algn="l" rtl="0">
              <a:spcBef>
                <a:spcPts val="0"/>
              </a:spcBef>
              <a:spcAft>
                <a:spcPts val="0"/>
              </a:spcAft>
              <a:buNone/>
            </a:pPr>
            <a:r>
              <a:rPr lang="en-US" sz="2400" b="1">
                <a:solidFill>
                  <a:srgbClr val="006699"/>
                </a:solidFill>
                <a:latin typeface="Book Antiqua"/>
                <a:ea typeface="Book Antiqua"/>
                <a:cs typeface="Book Antiqua"/>
                <a:sym typeface="Book Antiqua"/>
              </a:rPr>
              <a:t>Consequence</a:t>
            </a:r>
            <a:endParaRPr sz="2000" b="1" u="sng">
              <a:solidFill>
                <a:srgbClr val="006699"/>
              </a:solidFill>
              <a:latin typeface="Arial Narrow"/>
              <a:ea typeface="Arial Narrow"/>
              <a:cs typeface="Arial Narrow"/>
              <a:sym typeface="Arial Narrow"/>
            </a:endParaRPr>
          </a:p>
        </p:txBody>
      </p:sp>
      <p:sp>
        <p:nvSpPr>
          <p:cNvPr id="137" name="Google Shape;137;p19"/>
          <p:cNvSpPr/>
          <p:nvPr/>
        </p:nvSpPr>
        <p:spPr>
          <a:xfrm>
            <a:off x="1860550" y="2578100"/>
            <a:ext cx="190500" cy="171450"/>
          </a:xfrm>
          <a:prstGeom prst="ellipse">
            <a:avLst/>
          </a:prstGeom>
          <a:solidFill>
            <a:srgbClr val="666699"/>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38" name="Google Shape;138;p19"/>
          <p:cNvSpPr/>
          <p:nvPr/>
        </p:nvSpPr>
        <p:spPr>
          <a:xfrm>
            <a:off x="1860550" y="2216150"/>
            <a:ext cx="190500" cy="171450"/>
          </a:xfrm>
          <a:prstGeom prst="rect">
            <a:avLst/>
          </a:prstGeom>
          <a:solidFill>
            <a:srgbClr val="993366"/>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39" name="Google Shape;139;p19"/>
          <p:cNvSpPr/>
          <p:nvPr/>
        </p:nvSpPr>
        <p:spPr>
          <a:xfrm>
            <a:off x="1841500" y="2927350"/>
            <a:ext cx="247650" cy="209550"/>
          </a:xfrm>
          <a:prstGeom prst="diamond">
            <a:avLst/>
          </a:prstGeom>
          <a:solidFill>
            <a:srgbClr val="006699"/>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40" name="Google Shape;140;p19"/>
          <p:cNvSpPr/>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Influence Diagrams</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685800" y="52388"/>
            <a:ext cx="7772400" cy="814387"/>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a:t>Payoff Tables</a:t>
            </a:r>
            <a:endParaRPr/>
          </a:p>
        </p:txBody>
      </p:sp>
      <p:sp>
        <p:nvSpPr>
          <p:cNvPr id="147" name="Google Shape;147;p20"/>
          <p:cNvSpPr txBox="1">
            <a:spLocks noGrp="1"/>
          </p:cNvSpPr>
          <p:nvPr>
            <p:ph type="body" idx="1"/>
          </p:nvPr>
        </p:nvSpPr>
        <p:spPr>
          <a:xfrm>
            <a:off x="700088" y="1117600"/>
            <a:ext cx="7886700" cy="3233738"/>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SzPts val="1800"/>
              <a:buChar char="●"/>
            </a:pPr>
            <a:r>
              <a:rPr lang="en-US"/>
              <a:t>The consequence resulting from a specific combination of a decision alternative and a state of nature is a </a:t>
            </a:r>
            <a:r>
              <a:rPr lang="en-US" u="sng"/>
              <a:t>payoff</a:t>
            </a:r>
            <a:r>
              <a:rPr lang="en-US"/>
              <a:t>.</a:t>
            </a:r>
            <a:endParaRPr/>
          </a:p>
          <a:p>
            <a:pPr marL="342900" lvl="0" indent="-342900" algn="l" rtl="0">
              <a:spcBef>
                <a:spcPts val="480"/>
              </a:spcBef>
              <a:spcAft>
                <a:spcPts val="0"/>
              </a:spcAft>
              <a:buSzPts val="1800"/>
              <a:buChar char="●"/>
            </a:pPr>
            <a:r>
              <a:rPr lang="en-US"/>
              <a:t>A table showing payoffs for all combinations of decision alternatives and states of nature is a </a:t>
            </a:r>
            <a:r>
              <a:rPr lang="en-US" u="sng"/>
              <a:t>payoff table</a:t>
            </a:r>
            <a:r>
              <a:rPr lang="en-US"/>
              <a:t>.</a:t>
            </a:r>
            <a:endParaRPr/>
          </a:p>
          <a:p>
            <a:pPr marL="342900" lvl="0" indent="-342900" algn="l" rtl="0">
              <a:spcBef>
                <a:spcPts val="480"/>
              </a:spcBef>
              <a:spcAft>
                <a:spcPts val="0"/>
              </a:spcAft>
              <a:buSzPts val="1800"/>
              <a:buChar char="●"/>
            </a:pPr>
            <a:r>
              <a:rPr lang="en-US"/>
              <a:t>Payoffs can be expressed in terms of </a:t>
            </a:r>
            <a:r>
              <a:rPr lang="en-US" u="sng"/>
              <a:t>profit</a:t>
            </a:r>
            <a:r>
              <a:rPr lang="en-US"/>
              <a:t>, </a:t>
            </a:r>
            <a:r>
              <a:rPr lang="en-US" u="sng"/>
              <a:t>cost</a:t>
            </a:r>
            <a:r>
              <a:rPr lang="en-US"/>
              <a:t>, </a:t>
            </a:r>
            <a:r>
              <a:rPr lang="en-US" u="sng"/>
              <a:t>time</a:t>
            </a:r>
            <a:r>
              <a:rPr lang="en-US"/>
              <a:t>, </a:t>
            </a:r>
            <a:r>
              <a:rPr lang="en-US" u="sng"/>
              <a:t>distance</a:t>
            </a:r>
            <a:r>
              <a:rPr lang="en-US"/>
              <a:t> or any other appropriate measure.</a:t>
            </a:r>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p:nvPr/>
        </p:nvSpPr>
        <p:spPr>
          <a:xfrm>
            <a:off x="800100" y="2311400"/>
            <a:ext cx="7766050" cy="2946400"/>
          </a:xfrm>
          <a:prstGeom prst="rect">
            <a:avLst/>
          </a:prstGeom>
          <a:gradFill>
            <a:gsLst>
              <a:gs pos="0">
                <a:srgbClr val="00476B"/>
              </a:gs>
              <a:gs pos="50000">
                <a:srgbClr val="006699"/>
              </a:gs>
              <a:gs pos="100000">
                <a:srgbClr val="00476B"/>
              </a:gs>
            </a:gsLst>
            <a:lin ang="5400000" scaled="0"/>
          </a:gra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Book Antiqua"/>
              <a:ea typeface="Book Antiqua"/>
              <a:cs typeface="Book Antiqua"/>
              <a:sym typeface="Book Antiqua"/>
            </a:endParaRPr>
          </a:p>
        </p:txBody>
      </p:sp>
      <p:sp>
        <p:nvSpPr>
          <p:cNvPr id="154" name="Google Shape;154;p21"/>
          <p:cNvSpPr txBox="1">
            <a:spLocks noGrp="1"/>
          </p:cNvSpPr>
          <p:nvPr>
            <p:ph type="body" idx="1"/>
          </p:nvPr>
        </p:nvSpPr>
        <p:spPr>
          <a:xfrm>
            <a:off x="585788" y="1104900"/>
            <a:ext cx="8089900" cy="4059238"/>
          </a:xfrm>
          <a:prstGeom prst="rect">
            <a:avLst/>
          </a:prstGeom>
          <a:noFill/>
          <a:ln>
            <a:noFill/>
          </a:ln>
        </p:spPr>
        <p:txBody>
          <a:bodyPr spcFirstLastPara="1" wrap="square" lIns="92075" tIns="46025" rIns="92075" bIns="46025" anchor="t" anchorCtr="0">
            <a:noAutofit/>
          </a:bodyPr>
          <a:lstStyle/>
          <a:p>
            <a:pPr marL="342900" lvl="0" indent="-342900" algn="l" rtl="0">
              <a:lnSpc>
                <a:spcPct val="90000"/>
              </a:lnSpc>
              <a:spcBef>
                <a:spcPts val="0"/>
              </a:spcBef>
              <a:spcAft>
                <a:spcPts val="0"/>
              </a:spcAft>
              <a:buSzPts val="1800"/>
              <a:buFont typeface="Arial"/>
              <a:buNone/>
            </a:pPr>
            <a:r>
              <a:rPr lang="en-US"/>
              <a:t>		Consider the following problem with three   decision alternatives and two states of nature with  the following payoff table representing profits:</a:t>
            </a:r>
            <a:endParaRPr/>
          </a:p>
          <a:p>
            <a:pPr marL="342900" lvl="0" indent="-342900" algn="l" rtl="0">
              <a:lnSpc>
                <a:spcPct val="90000"/>
              </a:lnSpc>
              <a:spcBef>
                <a:spcPts val="320"/>
              </a:spcBef>
              <a:spcAft>
                <a:spcPts val="0"/>
              </a:spcAft>
              <a:buSzPts val="750"/>
              <a:buFont typeface="Arial"/>
              <a:buNone/>
            </a:pPr>
            <a:r>
              <a:rPr lang="en-US" sz="1000"/>
              <a:t>      </a:t>
            </a:r>
            <a:r>
              <a:rPr lang="en-US" sz="1600"/>
              <a:t>                     </a:t>
            </a:r>
            <a:endParaRPr/>
          </a:p>
          <a:p>
            <a:pPr marL="342900" lvl="0" indent="-342900" algn="ctr" rtl="0">
              <a:lnSpc>
                <a:spcPct val="90000"/>
              </a:lnSpc>
              <a:spcBef>
                <a:spcPts val="480"/>
              </a:spcBef>
              <a:spcAft>
                <a:spcPts val="0"/>
              </a:spcAft>
              <a:buSzPts val="1800"/>
              <a:buFont typeface="Arial"/>
              <a:buNone/>
            </a:pPr>
            <a:r>
              <a:rPr lang="en-US"/>
              <a:t>			                 </a:t>
            </a:r>
            <a:r>
              <a:rPr lang="en-US" u="sng"/>
              <a:t>States of Nature</a:t>
            </a:r>
            <a:endParaRPr/>
          </a:p>
          <a:p>
            <a:pPr marL="342900" lvl="0" indent="-342900" algn="ctr" rtl="0">
              <a:lnSpc>
                <a:spcPct val="90000"/>
              </a:lnSpc>
              <a:spcBef>
                <a:spcPts val="480"/>
              </a:spcBef>
              <a:spcAft>
                <a:spcPts val="0"/>
              </a:spcAft>
              <a:buSzPts val="1800"/>
              <a:buFont typeface="Arial"/>
              <a:buNone/>
            </a:pPr>
            <a:r>
              <a:rPr lang="en-US"/>
              <a:t>			                 Strong Demand   Weak Demand</a:t>
            </a:r>
            <a:endParaRPr/>
          </a:p>
          <a:p>
            <a:pPr marL="342900" lvl="0" indent="-342900" algn="l" rtl="0">
              <a:lnSpc>
                <a:spcPct val="90000"/>
              </a:lnSpc>
              <a:spcBef>
                <a:spcPts val="480"/>
              </a:spcBef>
              <a:spcAft>
                <a:spcPts val="0"/>
              </a:spcAft>
              <a:buSzPts val="1800"/>
              <a:buFont typeface="Arial"/>
              <a:buNone/>
            </a:pPr>
            <a:r>
              <a:rPr lang="en-US"/>
              <a:t>    </a:t>
            </a:r>
            <a:r>
              <a:rPr lang="en-US" u="sng"/>
              <a:t>Decision Alternative</a:t>
            </a:r>
            <a:r>
              <a:rPr lang="en-US"/>
              <a:t>	             </a:t>
            </a:r>
            <a:r>
              <a:rPr lang="en-US" i="1"/>
              <a:t>s</a:t>
            </a:r>
            <a:r>
              <a:rPr lang="en-US" baseline="-25000"/>
              <a:t>1</a:t>
            </a:r>
            <a:r>
              <a:rPr lang="en-US"/>
              <a:t>        		 </a:t>
            </a:r>
            <a:r>
              <a:rPr lang="en-US" i="1"/>
              <a:t>s</a:t>
            </a:r>
            <a:r>
              <a:rPr lang="en-US" baseline="-25000"/>
              <a:t>2</a:t>
            </a:r>
            <a:endParaRPr/>
          </a:p>
          <a:p>
            <a:pPr marL="342900" lvl="0" indent="-342900" algn="l" rtl="0">
              <a:lnSpc>
                <a:spcPct val="90000"/>
              </a:lnSpc>
              <a:spcBef>
                <a:spcPts val="240"/>
              </a:spcBef>
              <a:spcAft>
                <a:spcPts val="0"/>
              </a:spcAft>
              <a:buSzPts val="900"/>
              <a:buFont typeface="Arial"/>
              <a:buNone/>
            </a:pPr>
            <a:r>
              <a:rPr lang="en-US" sz="1200"/>
              <a:t>                               	</a:t>
            </a:r>
            <a:endParaRPr/>
          </a:p>
          <a:p>
            <a:pPr marL="342900" lvl="0" indent="-342900" algn="l" rtl="0">
              <a:lnSpc>
                <a:spcPct val="90000"/>
              </a:lnSpc>
              <a:spcBef>
                <a:spcPts val="480"/>
              </a:spcBef>
              <a:spcAft>
                <a:spcPts val="0"/>
              </a:spcAft>
              <a:buSzPts val="1800"/>
              <a:buFont typeface="Arial"/>
              <a:buNone/>
            </a:pPr>
            <a:r>
              <a:rPr lang="en-US"/>
              <a:t>     Small complex, </a:t>
            </a:r>
            <a:r>
              <a:rPr lang="en-US" i="1"/>
              <a:t>d</a:t>
            </a:r>
            <a:r>
              <a:rPr lang="en-US" baseline="-25000"/>
              <a:t>1</a:t>
            </a:r>
            <a:r>
              <a:rPr lang="en-US"/>
              <a:t>        		  8       		  7</a:t>
            </a:r>
            <a:endParaRPr/>
          </a:p>
          <a:p>
            <a:pPr marL="342900" lvl="0" indent="-342900" algn="l" rtl="0">
              <a:lnSpc>
                <a:spcPct val="90000"/>
              </a:lnSpc>
              <a:spcBef>
                <a:spcPts val="480"/>
              </a:spcBef>
              <a:spcAft>
                <a:spcPts val="0"/>
              </a:spcAft>
              <a:buSzPts val="1800"/>
              <a:buFont typeface="Arial"/>
              <a:buNone/>
            </a:pPr>
            <a:r>
              <a:rPr lang="en-US"/>
              <a:t>     Medium complex, </a:t>
            </a:r>
            <a:r>
              <a:rPr lang="en-US" i="1"/>
              <a:t>d</a:t>
            </a:r>
            <a:r>
              <a:rPr lang="en-US" baseline="-25000"/>
              <a:t>2</a:t>
            </a:r>
            <a:r>
              <a:rPr lang="en-US"/>
              <a:t>      		14       		  5</a:t>
            </a:r>
            <a:endParaRPr/>
          </a:p>
          <a:p>
            <a:pPr marL="342900" lvl="0" indent="-342900" algn="l" rtl="0">
              <a:lnSpc>
                <a:spcPct val="90000"/>
              </a:lnSpc>
              <a:spcBef>
                <a:spcPts val="480"/>
              </a:spcBef>
              <a:spcAft>
                <a:spcPts val="0"/>
              </a:spcAft>
              <a:buSzPts val="1800"/>
              <a:buFont typeface="Arial"/>
              <a:buNone/>
            </a:pPr>
            <a:r>
              <a:rPr lang="en-US"/>
              <a:t>     Large complex, </a:t>
            </a:r>
            <a:r>
              <a:rPr lang="en-US" i="1"/>
              <a:t>d</a:t>
            </a:r>
            <a:r>
              <a:rPr lang="en-US" baseline="-25000"/>
              <a:t>3</a:t>
            </a:r>
            <a:r>
              <a:rPr lang="en-US"/>
              <a:t>      		20     		 -9</a:t>
            </a:r>
            <a:endParaRPr/>
          </a:p>
        </p:txBody>
      </p:sp>
      <p:grpSp>
        <p:nvGrpSpPr>
          <p:cNvPr id="155" name="Google Shape;155;p21"/>
          <p:cNvGrpSpPr/>
          <p:nvPr/>
        </p:nvGrpSpPr>
        <p:grpSpPr>
          <a:xfrm>
            <a:off x="4003675" y="3703638"/>
            <a:ext cx="4402138" cy="1412875"/>
            <a:chOff x="2267" y="2367"/>
            <a:chExt cx="1296" cy="1008"/>
          </a:xfrm>
        </p:grpSpPr>
        <p:cxnSp>
          <p:nvCxnSpPr>
            <p:cNvPr id="156" name="Google Shape;156;p21"/>
            <p:cNvCxnSpPr/>
            <p:nvPr/>
          </p:nvCxnSpPr>
          <p:spPr>
            <a:xfrm>
              <a:off x="2268" y="2367"/>
              <a:ext cx="1295" cy="0"/>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cxnSp>
          <p:nvCxnSpPr>
            <p:cNvPr id="157" name="Google Shape;157;p21"/>
            <p:cNvCxnSpPr/>
            <p:nvPr/>
          </p:nvCxnSpPr>
          <p:spPr>
            <a:xfrm>
              <a:off x="2267" y="2368"/>
              <a:ext cx="0" cy="1007"/>
            </a:xfrm>
            <a:prstGeom prst="straightConnector1">
              <a:avLst/>
            </a:prstGeom>
            <a:noFill/>
            <a:ln w="12700" cap="flat" cmpd="sng">
              <a:solidFill>
                <a:srgbClr val="FFFFFF"/>
              </a:solidFill>
              <a:prstDash val="solid"/>
              <a:round/>
              <a:headEnd type="none" w="sm" len="sm"/>
              <a:tailEnd type="none" w="sm" len="sm"/>
            </a:ln>
            <a:effectLst>
              <a:outerShdw dist="17961" dir="2700000" algn="ctr" rotWithShape="0">
                <a:srgbClr val="000000"/>
              </a:outerShdw>
            </a:effectLst>
          </p:spPr>
        </p:cxnSp>
      </p:grpSp>
      <p:sp>
        <p:nvSpPr>
          <p:cNvPr id="158" name="Google Shape;158;p21"/>
          <p:cNvSpPr txBox="1"/>
          <p:nvPr/>
        </p:nvSpPr>
        <p:spPr>
          <a:xfrm>
            <a:off x="962025" y="2425700"/>
            <a:ext cx="2271713" cy="439738"/>
          </a:xfrm>
          <a:prstGeom prst="rect">
            <a:avLst/>
          </a:prstGeom>
          <a:solidFill>
            <a:srgbClr val="666699"/>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66FFFF"/>
                </a:solidFill>
                <a:latin typeface="Book Antiqua"/>
                <a:ea typeface="Book Antiqua"/>
                <a:cs typeface="Book Antiqua"/>
                <a:sym typeface="Book Antiqua"/>
              </a:rPr>
              <a:t>PAYOFF TABLE</a:t>
            </a:r>
            <a:endParaRPr/>
          </a:p>
        </p:txBody>
      </p:sp>
      <p:sp>
        <p:nvSpPr>
          <p:cNvPr id="159" name="Google Shape;159;p21"/>
          <p:cNvSpPr/>
          <p:nvPr/>
        </p:nvSpPr>
        <p:spPr>
          <a:xfrm>
            <a:off x="685800" y="52388"/>
            <a:ext cx="7772400" cy="814387"/>
          </a:xfrm>
          <a:prstGeom prst="rect">
            <a:avLst/>
          </a:prstGeom>
          <a:noFill/>
          <a:ln>
            <a:noFill/>
          </a:ln>
        </p:spPr>
        <p:txBody>
          <a:bodyPr spcFirstLastPara="1" wrap="square" lIns="92075" tIns="46025" rIns="92075" bIns="46025" anchor="ctr" anchorCtr="0">
            <a:noAutofit/>
          </a:bodyPr>
          <a:lstStyle/>
          <a:p>
            <a:pPr marL="0" marR="0" lvl="0" indent="0" algn="ctr" rtl="0">
              <a:spcBef>
                <a:spcPts val="0"/>
              </a:spcBef>
              <a:spcAft>
                <a:spcPts val="0"/>
              </a:spcAft>
              <a:buNone/>
            </a:pPr>
            <a:r>
              <a:rPr lang="en-US" sz="2800">
                <a:solidFill>
                  <a:srgbClr val="66FFFF"/>
                </a:solidFill>
                <a:latin typeface="Book Antiqua"/>
                <a:ea typeface="Book Antiqua"/>
                <a:cs typeface="Book Antiqua"/>
                <a:sym typeface="Book Antiqua"/>
              </a:rPr>
              <a:t>Example:  Pittsburgh Development Corp.</a:t>
            </a:r>
            <a:endParaRPr/>
          </a:p>
        </p:txBody>
      </p:sp>
    </p:spTree>
  </p:cSld>
  <p:clrMapOvr>
    <a:masterClrMapping/>
  </p:clrMapOvr>
  <p:transition spd="med">
    <p:fade thruBlk="1"/>
  </p:transition>
</p:sld>
</file>

<file path=ppt/theme/theme1.xml><?xml version="1.0" encoding="utf-8"?>
<a:theme xmlns:a="http://schemas.openxmlformats.org/drawingml/2006/main" name="QMB11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3187</Words>
  <Application>Microsoft Office PowerPoint</Application>
  <PresentationFormat>On-screen Show (4:3)</PresentationFormat>
  <Paragraphs>473</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Times New Roman</vt:lpstr>
      <vt:lpstr>Calibri</vt:lpstr>
      <vt:lpstr>Arial</vt:lpstr>
      <vt:lpstr>Book Antiqua</vt:lpstr>
      <vt:lpstr>Arial Narrow</vt:lpstr>
      <vt:lpstr>Poppins</vt:lpstr>
      <vt:lpstr>QMB11ch01</vt:lpstr>
      <vt:lpstr>PowerPoint Presentation</vt:lpstr>
      <vt:lpstr>Chapter 4 Decision Analysis</vt:lpstr>
      <vt:lpstr>PowerPoint Presentation</vt:lpstr>
      <vt:lpstr>Problem Formulation</vt:lpstr>
      <vt:lpstr>PowerPoint Presentation</vt:lpstr>
      <vt:lpstr>Influence Diagrams</vt:lpstr>
      <vt:lpstr>PowerPoint Presentation</vt:lpstr>
      <vt:lpstr>Payoff Tables</vt:lpstr>
      <vt:lpstr>PowerPoint Presentation</vt:lpstr>
      <vt:lpstr>PowerPoint Presentation</vt:lpstr>
      <vt:lpstr>PowerPoint Presentation</vt:lpstr>
      <vt:lpstr>Example:  Optimistic Approach</vt:lpstr>
      <vt:lpstr>PowerPoint Presentation</vt:lpstr>
      <vt:lpstr>Example:  Conservative Approach</vt:lpstr>
      <vt:lpstr>PowerPoint Presentation</vt:lpstr>
      <vt:lpstr>Example:  Minimax Regret Approach</vt:lpstr>
      <vt:lpstr>Example:  Minimax Regret Approach</vt:lpstr>
      <vt:lpstr>Decision Making with Probabilities</vt:lpstr>
      <vt:lpstr>Expected Value of a Decision Alternative</vt:lpstr>
      <vt:lpstr>Expected Value Approach</vt:lpstr>
      <vt:lpstr>PowerPoint Presentation</vt:lpstr>
      <vt:lpstr>Decision Tree</vt:lpstr>
      <vt:lpstr>PowerPoint Presentation</vt:lpstr>
      <vt:lpstr>Expected Value of Perfect Information</vt:lpstr>
      <vt:lpstr>Expected Value of Perfect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Expected Value of Sample Information</vt:lpstr>
      <vt:lpstr>End of Chapter 4</vt:lpstr>
      <vt:lpstr>Tasks</vt:lpstr>
      <vt:lpstr>Tasks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dc:creator>
  <cp:lastModifiedBy>deni wdi</cp:lastModifiedBy>
  <cp:revision>7</cp:revision>
  <dcterms:modified xsi:type="dcterms:W3CDTF">2020-09-21T04:21:19Z</dcterms:modified>
</cp:coreProperties>
</file>