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embeddedFontLst>
    <p:embeddedFont>
      <p:font typeface="Book Antiqua" panose="02040602050305030304" pitchFamily="18" charset="0"/>
      <p:regular r:id="rId63"/>
      <p:bold r:id="rId64"/>
      <p:italic r:id="rId65"/>
      <p:boldItalic r:id="rId66"/>
    </p:embeddedFont>
    <p:embeddedFont>
      <p:font typeface="Noto Sans Symbols" panose="020B0502040504020204" pitchFamily="34" charset="0"/>
      <p:regular r:id="rId67"/>
    </p:embeddedFont>
    <p:embeddedFont>
      <p:font typeface="Poppins" panose="020B0604020202020204" charset="0"/>
      <p:regular r:id="rId68"/>
      <p:bold r:id="rId69"/>
      <p:italic r:id="rId70"/>
      <p:boldItalic r:id="rId7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808">
          <p15:clr>
            <a:srgbClr val="000000"/>
          </p15:clr>
        </p15:guide>
        <p15:guide id="2" pos="50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9563FC3-BD21-4C7F-9B48-253E73F2937D}">
  <a:tblStyle styleId="{49563FC3-BD21-4C7F-9B48-253E73F2937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116" y="30"/>
      </p:cViewPr>
      <p:guideLst>
        <p:guide orient="horz" pos="808"/>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font" Target="fonts/font1.fntdata"/><Relationship Id="rId68" Type="http://schemas.openxmlformats.org/officeDocument/2006/relationships/font" Target="fonts/font6.fntdata"/><Relationship Id="rId7" Type="http://schemas.openxmlformats.org/officeDocument/2006/relationships/slide" Target="slides/slide6.xml"/><Relationship Id="rId71"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font" Target="fonts/font4.fntdata"/><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font" Target="fonts/font3.fntdata"/><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font" Target="fonts/font2.fntdata"/><Relationship Id="rId69" Type="http://schemas.openxmlformats.org/officeDocument/2006/relationships/font" Target="fonts/font7.fnt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font" Target="fonts/font5.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70" Type="http://schemas.openxmlformats.org/officeDocument/2006/relationships/font" Target="fonts/font8.fntdata"/><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19050" tIns="0" rIns="19050" bIns="0" anchor="t" anchorCtr="0">
            <a:noAutofit/>
          </a:bodyPr>
          <a:lstStyle>
            <a:lvl1pPr marR="0" lvl="0" algn="l" rtl="0">
              <a:spcBef>
                <a:spcPts val="0"/>
              </a:spcBef>
              <a:spcAft>
                <a:spcPts val="0"/>
              </a:spcAft>
              <a:buSzPts val="1400"/>
              <a:buNone/>
              <a:defRPr sz="1000" b="0" i="1" u="none" strike="noStrike" cap="none">
                <a:solidFill>
                  <a:schemeClr val="dk1"/>
                </a:solidFill>
                <a:latin typeface="Times New Roman"/>
                <a:ea typeface="Times New Roman"/>
                <a:cs typeface="Times New Roman"/>
                <a:sym typeface="Times New Roman"/>
              </a:defRPr>
            </a:lvl1pPr>
            <a:lvl2pPr marR="0" lvl="1"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2pPr>
            <a:lvl3pPr marR="0" lvl="2"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3pPr>
            <a:lvl4pPr marR="0" lvl="3"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4pPr>
            <a:lvl5pPr marR="0" lvl="4"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5pPr>
            <a:lvl6pPr marR="0" lvl="5"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6pPr>
            <a:lvl7pPr marR="0" lvl="6"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7pPr>
            <a:lvl8pPr marR="0" lvl="7"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8pPr>
            <a:lvl9pPr marR="0" lvl="8"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19050" tIns="0" rIns="19050" bIns="0" anchor="t" anchorCtr="0">
            <a:noAutofit/>
          </a:bodyPr>
          <a:lstStyle>
            <a:lvl1pPr marR="0" lvl="0" algn="r" rtl="0">
              <a:spcBef>
                <a:spcPts val="0"/>
              </a:spcBef>
              <a:spcAft>
                <a:spcPts val="0"/>
              </a:spcAft>
              <a:buSzPts val="1400"/>
              <a:buNone/>
              <a:defRPr sz="1000" b="0" i="1" u="none" strike="noStrike" cap="none">
                <a:solidFill>
                  <a:schemeClr val="dk1"/>
                </a:solidFill>
                <a:latin typeface="Times New Roman"/>
                <a:ea typeface="Times New Roman"/>
                <a:cs typeface="Times New Roman"/>
                <a:sym typeface="Times New Roman"/>
              </a:defRPr>
            </a:lvl1pPr>
            <a:lvl2pPr marR="0" lvl="1"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2pPr>
            <a:lvl3pPr marR="0" lvl="2"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3pPr>
            <a:lvl4pPr marR="0" lvl="3"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4pPr>
            <a:lvl5pPr marR="0" lvl="4"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5pPr>
            <a:lvl6pPr marR="0" lvl="5"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6pPr>
            <a:lvl7pPr marR="0" lvl="6"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7pPr>
            <a:lvl8pPr marR="0" lvl="7"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8pPr>
            <a:lvl9pPr marR="0" lvl="8"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9pPr>
          </a:lstStyle>
          <a:p>
            <a:endParaRPr/>
          </a:p>
        </p:txBody>
      </p:sp>
      <p:sp>
        <p:nvSpPr>
          <p:cNvPr id="5" name="Google Shape;5;n"/>
          <p:cNvSpPr txBox="1">
            <a:spLocks noGrp="1"/>
          </p:cNvSpPr>
          <p:nvPr>
            <p:ph type="ftr" idx="11"/>
          </p:nvPr>
        </p:nvSpPr>
        <p:spPr>
          <a:xfrm>
            <a:off x="0" y="8686800"/>
            <a:ext cx="2971800" cy="457200"/>
          </a:xfrm>
          <a:prstGeom prst="rect">
            <a:avLst/>
          </a:prstGeom>
          <a:noFill/>
          <a:ln>
            <a:noFill/>
          </a:ln>
        </p:spPr>
        <p:txBody>
          <a:bodyPr spcFirstLastPara="1" wrap="square" lIns="19050" tIns="0" rIns="19050" bIns="0" anchor="b" anchorCtr="0">
            <a:noAutofit/>
          </a:bodyPr>
          <a:lstStyle>
            <a:lvl1pPr marR="0" lvl="0" algn="l" rtl="0">
              <a:spcBef>
                <a:spcPts val="0"/>
              </a:spcBef>
              <a:spcAft>
                <a:spcPts val="0"/>
              </a:spcAft>
              <a:buSzPts val="1400"/>
              <a:buNone/>
              <a:defRPr sz="1000" b="0" i="1" u="none" strike="noStrike" cap="none">
                <a:solidFill>
                  <a:schemeClr val="dk1"/>
                </a:solidFill>
                <a:latin typeface="Times New Roman"/>
                <a:ea typeface="Times New Roman"/>
                <a:cs typeface="Times New Roman"/>
                <a:sym typeface="Times New Roman"/>
              </a:defRPr>
            </a:lvl1pPr>
            <a:lvl2pPr marR="0" lvl="1"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2pPr>
            <a:lvl3pPr marR="0" lvl="2"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3pPr>
            <a:lvl4pPr marR="0" lvl="3"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4pPr>
            <a:lvl5pPr marR="0" lvl="4" algn="ctr"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5pPr>
            <a:lvl6pPr marR="0" lvl="5"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6pPr>
            <a:lvl7pPr marR="0" lvl="6"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7pPr>
            <a:lvl8pPr marR="0" lvl="7"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8pPr>
            <a:lvl9pPr marR="0" lvl="8" algn="l" rtl="0">
              <a:spcBef>
                <a:spcPts val="0"/>
              </a:spcBef>
              <a:spcAft>
                <a:spcPts val="0"/>
              </a:spcAft>
              <a:buSzPts val="1400"/>
              <a:buNone/>
              <a:defRPr sz="2200" b="0" i="0" u="none" strike="noStrike" cap="none">
                <a:solidFill>
                  <a:schemeClr val="dk1"/>
                </a:solidFill>
                <a:latin typeface="Book Antiqua"/>
                <a:ea typeface="Book Antiqua"/>
                <a:cs typeface="Book Antiqua"/>
                <a:sym typeface="Book Antiqua"/>
              </a:defRPr>
            </a:lvl9pPr>
          </a:lstStyle>
          <a:p>
            <a:endParaRPr/>
          </a:p>
        </p:txBody>
      </p:sp>
      <p:sp>
        <p:nvSpPr>
          <p:cNvPr id="6" name="Google Shape;6;n"/>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marR="0" lvl="0" indent="0" algn="r" rtl="0">
              <a:spcBef>
                <a:spcPts val="0"/>
              </a:spcBef>
              <a:spcAft>
                <a:spcPts val="0"/>
              </a:spcAft>
              <a:buNone/>
            </a:pPr>
            <a:fld id="{00000000-1234-1234-1234-123412341234}" type="slidenum">
              <a:rPr lang="en-US" sz="1000" b="0" i="1" u="none" strike="noStrike" cap="none">
                <a:solidFill>
                  <a:schemeClr val="dk1"/>
                </a:solidFill>
                <a:latin typeface="Times New Roman"/>
                <a:ea typeface="Times New Roman"/>
                <a:cs typeface="Times New Roman"/>
                <a:sym typeface="Times New Roman"/>
              </a:rPr>
              <a:t>‹#›</a:t>
            </a:fld>
            <a:endParaRPr sz="1000" b="0" i="1" u="none" strike="noStrike" cap="none">
              <a:solidFill>
                <a:schemeClr val="dk1"/>
              </a:solidFill>
              <a:latin typeface="Times New Roman"/>
              <a:ea typeface="Times New Roman"/>
              <a:cs typeface="Times New Roman"/>
              <a:sym typeface="Times New Roman"/>
            </a:endParaRPr>
          </a:p>
        </p:txBody>
      </p:sp>
      <p:sp>
        <p:nvSpPr>
          <p:cNvPr id="7" name="Google Shape;7;n"/>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1pPr>
            <a:lvl2pPr marL="914400" marR="0" lvl="1"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2pPr>
            <a:lvl3pPr marL="1371600" marR="0" lvl="2"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3pPr>
            <a:lvl4pPr marL="1828800" marR="0" lvl="3"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4pPr>
            <a:lvl5pPr marL="2286000" marR="0" lvl="4"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Google Shape;8;n"/>
          <p:cNvSpPr>
            <a:spLocks noGrp="1" noRot="1" noChangeAspect="1"/>
          </p:cNvSpPr>
          <p:nvPr>
            <p:ph type="sldImg" idx="3"/>
          </p:nvPr>
        </p:nvSpPr>
        <p:spPr>
          <a:xfrm>
            <a:off x="1149350" y="692150"/>
            <a:ext cx="4559300" cy="341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9" name="Google Shape;9;n"/>
          <p:cNvSpPr/>
          <p:nvPr/>
        </p:nvSpPr>
        <p:spPr>
          <a:xfrm>
            <a:off x="6380163" y="8748713"/>
            <a:ext cx="409575" cy="304800"/>
          </a:xfrm>
          <a:prstGeom prst="rect">
            <a:avLst/>
          </a:prstGeom>
          <a:noFill/>
          <a:ln>
            <a:noFill/>
          </a:ln>
        </p:spPr>
        <p:txBody>
          <a:bodyPr spcFirstLastPara="1" wrap="square" lIns="92075" tIns="46025" rIns="92075" bIns="46025" anchor="ctr" anchorCtr="0">
            <a:noAutofit/>
          </a:bodyPr>
          <a:lstStyle/>
          <a:p>
            <a:pPr marL="0" marR="0" lvl="0" indent="0" algn="r" rtl="0">
              <a:spcBef>
                <a:spcPts val="0"/>
              </a:spcBef>
              <a:spcAft>
                <a:spcPts val="0"/>
              </a:spcAft>
              <a:buNone/>
            </a:pPr>
            <a:fld id="{00000000-1234-1234-1234-123412341234}" type="slidenum">
              <a:rPr lang="en-US" sz="1400" b="0" i="0" u="none" strike="noStrike" cap="none">
                <a:solidFill>
                  <a:schemeClr val="dk1"/>
                </a:solidFill>
                <a:latin typeface="Book Antiqua"/>
                <a:ea typeface="Book Antiqua"/>
                <a:cs typeface="Book Antiqua"/>
                <a:sym typeface="Book Antiqua"/>
              </a:rPr>
              <a:t>‹#›</a:t>
            </a:fld>
            <a:endParaRPr sz="1400" b="0" i="0" u="none" strike="noStrike" cap="none">
              <a:solidFill>
                <a:schemeClr val="dk1"/>
              </a:solidFill>
              <a:latin typeface="Book Antiqua"/>
              <a:ea typeface="Book Antiqua"/>
              <a:cs typeface="Book Antiqua"/>
              <a:sym typeface="Book Antiqua"/>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a:t>
            </a:fld>
            <a:endParaRPr/>
          </a:p>
        </p:txBody>
      </p:sp>
      <p:sp>
        <p:nvSpPr>
          <p:cNvPr id="64" name="Google Shape;64;p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5" name="Google Shape;65;p1: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0: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10</a:t>
            </a:fld>
            <a:endParaRPr/>
          </a:p>
        </p:txBody>
      </p:sp>
      <p:sp>
        <p:nvSpPr>
          <p:cNvPr id="159" name="Google Shape;159;p1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0" name="Google Shape;160;p10: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1: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11</a:t>
            </a:fld>
            <a:endParaRPr/>
          </a:p>
        </p:txBody>
      </p:sp>
      <p:sp>
        <p:nvSpPr>
          <p:cNvPr id="168" name="Google Shape;168;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9" name="Google Shape;169;p11: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2: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12</a:t>
            </a:fld>
            <a:endParaRPr/>
          </a:p>
        </p:txBody>
      </p:sp>
      <p:sp>
        <p:nvSpPr>
          <p:cNvPr id="175" name="Google Shape;175;p1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6" name="Google Shape;176;p12: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3: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13</a:t>
            </a:fld>
            <a:endParaRPr/>
          </a:p>
        </p:txBody>
      </p:sp>
      <p:sp>
        <p:nvSpPr>
          <p:cNvPr id="189" name="Google Shape;189;p1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0" name="Google Shape;190;p13: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4: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14</a:t>
            </a:fld>
            <a:endParaRPr/>
          </a:p>
        </p:txBody>
      </p:sp>
      <p:sp>
        <p:nvSpPr>
          <p:cNvPr id="196" name="Google Shape;196;p1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7" name="Google Shape;197;p14: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5: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15</a:t>
            </a:fld>
            <a:endParaRPr/>
          </a:p>
        </p:txBody>
      </p:sp>
      <p:sp>
        <p:nvSpPr>
          <p:cNvPr id="204" name="Google Shape;204;p1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5" name="Google Shape;205;p15: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6: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16</a:t>
            </a:fld>
            <a:endParaRPr/>
          </a:p>
        </p:txBody>
      </p:sp>
      <p:sp>
        <p:nvSpPr>
          <p:cNvPr id="212" name="Google Shape;212;p1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3" name="Google Shape;213;p16: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17</a:t>
            </a:fld>
            <a:endParaRPr/>
          </a:p>
        </p:txBody>
      </p:sp>
      <p:sp>
        <p:nvSpPr>
          <p:cNvPr id="219" name="Google Shape;219;p1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0" name="Google Shape;220;p1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8: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18</a:t>
            </a:fld>
            <a:endParaRPr/>
          </a:p>
        </p:txBody>
      </p:sp>
      <p:sp>
        <p:nvSpPr>
          <p:cNvPr id="226" name="Google Shape;226;p1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7" name="Google Shape;227;p18: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19: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19</a:t>
            </a:fld>
            <a:endParaRPr/>
          </a:p>
        </p:txBody>
      </p:sp>
      <p:sp>
        <p:nvSpPr>
          <p:cNvPr id="234" name="Google Shape;234;p1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5" name="Google Shape;235;p19: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a:t>
            </a:fld>
            <a:endParaRPr/>
          </a:p>
        </p:txBody>
      </p:sp>
      <p:sp>
        <p:nvSpPr>
          <p:cNvPr id="91" name="Google Shape;91;p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2" name="Google Shape;92;p2: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20: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20</a:t>
            </a:fld>
            <a:endParaRPr/>
          </a:p>
        </p:txBody>
      </p:sp>
      <p:sp>
        <p:nvSpPr>
          <p:cNvPr id="243" name="Google Shape;243;p2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4" name="Google Shape;244;p20: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21: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21</a:t>
            </a:fld>
            <a:endParaRPr/>
          </a:p>
        </p:txBody>
      </p:sp>
      <p:sp>
        <p:nvSpPr>
          <p:cNvPr id="251" name="Google Shape;251;p2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2" name="Google Shape;252;p21: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2: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22</a:t>
            </a:fld>
            <a:endParaRPr/>
          </a:p>
        </p:txBody>
      </p:sp>
      <p:sp>
        <p:nvSpPr>
          <p:cNvPr id="287" name="Google Shape;287;p2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8" name="Google Shape;288;p22: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3: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23</a:t>
            </a:fld>
            <a:endParaRPr/>
          </a:p>
        </p:txBody>
      </p:sp>
      <p:sp>
        <p:nvSpPr>
          <p:cNvPr id="294" name="Google Shape;294;p2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95" name="Google Shape;295;p23: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24: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24</a:t>
            </a:fld>
            <a:endParaRPr/>
          </a:p>
        </p:txBody>
      </p:sp>
      <p:sp>
        <p:nvSpPr>
          <p:cNvPr id="305" name="Google Shape;305;p2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6" name="Google Shape;306;p24: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5: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25</a:t>
            </a:fld>
            <a:endParaRPr/>
          </a:p>
        </p:txBody>
      </p:sp>
      <p:sp>
        <p:nvSpPr>
          <p:cNvPr id="316" name="Google Shape;316;p2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17" name="Google Shape;317;p25: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6: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26</a:t>
            </a:fld>
            <a:endParaRPr/>
          </a:p>
        </p:txBody>
      </p:sp>
      <p:sp>
        <p:nvSpPr>
          <p:cNvPr id="323" name="Google Shape;323;p2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24" name="Google Shape;324;p26: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2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27</a:t>
            </a:fld>
            <a:endParaRPr/>
          </a:p>
        </p:txBody>
      </p:sp>
      <p:sp>
        <p:nvSpPr>
          <p:cNvPr id="331" name="Google Shape;331;p2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2" name="Google Shape;332;p2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28: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28</a:t>
            </a:fld>
            <a:endParaRPr/>
          </a:p>
        </p:txBody>
      </p:sp>
      <p:sp>
        <p:nvSpPr>
          <p:cNvPr id="339" name="Google Shape;339;p2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0" name="Google Shape;340;p28: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29: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29</a:t>
            </a:fld>
            <a:endParaRPr/>
          </a:p>
        </p:txBody>
      </p:sp>
      <p:sp>
        <p:nvSpPr>
          <p:cNvPr id="347" name="Google Shape;347;p2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8" name="Google Shape;348;p29: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a:t>
            </a:fld>
            <a:endParaRPr/>
          </a:p>
        </p:txBody>
      </p:sp>
      <p:sp>
        <p:nvSpPr>
          <p:cNvPr id="98" name="Google Shape;98;p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9" name="Google Shape;99;p3: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0: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30</a:t>
            </a:fld>
            <a:endParaRPr/>
          </a:p>
        </p:txBody>
      </p:sp>
      <p:sp>
        <p:nvSpPr>
          <p:cNvPr id="354" name="Google Shape;354;p3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5" name="Google Shape;355;p30: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31: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31</a:t>
            </a:fld>
            <a:endParaRPr/>
          </a:p>
        </p:txBody>
      </p:sp>
      <p:sp>
        <p:nvSpPr>
          <p:cNvPr id="361" name="Google Shape;361;p3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2" name="Google Shape;362;p31: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32: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32</a:t>
            </a:fld>
            <a:endParaRPr/>
          </a:p>
        </p:txBody>
      </p:sp>
      <p:sp>
        <p:nvSpPr>
          <p:cNvPr id="368" name="Google Shape;368;p3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9" name="Google Shape;369;p32: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33: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33</a:t>
            </a:fld>
            <a:endParaRPr/>
          </a:p>
        </p:txBody>
      </p:sp>
      <p:sp>
        <p:nvSpPr>
          <p:cNvPr id="375" name="Google Shape;375;p3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6" name="Google Shape;376;p33: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34: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34</a:t>
            </a:fld>
            <a:endParaRPr/>
          </a:p>
        </p:txBody>
      </p:sp>
      <p:sp>
        <p:nvSpPr>
          <p:cNvPr id="383" name="Google Shape;383;p3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4" name="Google Shape;384;p34: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35: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35</a:t>
            </a:fld>
            <a:endParaRPr/>
          </a:p>
        </p:txBody>
      </p:sp>
      <p:sp>
        <p:nvSpPr>
          <p:cNvPr id="390" name="Google Shape;390;p3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91" name="Google Shape;391;p35: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6: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36</a:t>
            </a:fld>
            <a:endParaRPr/>
          </a:p>
        </p:txBody>
      </p:sp>
      <p:sp>
        <p:nvSpPr>
          <p:cNvPr id="397" name="Google Shape;397;p3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98" name="Google Shape;398;p36: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37</a:t>
            </a:fld>
            <a:endParaRPr/>
          </a:p>
        </p:txBody>
      </p:sp>
      <p:sp>
        <p:nvSpPr>
          <p:cNvPr id="404" name="Google Shape;404;p3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5" name="Google Shape;405;p3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38: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38</a:t>
            </a:fld>
            <a:endParaRPr/>
          </a:p>
        </p:txBody>
      </p:sp>
      <p:sp>
        <p:nvSpPr>
          <p:cNvPr id="412" name="Google Shape;412;p3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13" name="Google Shape;413;p38: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39: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39</a:t>
            </a:fld>
            <a:endParaRPr/>
          </a:p>
        </p:txBody>
      </p:sp>
      <p:sp>
        <p:nvSpPr>
          <p:cNvPr id="431" name="Google Shape;431;p3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32" name="Google Shape;432;p39: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a:t>
            </a:fld>
            <a:endParaRPr/>
          </a:p>
        </p:txBody>
      </p:sp>
      <p:sp>
        <p:nvSpPr>
          <p:cNvPr id="112" name="Google Shape;112;p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3" name="Google Shape;113;p4: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p40: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40</a:t>
            </a:fld>
            <a:endParaRPr/>
          </a:p>
        </p:txBody>
      </p:sp>
      <p:sp>
        <p:nvSpPr>
          <p:cNvPr id="438" name="Google Shape;438;p4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39" name="Google Shape;439;p40: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41: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41</a:t>
            </a:fld>
            <a:endParaRPr/>
          </a:p>
        </p:txBody>
      </p:sp>
      <p:sp>
        <p:nvSpPr>
          <p:cNvPr id="465" name="Google Shape;465;p4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66" name="Google Shape;466;p41: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42: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42</a:t>
            </a:fld>
            <a:endParaRPr/>
          </a:p>
        </p:txBody>
      </p:sp>
      <p:sp>
        <p:nvSpPr>
          <p:cNvPr id="472" name="Google Shape;472;p4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73" name="Google Shape;473;p42: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p43: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43</a:t>
            </a:fld>
            <a:endParaRPr/>
          </a:p>
        </p:txBody>
      </p:sp>
      <p:sp>
        <p:nvSpPr>
          <p:cNvPr id="499" name="Google Shape;499;p4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00" name="Google Shape;500;p43: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p44: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44</a:t>
            </a:fld>
            <a:endParaRPr/>
          </a:p>
        </p:txBody>
      </p:sp>
      <p:sp>
        <p:nvSpPr>
          <p:cNvPr id="506" name="Google Shape;506;p4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07" name="Google Shape;507;p44: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p45: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45</a:t>
            </a:fld>
            <a:endParaRPr/>
          </a:p>
        </p:txBody>
      </p:sp>
      <p:sp>
        <p:nvSpPr>
          <p:cNvPr id="540" name="Google Shape;540;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1" name="Google Shape;541;p45: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p46: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46</a:t>
            </a:fld>
            <a:endParaRPr/>
          </a:p>
        </p:txBody>
      </p:sp>
      <p:sp>
        <p:nvSpPr>
          <p:cNvPr id="547" name="Google Shape;547;p4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8" name="Google Shape;548;p46: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p4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47</a:t>
            </a:fld>
            <a:endParaRPr/>
          </a:p>
        </p:txBody>
      </p:sp>
      <p:sp>
        <p:nvSpPr>
          <p:cNvPr id="554" name="Google Shape;554;p4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55" name="Google Shape;555;p4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p48: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48</a:t>
            </a:fld>
            <a:endParaRPr/>
          </a:p>
        </p:txBody>
      </p:sp>
      <p:sp>
        <p:nvSpPr>
          <p:cNvPr id="583" name="Google Shape;583;p4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84" name="Google Shape;584;p48: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p49: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49</a:t>
            </a:fld>
            <a:endParaRPr/>
          </a:p>
        </p:txBody>
      </p:sp>
      <p:sp>
        <p:nvSpPr>
          <p:cNvPr id="596" name="Google Shape;596;p4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97" name="Google Shape;597;p49: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a:t>
            </a:fld>
            <a:endParaRPr/>
          </a:p>
        </p:txBody>
      </p:sp>
      <p:sp>
        <p:nvSpPr>
          <p:cNvPr id="120" name="Google Shape;120;p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1" name="Google Shape;121;p5: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p50: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50</a:t>
            </a:fld>
            <a:endParaRPr/>
          </a:p>
        </p:txBody>
      </p:sp>
      <p:sp>
        <p:nvSpPr>
          <p:cNvPr id="610" name="Google Shape;610;p5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11" name="Google Shape;611;p50: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Google Shape;622;p51: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51</a:t>
            </a:fld>
            <a:endParaRPr/>
          </a:p>
        </p:txBody>
      </p:sp>
      <p:sp>
        <p:nvSpPr>
          <p:cNvPr id="623" name="Google Shape;623;p5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24" name="Google Shape;624;p51: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Google Shape;636;p52: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52</a:t>
            </a:fld>
            <a:endParaRPr/>
          </a:p>
        </p:txBody>
      </p:sp>
      <p:sp>
        <p:nvSpPr>
          <p:cNvPr id="637" name="Google Shape;637;p5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8" name="Google Shape;638;p52: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
        <p:cNvGrpSpPr/>
        <p:nvPr/>
      </p:nvGrpSpPr>
      <p:grpSpPr>
        <a:xfrm>
          <a:off x="0" y="0"/>
          <a:ext cx="0" cy="0"/>
          <a:chOff x="0" y="0"/>
          <a:chExt cx="0" cy="0"/>
        </a:xfrm>
      </p:grpSpPr>
      <p:sp>
        <p:nvSpPr>
          <p:cNvPr id="651" name="Google Shape;651;p53: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53</a:t>
            </a:fld>
            <a:endParaRPr/>
          </a:p>
        </p:txBody>
      </p:sp>
      <p:sp>
        <p:nvSpPr>
          <p:cNvPr id="652" name="Google Shape;652;p5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53" name="Google Shape;653;p53: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Google Shape;682;p54: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54</a:t>
            </a:fld>
            <a:endParaRPr/>
          </a:p>
        </p:txBody>
      </p:sp>
      <p:sp>
        <p:nvSpPr>
          <p:cNvPr id="683" name="Google Shape;683;p5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84" name="Google Shape;684;p54: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p55: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55</a:t>
            </a:fld>
            <a:endParaRPr/>
          </a:p>
        </p:txBody>
      </p:sp>
      <p:sp>
        <p:nvSpPr>
          <p:cNvPr id="704" name="Google Shape;704;p5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05" name="Google Shape;705;p55: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p56: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56</a:t>
            </a:fld>
            <a:endParaRPr/>
          </a:p>
        </p:txBody>
      </p:sp>
      <p:sp>
        <p:nvSpPr>
          <p:cNvPr id="724" name="Google Shape;724;p5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5" name="Google Shape;725;p56: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5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57</a:t>
            </a:fld>
            <a:endParaRPr/>
          </a:p>
        </p:txBody>
      </p:sp>
      <p:sp>
        <p:nvSpPr>
          <p:cNvPr id="741" name="Google Shape;741;p5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2" name="Google Shape;742;p5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6"/>
        <p:cNvGrpSpPr/>
        <p:nvPr/>
      </p:nvGrpSpPr>
      <p:grpSpPr>
        <a:xfrm>
          <a:off x="0" y="0"/>
          <a:ext cx="0" cy="0"/>
          <a:chOff x="0" y="0"/>
          <a:chExt cx="0" cy="0"/>
        </a:xfrm>
      </p:grpSpPr>
      <p:sp>
        <p:nvSpPr>
          <p:cNvPr id="747" name="Google Shape;747;p58: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58</a:t>
            </a:fld>
            <a:endParaRPr/>
          </a:p>
        </p:txBody>
      </p:sp>
      <p:sp>
        <p:nvSpPr>
          <p:cNvPr id="748" name="Google Shape;748;p5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9" name="Google Shape;749;p58: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5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59</a:t>
            </a:fld>
            <a:endParaRPr/>
          </a:p>
        </p:txBody>
      </p:sp>
      <p:sp>
        <p:nvSpPr>
          <p:cNvPr id="741" name="Google Shape;741;p5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2" name="Google Shape;742;p5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5732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6</a:t>
            </a:fld>
            <a:endParaRPr/>
          </a:p>
        </p:txBody>
      </p:sp>
      <p:sp>
        <p:nvSpPr>
          <p:cNvPr id="127" name="Google Shape;127;p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8" name="Google Shape;128;p6: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5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60</a:t>
            </a:fld>
            <a:endParaRPr/>
          </a:p>
        </p:txBody>
      </p:sp>
      <p:sp>
        <p:nvSpPr>
          <p:cNvPr id="741" name="Google Shape;741;p5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2" name="Google Shape;742;p5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7871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7</a:t>
            </a:fld>
            <a:endParaRPr/>
          </a:p>
        </p:txBody>
      </p:sp>
      <p:sp>
        <p:nvSpPr>
          <p:cNvPr id="134" name="Google Shape;134;p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p7: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8</a:t>
            </a:fld>
            <a:endParaRPr/>
          </a:p>
        </p:txBody>
      </p:sp>
      <p:sp>
        <p:nvSpPr>
          <p:cNvPr id="142" name="Google Shape;142;p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3" name="Google Shape;143;p8: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9:notes"/>
          <p:cNvSpPr txBox="1">
            <a:spLocks noGrp="1"/>
          </p:cNvSpPr>
          <p:nvPr>
            <p:ph type="sldNum" idx="12"/>
          </p:nvPr>
        </p:nvSpPr>
        <p:spPr>
          <a:xfrm>
            <a:off x="3886200" y="8686800"/>
            <a:ext cx="2971800" cy="457200"/>
          </a:xfrm>
          <a:prstGeom prst="rect">
            <a:avLst/>
          </a:prstGeom>
          <a:noFill/>
          <a:ln>
            <a:noFill/>
          </a:ln>
        </p:spPr>
        <p:txBody>
          <a:bodyPr spcFirstLastPara="1" wrap="square" lIns="19050" tIns="0" rIns="19050" bIns="0" anchor="b" anchorCtr="0">
            <a:noAutofit/>
          </a:bodyPr>
          <a:lstStyle/>
          <a:p>
            <a:pPr marL="0" lvl="0" indent="0" algn="r" rtl="0">
              <a:spcBef>
                <a:spcPts val="0"/>
              </a:spcBef>
              <a:spcAft>
                <a:spcPts val="0"/>
              </a:spcAft>
              <a:buNone/>
            </a:pPr>
            <a:fld id="{00000000-1234-1234-1234-123412341234}" type="slidenum">
              <a:rPr lang="en-US"/>
              <a:t>9</a:t>
            </a:fld>
            <a:endParaRPr/>
          </a:p>
        </p:txBody>
      </p:sp>
      <p:sp>
        <p:nvSpPr>
          <p:cNvPr id="152" name="Google Shape;152;p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3" name="Google Shape;153;p9:notes"/>
          <p:cNvSpPr txBox="1">
            <a:spLocks noGrp="1"/>
          </p:cNvSpPr>
          <p:nvPr>
            <p:ph type="body" idx="1"/>
          </p:nvPr>
        </p:nvSpPr>
        <p:spPr>
          <a:xfrm>
            <a:off x="914400" y="4343400"/>
            <a:ext cx="5029200" cy="4114800"/>
          </a:xfrm>
          <a:prstGeom prst="rect">
            <a:avLst/>
          </a:prstGeom>
          <a:noFill/>
          <a:ln>
            <a:noFill/>
          </a:ln>
        </p:spPr>
        <p:txBody>
          <a:bodyPr spcFirstLastPara="1" wrap="square" lIns="92075" tIns="46025" rIns="92075" bIns="460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2"/>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2"/>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6"/>
        <p:cNvGrpSpPr/>
        <p:nvPr/>
      </p:nvGrpSpPr>
      <p:grpSpPr>
        <a:xfrm>
          <a:off x="0" y="0"/>
          <a:ext cx="0" cy="0"/>
          <a:chOff x="0" y="0"/>
          <a:chExt cx="0" cy="0"/>
        </a:xfrm>
      </p:grpSpPr>
      <p:sp>
        <p:nvSpPr>
          <p:cNvPr id="57" name="Google Shape;57;p1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8" name="Google Shape;58;p11"/>
          <p:cNvSpPr txBox="1">
            <a:spLocks noGrp="1"/>
          </p:cNvSpPr>
          <p:nvPr>
            <p:ph type="body" idx="1"/>
          </p:nvPr>
        </p:nvSpPr>
        <p:spPr>
          <a:xfrm rot="5400000">
            <a:off x="2309019" y="-516731"/>
            <a:ext cx="4643438" cy="7886700"/>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9"/>
        <p:cNvGrpSpPr/>
        <p:nvPr/>
      </p:nvGrpSpPr>
      <p:grpSpPr>
        <a:xfrm>
          <a:off x="0" y="0"/>
          <a:ext cx="0" cy="0"/>
          <a:chOff x="0" y="0"/>
          <a:chExt cx="0" cy="0"/>
        </a:xfrm>
      </p:grpSpPr>
      <p:sp>
        <p:nvSpPr>
          <p:cNvPr id="60" name="Google Shape;60;p12"/>
          <p:cNvSpPr txBox="1">
            <a:spLocks noGrp="1"/>
          </p:cNvSpPr>
          <p:nvPr>
            <p:ph type="title"/>
          </p:nvPr>
        </p:nvSpPr>
        <p:spPr>
          <a:xfrm rot="5400000">
            <a:off x="4740276" y="1914526"/>
            <a:ext cx="5695950" cy="197167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12"/>
          <p:cNvSpPr txBox="1">
            <a:spLocks noGrp="1"/>
          </p:cNvSpPr>
          <p:nvPr>
            <p:ph type="body" idx="1"/>
          </p:nvPr>
        </p:nvSpPr>
        <p:spPr>
          <a:xfrm rot="5400000">
            <a:off x="719931" y="18257"/>
            <a:ext cx="5695950" cy="5764213"/>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9"/>
        <p:cNvGrpSpPr/>
        <p:nvPr/>
      </p:nvGrpSpPr>
      <p:grpSpPr>
        <a:xfrm>
          <a:off x="0" y="0"/>
          <a:ext cx="0" cy="0"/>
          <a:chOff x="0" y="0"/>
          <a:chExt cx="0" cy="0"/>
        </a:xfrm>
      </p:grpSpPr>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0"/>
        <p:cNvGrpSpPr/>
        <p:nvPr/>
      </p:nvGrpSpPr>
      <p:grpSpPr>
        <a:xfrm>
          <a:off x="0" y="0"/>
          <a:ext cx="0" cy="0"/>
          <a:chOff x="0" y="0"/>
          <a:chExt cx="0" cy="0"/>
        </a:xfrm>
      </p:grpSpPr>
      <p:sp>
        <p:nvSpPr>
          <p:cNvPr id="31" name="Google Shape;31;p4"/>
          <p:cNvSpPr txBox="1">
            <a:spLocks noGrp="1"/>
          </p:cNvSpPr>
          <p:nvPr>
            <p:ph type="ctrTitle"/>
          </p:nvPr>
        </p:nvSpPr>
        <p:spPr>
          <a:xfrm>
            <a:off x="685800" y="2130425"/>
            <a:ext cx="7772400" cy="147002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4"/>
          <p:cNvSpPr txBox="1">
            <a:spLocks noGrp="1"/>
          </p:cNvSpPr>
          <p:nvPr>
            <p:ph type="subTitle" idx="1"/>
          </p:nvPr>
        </p:nvSpPr>
        <p:spPr>
          <a:xfrm>
            <a:off x="1371600" y="3886200"/>
            <a:ext cx="6400800" cy="1752600"/>
          </a:xfrm>
          <a:prstGeom prst="rect">
            <a:avLst/>
          </a:prstGeom>
          <a:noFill/>
          <a:ln>
            <a:noFill/>
          </a:ln>
        </p:spPr>
        <p:txBody>
          <a:bodyPr spcFirstLastPara="1" wrap="square" lIns="90475" tIns="44450" rIns="90475" bIns="44450" anchor="t" anchorCtr="0">
            <a:noAutofit/>
          </a:bodyPr>
          <a:lstStyle>
            <a:lvl1pPr lvl="0" algn="ctr">
              <a:spcBef>
                <a:spcPts val="480"/>
              </a:spcBef>
              <a:spcAft>
                <a:spcPts val="0"/>
              </a:spcAft>
              <a:buSzPts val="1800"/>
              <a:buNone/>
              <a:defRPr/>
            </a:lvl1pPr>
            <a:lvl2pPr lvl="1" algn="ctr">
              <a:spcBef>
                <a:spcPts val="480"/>
              </a:spcBef>
              <a:spcAft>
                <a:spcPts val="0"/>
              </a:spcAft>
              <a:buSzPts val="3000"/>
              <a:buFont typeface="Book Antiqua"/>
              <a:buNone/>
              <a:defRPr/>
            </a:lvl2pPr>
            <a:lvl3pPr lvl="2" algn="ctr">
              <a:spcBef>
                <a:spcPts val="480"/>
              </a:spcBef>
              <a:spcAft>
                <a:spcPts val="0"/>
              </a:spcAft>
              <a:buSzPts val="2400"/>
              <a:buFont typeface="Book Antiqua"/>
              <a:buNone/>
              <a:defRPr/>
            </a:lvl3pPr>
            <a:lvl4pPr lvl="3" algn="ctr">
              <a:spcBef>
                <a:spcPts val="400"/>
              </a:spcBef>
              <a:spcAft>
                <a:spcPts val="0"/>
              </a:spcAft>
              <a:buClr>
                <a:schemeClr val="lt1"/>
              </a:buClr>
              <a:buSzPts val="2000"/>
              <a:buFont typeface="Times New Roman"/>
              <a:buNone/>
              <a:defRPr/>
            </a:lvl4pPr>
            <a:lvl5pPr lvl="4" algn="ctr">
              <a:spcBef>
                <a:spcPts val="400"/>
              </a:spcBef>
              <a:spcAft>
                <a:spcPts val="0"/>
              </a:spcAft>
              <a:buClr>
                <a:schemeClr val="lt1"/>
              </a:buClr>
              <a:buSzPts val="2000"/>
              <a:buFont typeface="Times New Roman"/>
              <a:buNone/>
              <a:defRPr/>
            </a:lvl5pPr>
            <a:lvl6pPr lvl="5" algn="ctr">
              <a:spcBef>
                <a:spcPts val="400"/>
              </a:spcBef>
              <a:spcAft>
                <a:spcPts val="0"/>
              </a:spcAft>
              <a:buClr>
                <a:schemeClr val="lt1"/>
              </a:buClr>
              <a:buSzPts val="2000"/>
              <a:buFont typeface="Times New Roman"/>
              <a:buNone/>
              <a:defRPr/>
            </a:lvl6pPr>
            <a:lvl7pPr lvl="6" algn="ctr">
              <a:spcBef>
                <a:spcPts val="400"/>
              </a:spcBef>
              <a:spcAft>
                <a:spcPts val="0"/>
              </a:spcAft>
              <a:buClr>
                <a:schemeClr val="lt1"/>
              </a:buClr>
              <a:buSzPts val="2000"/>
              <a:buFont typeface="Times New Roman"/>
              <a:buNone/>
              <a:defRPr/>
            </a:lvl7pPr>
            <a:lvl8pPr lvl="7" algn="ctr">
              <a:spcBef>
                <a:spcPts val="400"/>
              </a:spcBef>
              <a:spcAft>
                <a:spcPts val="0"/>
              </a:spcAft>
              <a:buClr>
                <a:schemeClr val="lt1"/>
              </a:buClr>
              <a:buSzPts val="2000"/>
              <a:buFont typeface="Times New Roman"/>
              <a:buNone/>
              <a:defRPr/>
            </a:lvl8pPr>
            <a:lvl9pPr lvl="8" algn="ctr">
              <a:spcBef>
                <a:spcPts val="400"/>
              </a:spcBef>
              <a:spcAft>
                <a:spcPts val="0"/>
              </a:spcAft>
              <a:buClr>
                <a:schemeClr val="lt1"/>
              </a:buClr>
              <a:buSzPts val="2000"/>
              <a:buFont typeface="Times New Roman"/>
              <a:buNone/>
              <a:defRPr/>
            </a:lvl9pPr>
          </a:lstStyle>
          <a:p>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722313" y="4406900"/>
            <a:ext cx="7772400" cy="1362075"/>
          </a:xfrm>
          <a:prstGeom prst="rect">
            <a:avLst/>
          </a:prstGeom>
          <a:noFill/>
          <a:ln>
            <a:noFill/>
          </a:ln>
        </p:spPr>
        <p:txBody>
          <a:bodyPr spcFirstLastPara="1" wrap="square" lIns="90475" tIns="44450" rIns="90475" bIns="4445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722313" y="2906713"/>
            <a:ext cx="7772400" cy="1500187"/>
          </a:xfrm>
          <a:prstGeom prst="rect">
            <a:avLst/>
          </a:prstGeom>
          <a:noFill/>
          <a:ln>
            <a:noFill/>
          </a:ln>
        </p:spPr>
        <p:txBody>
          <a:bodyPr spcFirstLastPara="1" wrap="square" lIns="90475" tIns="44450" rIns="90475" bIns="44450" anchor="b" anchorCtr="0">
            <a:noAutofit/>
          </a:bodyPr>
          <a:lstStyle>
            <a:lvl1pPr marL="457200" lvl="0" indent="-228600" algn="l">
              <a:spcBef>
                <a:spcPts val="400"/>
              </a:spcBef>
              <a:spcAft>
                <a:spcPts val="0"/>
              </a:spcAft>
              <a:buSzPts val="1500"/>
              <a:buNone/>
              <a:defRPr sz="2000"/>
            </a:lvl1pPr>
            <a:lvl2pPr marL="914400" lvl="1" indent="-228600" algn="l">
              <a:spcBef>
                <a:spcPts val="360"/>
              </a:spcBef>
              <a:spcAft>
                <a:spcPts val="0"/>
              </a:spcAft>
              <a:buSzPts val="2250"/>
              <a:buFont typeface="Book Antiqua"/>
              <a:buNone/>
              <a:defRPr sz="1800"/>
            </a:lvl2pPr>
            <a:lvl3pPr marL="1371600" lvl="2" indent="-228600" algn="l">
              <a:spcBef>
                <a:spcPts val="320"/>
              </a:spcBef>
              <a:spcAft>
                <a:spcPts val="0"/>
              </a:spcAft>
              <a:buSzPts val="1600"/>
              <a:buFont typeface="Book Antiqua"/>
              <a:buNone/>
              <a:defRPr sz="1600"/>
            </a:lvl3pPr>
            <a:lvl4pPr marL="1828800" lvl="3" indent="-228600" algn="l">
              <a:spcBef>
                <a:spcPts val="280"/>
              </a:spcBef>
              <a:spcAft>
                <a:spcPts val="0"/>
              </a:spcAft>
              <a:buClr>
                <a:schemeClr val="lt1"/>
              </a:buClr>
              <a:buSzPts val="1400"/>
              <a:buFont typeface="Times New Roman"/>
              <a:buNone/>
              <a:defRPr sz="1400"/>
            </a:lvl4pPr>
            <a:lvl5pPr marL="2286000" lvl="4" indent="-228600" algn="l">
              <a:spcBef>
                <a:spcPts val="280"/>
              </a:spcBef>
              <a:spcAft>
                <a:spcPts val="0"/>
              </a:spcAft>
              <a:buClr>
                <a:schemeClr val="lt1"/>
              </a:buClr>
              <a:buSzPts val="1400"/>
              <a:buFont typeface="Times New Roman"/>
              <a:buNone/>
              <a:defRPr sz="1400"/>
            </a:lvl5pPr>
            <a:lvl6pPr marL="2743200" lvl="5" indent="-228600" algn="l">
              <a:spcBef>
                <a:spcPts val="280"/>
              </a:spcBef>
              <a:spcAft>
                <a:spcPts val="0"/>
              </a:spcAft>
              <a:buClr>
                <a:schemeClr val="lt1"/>
              </a:buClr>
              <a:buSzPts val="1400"/>
              <a:buFont typeface="Times New Roman"/>
              <a:buNone/>
              <a:defRPr sz="1400"/>
            </a:lvl6pPr>
            <a:lvl7pPr marL="3200400" lvl="6" indent="-228600" algn="l">
              <a:spcBef>
                <a:spcPts val="280"/>
              </a:spcBef>
              <a:spcAft>
                <a:spcPts val="0"/>
              </a:spcAft>
              <a:buClr>
                <a:schemeClr val="lt1"/>
              </a:buClr>
              <a:buSzPts val="1400"/>
              <a:buFont typeface="Times New Roman"/>
              <a:buNone/>
              <a:defRPr sz="1400"/>
            </a:lvl7pPr>
            <a:lvl8pPr marL="3657600" lvl="7" indent="-228600" algn="l">
              <a:spcBef>
                <a:spcPts val="280"/>
              </a:spcBef>
              <a:spcAft>
                <a:spcPts val="0"/>
              </a:spcAft>
              <a:buClr>
                <a:schemeClr val="lt1"/>
              </a:buClr>
              <a:buSzPts val="1400"/>
              <a:buFont typeface="Times New Roman"/>
              <a:buNone/>
              <a:defRPr sz="1400"/>
            </a:lvl8pPr>
            <a:lvl9pPr marL="4114800" lvl="8" indent="-228600" algn="l">
              <a:spcBef>
                <a:spcPts val="280"/>
              </a:spcBef>
              <a:spcAft>
                <a:spcPts val="0"/>
              </a:spcAft>
              <a:buClr>
                <a:schemeClr val="lt1"/>
              </a:buClr>
              <a:buSzPts val="1400"/>
              <a:buFont typeface="Times New Roman"/>
              <a:buNone/>
              <a:defRPr sz="1400"/>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68738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
        <p:nvSpPr>
          <p:cNvPr id="39" name="Google Shape;39;p6"/>
          <p:cNvSpPr txBox="1">
            <a:spLocks noGrp="1"/>
          </p:cNvSpPr>
          <p:nvPr>
            <p:ph type="body" idx="2"/>
          </p:nvPr>
        </p:nvSpPr>
        <p:spPr>
          <a:xfrm>
            <a:off x="470693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4638"/>
            <a:ext cx="8229600" cy="1143000"/>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3"/>
            <a:ext cx="4040188"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43" name="Google Shape;43;p7"/>
          <p:cNvSpPr txBox="1">
            <a:spLocks noGrp="1"/>
          </p:cNvSpPr>
          <p:nvPr>
            <p:ph type="body" idx="2"/>
          </p:nvPr>
        </p:nvSpPr>
        <p:spPr>
          <a:xfrm>
            <a:off x="457200" y="2174875"/>
            <a:ext cx="4040188"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
        <p:nvSpPr>
          <p:cNvPr id="44" name="Google Shape;44;p7"/>
          <p:cNvSpPr txBox="1">
            <a:spLocks noGrp="1"/>
          </p:cNvSpPr>
          <p:nvPr>
            <p:ph type="body" idx="3"/>
          </p:nvPr>
        </p:nvSpPr>
        <p:spPr>
          <a:xfrm>
            <a:off x="4645025" y="1535113"/>
            <a:ext cx="4041775"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45" name="Google Shape;45;p7"/>
          <p:cNvSpPr txBox="1">
            <a:spLocks noGrp="1"/>
          </p:cNvSpPr>
          <p:nvPr>
            <p:ph type="body" idx="4"/>
          </p:nvPr>
        </p:nvSpPr>
        <p:spPr>
          <a:xfrm>
            <a:off x="4645025" y="2174875"/>
            <a:ext cx="4041775"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9"/>
          <p:cNvSpPr txBox="1">
            <a:spLocks noGrp="1"/>
          </p:cNvSpPr>
          <p:nvPr>
            <p:ph type="title"/>
          </p:nvPr>
        </p:nvSpPr>
        <p:spPr>
          <a:xfrm>
            <a:off x="457200" y="273050"/>
            <a:ext cx="3008313" cy="1162050"/>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9"/>
          <p:cNvSpPr txBox="1">
            <a:spLocks noGrp="1"/>
          </p:cNvSpPr>
          <p:nvPr>
            <p:ph type="body" idx="1"/>
          </p:nvPr>
        </p:nvSpPr>
        <p:spPr>
          <a:xfrm>
            <a:off x="3575050" y="273050"/>
            <a:ext cx="5111750" cy="5853113"/>
          </a:xfrm>
          <a:prstGeom prst="rect">
            <a:avLst/>
          </a:prstGeom>
          <a:noFill/>
          <a:ln>
            <a:noFill/>
          </a:ln>
        </p:spPr>
        <p:txBody>
          <a:bodyPr spcFirstLastPara="1" wrap="square" lIns="90475" tIns="44450" rIns="90475" bIns="44450" anchor="t" anchorCtr="0">
            <a:noAutofit/>
          </a:bodyPr>
          <a:lstStyle>
            <a:lvl1pPr marL="457200" lvl="0" indent="-381000" algn="l">
              <a:spcBef>
                <a:spcPts val="640"/>
              </a:spcBef>
              <a:spcAft>
                <a:spcPts val="0"/>
              </a:spcAft>
              <a:buSzPts val="2400"/>
              <a:buChar char="●"/>
              <a:defRPr sz="3200"/>
            </a:lvl1pPr>
            <a:lvl2pPr marL="914400" lvl="1" indent="-450850" algn="l">
              <a:spcBef>
                <a:spcPts val="560"/>
              </a:spcBef>
              <a:spcAft>
                <a:spcPts val="0"/>
              </a:spcAft>
              <a:buSzPts val="3500"/>
              <a:buFont typeface="Book Antiqua"/>
              <a:buChar char="•"/>
              <a:defRPr sz="2800"/>
            </a:lvl2pPr>
            <a:lvl3pPr marL="1371600" lvl="2" indent="-381000" algn="l">
              <a:spcBef>
                <a:spcPts val="480"/>
              </a:spcBef>
              <a:spcAft>
                <a:spcPts val="0"/>
              </a:spcAft>
              <a:buSzPts val="2400"/>
              <a:buFont typeface="Book Antiqua"/>
              <a:buChar char="•"/>
              <a:defRPr sz="2400"/>
            </a:lvl3pPr>
            <a:lvl4pPr marL="1828800" lvl="3" indent="-355600" algn="l">
              <a:spcBef>
                <a:spcPts val="400"/>
              </a:spcBef>
              <a:spcAft>
                <a:spcPts val="0"/>
              </a:spcAft>
              <a:buClr>
                <a:schemeClr val="lt1"/>
              </a:buClr>
              <a:buSzPts val="2000"/>
              <a:buFont typeface="Times New Roman"/>
              <a:buChar char="–"/>
              <a:defRPr sz="2000"/>
            </a:lvl4pPr>
            <a:lvl5pPr marL="2286000" lvl="4" indent="-355600" algn="l">
              <a:spcBef>
                <a:spcPts val="400"/>
              </a:spcBef>
              <a:spcAft>
                <a:spcPts val="0"/>
              </a:spcAft>
              <a:buClr>
                <a:schemeClr val="lt1"/>
              </a:buClr>
              <a:buSzPts val="2000"/>
              <a:buFont typeface="Times New Roman"/>
              <a:buChar char="»"/>
              <a:defRPr sz="2000"/>
            </a:lvl5pPr>
            <a:lvl6pPr marL="2743200" lvl="5" indent="-355600" algn="l">
              <a:spcBef>
                <a:spcPts val="400"/>
              </a:spcBef>
              <a:spcAft>
                <a:spcPts val="0"/>
              </a:spcAft>
              <a:buClr>
                <a:schemeClr val="lt1"/>
              </a:buClr>
              <a:buSzPts val="2000"/>
              <a:buFont typeface="Times New Roman"/>
              <a:buChar char="»"/>
              <a:defRPr sz="2000"/>
            </a:lvl6pPr>
            <a:lvl7pPr marL="3200400" lvl="6" indent="-355600" algn="l">
              <a:spcBef>
                <a:spcPts val="400"/>
              </a:spcBef>
              <a:spcAft>
                <a:spcPts val="0"/>
              </a:spcAft>
              <a:buClr>
                <a:schemeClr val="lt1"/>
              </a:buClr>
              <a:buSzPts val="2000"/>
              <a:buFont typeface="Times New Roman"/>
              <a:buChar char="»"/>
              <a:defRPr sz="2000"/>
            </a:lvl7pPr>
            <a:lvl8pPr marL="3657600" lvl="7" indent="-355600" algn="l">
              <a:spcBef>
                <a:spcPts val="400"/>
              </a:spcBef>
              <a:spcAft>
                <a:spcPts val="0"/>
              </a:spcAft>
              <a:buClr>
                <a:schemeClr val="lt1"/>
              </a:buClr>
              <a:buSzPts val="2000"/>
              <a:buFont typeface="Times New Roman"/>
              <a:buChar char="»"/>
              <a:defRPr sz="2000"/>
            </a:lvl8pPr>
            <a:lvl9pPr marL="4114800" lvl="8" indent="-355600" algn="l">
              <a:spcBef>
                <a:spcPts val="400"/>
              </a:spcBef>
              <a:spcAft>
                <a:spcPts val="0"/>
              </a:spcAft>
              <a:buClr>
                <a:schemeClr val="lt1"/>
              </a:buClr>
              <a:buSzPts val="2000"/>
              <a:buFont typeface="Times New Roman"/>
              <a:buChar char="»"/>
              <a:defRPr sz="2000"/>
            </a:lvl9pPr>
          </a:lstStyle>
          <a:p>
            <a:endParaRPr/>
          </a:p>
        </p:txBody>
      </p:sp>
      <p:sp>
        <p:nvSpPr>
          <p:cNvPr id="51" name="Google Shape;51;p9"/>
          <p:cNvSpPr txBox="1">
            <a:spLocks noGrp="1"/>
          </p:cNvSpPr>
          <p:nvPr>
            <p:ph type="body" idx="2"/>
          </p:nvPr>
        </p:nvSpPr>
        <p:spPr>
          <a:xfrm>
            <a:off x="457200" y="1435100"/>
            <a:ext cx="3008313" cy="4691063"/>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792288" y="4800600"/>
            <a:ext cx="5486400" cy="566738"/>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0"/>
          <p:cNvSpPr>
            <a:spLocks noGrp="1"/>
          </p:cNvSpPr>
          <p:nvPr>
            <p:ph type="pic" idx="2"/>
          </p:nvPr>
        </p:nvSpPr>
        <p:spPr>
          <a:xfrm>
            <a:off x="1792288" y="612775"/>
            <a:ext cx="5486400" cy="4114800"/>
          </a:xfrm>
          <a:prstGeom prst="rect">
            <a:avLst/>
          </a:prstGeom>
          <a:noFill/>
          <a:ln>
            <a:noFill/>
          </a:ln>
        </p:spPr>
        <p:txBody>
          <a:bodyPr spcFirstLastPara="1" wrap="square" lIns="90475" tIns="44450" rIns="90475" bIns="44450" anchor="t" anchorCtr="0">
            <a:noAutofit/>
          </a:bodyPr>
          <a:lstStyle>
            <a:lvl1pPr marR="0" lvl="0" algn="l" rtl="0">
              <a:spcBef>
                <a:spcPts val="640"/>
              </a:spcBef>
              <a:spcAft>
                <a:spcPts val="0"/>
              </a:spcAft>
              <a:buClr>
                <a:srgbClr val="66FFFF"/>
              </a:buClr>
              <a:buSzPts val="2400"/>
              <a:buFont typeface="Arial"/>
              <a:buNone/>
              <a:defRPr sz="3200" b="0" i="0" u="none" strike="noStrike" cap="none">
                <a:solidFill>
                  <a:schemeClr val="lt1"/>
                </a:solidFill>
                <a:latin typeface="Book Antiqua"/>
                <a:ea typeface="Book Antiqua"/>
                <a:cs typeface="Book Antiqua"/>
                <a:sym typeface="Book Antiqua"/>
              </a:defRPr>
            </a:lvl1pPr>
            <a:lvl2pPr marR="0" lvl="1" algn="l" rtl="0">
              <a:spcBef>
                <a:spcPts val="560"/>
              </a:spcBef>
              <a:spcAft>
                <a:spcPts val="0"/>
              </a:spcAft>
              <a:buClr>
                <a:srgbClr val="66FFFF"/>
              </a:buClr>
              <a:buSzPts val="3500"/>
              <a:buFont typeface="Book Antiqua"/>
              <a:buNone/>
              <a:defRPr sz="2800" b="0" i="0" u="none" strike="noStrike" cap="none">
                <a:solidFill>
                  <a:schemeClr val="lt1"/>
                </a:solidFill>
                <a:latin typeface="Book Antiqua"/>
                <a:ea typeface="Book Antiqua"/>
                <a:cs typeface="Book Antiqua"/>
                <a:sym typeface="Book Antiqua"/>
              </a:defRPr>
            </a:lvl2pPr>
            <a:lvl3pPr marR="0" lvl="2" algn="l" rtl="0">
              <a:spcBef>
                <a:spcPts val="480"/>
              </a:spcBef>
              <a:spcAft>
                <a:spcPts val="0"/>
              </a:spcAft>
              <a:buClr>
                <a:srgbClr val="66FFFF"/>
              </a:buClr>
              <a:buSzPts val="2400"/>
              <a:buFont typeface="Book Antiqua"/>
              <a:buNone/>
              <a:defRPr sz="2400" b="0" i="0" u="none" strike="noStrike" cap="none">
                <a:solidFill>
                  <a:schemeClr val="lt1"/>
                </a:solidFill>
                <a:latin typeface="Book Antiqua"/>
                <a:ea typeface="Book Antiqua"/>
                <a:cs typeface="Book Antiqua"/>
                <a:sym typeface="Book Antiqua"/>
              </a:defRPr>
            </a:lvl3pPr>
            <a:lvl4pPr marR="0" lvl="3"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4pPr>
            <a:lvl5pPr marR="0" lvl="4"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5pPr>
            <a:lvl6pPr marR="0" lvl="5"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6pPr>
            <a:lvl7pPr marR="0" lvl="6"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7pPr>
            <a:lvl8pPr marR="0" lvl="7"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8pPr>
            <a:lvl9pPr marR="0" lvl="8"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55" name="Google Shape;55;p10"/>
          <p:cNvSpPr txBox="1">
            <a:spLocks noGrp="1"/>
          </p:cNvSpPr>
          <p:nvPr>
            <p:ph type="body" idx="1"/>
          </p:nvPr>
        </p:nvSpPr>
        <p:spPr>
          <a:xfrm>
            <a:off x="1792288" y="5367338"/>
            <a:ext cx="5486400" cy="804862"/>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7476B"/>
            </a:gs>
            <a:gs pos="50000">
              <a:srgbClr val="666699"/>
            </a:gs>
            <a:gs pos="100000">
              <a:srgbClr val="47476B"/>
            </a:gs>
          </a:gsLst>
          <a:lin ang="5400000" scaled="0"/>
        </a:gradFill>
        <a:effectLst/>
      </p:bgPr>
    </p:bg>
    <p:spTree>
      <p:nvGrpSpPr>
        <p:cNvPr id="1" name="Shape 10"/>
        <p:cNvGrpSpPr/>
        <p:nvPr/>
      </p:nvGrpSpPr>
      <p:grpSpPr>
        <a:xfrm>
          <a:off x="0" y="0"/>
          <a:ext cx="0" cy="0"/>
          <a:chOff x="0" y="0"/>
          <a:chExt cx="0" cy="0"/>
        </a:xfrm>
      </p:grpSpPr>
      <p:grpSp>
        <p:nvGrpSpPr>
          <p:cNvPr id="11" name="Google Shape;11;p1"/>
          <p:cNvGrpSpPr/>
          <p:nvPr/>
        </p:nvGrpSpPr>
        <p:grpSpPr>
          <a:xfrm>
            <a:off x="457200" y="304800"/>
            <a:ext cx="8231188" cy="6183313"/>
            <a:chOff x="372" y="186"/>
            <a:chExt cx="5185" cy="3895"/>
          </a:xfrm>
        </p:grpSpPr>
        <p:grpSp>
          <p:nvGrpSpPr>
            <p:cNvPr id="12" name="Google Shape;12;p1"/>
            <p:cNvGrpSpPr/>
            <p:nvPr/>
          </p:nvGrpSpPr>
          <p:grpSpPr>
            <a:xfrm>
              <a:off x="372" y="186"/>
              <a:ext cx="5185" cy="919"/>
              <a:chOff x="372" y="186"/>
              <a:chExt cx="5185" cy="919"/>
            </a:xfrm>
          </p:grpSpPr>
          <p:sp>
            <p:nvSpPr>
              <p:cNvPr id="13" name="Google Shape;13;p1"/>
              <p:cNvSpPr/>
              <p:nvPr/>
            </p:nvSpPr>
            <p:spPr>
              <a:xfrm>
                <a:off x="372" y="192"/>
                <a:ext cx="86" cy="913"/>
              </a:xfrm>
              <a:custGeom>
                <a:avLst/>
                <a:gdLst/>
                <a:ahLst/>
                <a:cxnLst/>
                <a:rect l="l" t="t" r="r" b="b"/>
                <a:pathLst>
                  <a:path w="86" h="913" extrusionOk="0">
                    <a:moveTo>
                      <a:pt x="0" y="0"/>
                    </a:moveTo>
                    <a:lnTo>
                      <a:pt x="85" y="96"/>
                    </a:lnTo>
                    <a:lnTo>
                      <a:pt x="85" y="816"/>
                    </a:lnTo>
                    <a:lnTo>
                      <a:pt x="0" y="91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 name="Google Shape;14;p1"/>
              <p:cNvSpPr/>
              <p:nvPr/>
            </p:nvSpPr>
            <p:spPr>
              <a:xfrm>
                <a:off x="5470" y="186"/>
                <a:ext cx="87" cy="910"/>
              </a:xfrm>
              <a:custGeom>
                <a:avLst/>
                <a:gdLst/>
                <a:ahLst/>
                <a:cxnLst/>
                <a:rect l="l" t="t" r="r" b="b"/>
                <a:pathLst>
                  <a:path w="87" h="910" extrusionOk="0">
                    <a:moveTo>
                      <a:pt x="86" y="0"/>
                    </a:moveTo>
                    <a:lnTo>
                      <a:pt x="0" y="93"/>
                    </a:lnTo>
                    <a:lnTo>
                      <a:pt x="0" y="813"/>
                    </a:lnTo>
                    <a:lnTo>
                      <a:pt x="86" y="909"/>
                    </a:lnTo>
                    <a:lnTo>
                      <a:pt x="86"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5" name="Google Shape;15;p1"/>
              <p:cNvSpPr/>
              <p:nvPr/>
            </p:nvSpPr>
            <p:spPr>
              <a:xfrm>
                <a:off x="372" y="189"/>
                <a:ext cx="5185" cy="103"/>
              </a:xfrm>
              <a:custGeom>
                <a:avLst/>
                <a:gdLst/>
                <a:ahLst/>
                <a:cxnLst/>
                <a:rect l="l" t="t" r="r" b="b"/>
                <a:pathLst>
                  <a:path w="5185" h="103" extrusionOk="0">
                    <a:moveTo>
                      <a:pt x="0" y="0"/>
                    </a:moveTo>
                    <a:lnTo>
                      <a:pt x="5184" y="3"/>
                    </a:lnTo>
                    <a:lnTo>
                      <a:pt x="5093" y="102"/>
                    </a:lnTo>
                    <a:lnTo>
                      <a:pt x="88" y="10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6" name="Google Shape;16;p1"/>
            <p:cNvGrpSpPr/>
            <p:nvPr/>
          </p:nvGrpSpPr>
          <p:grpSpPr>
            <a:xfrm>
              <a:off x="372" y="291"/>
              <a:ext cx="5185" cy="3790"/>
              <a:chOff x="372" y="291"/>
              <a:chExt cx="5185" cy="3790"/>
            </a:xfrm>
          </p:grpSpPr>
          <p:sp>
            <p:nvSpPr>
              <p:cNvPr id="17" name="Google Shape;17;p1"/>
              <p:cNvSpPr/>
              <p:nvPr/>
            </p:nvSpPr>
            <p:spPr>
              <a:xfrm>
                <a:off x="372" y="807"/>
                <a:ext cx="79" cy="3274"/>
              </a:xfrm>
              <a:custGeom>
                <a:avLst/>
                <a:gdLst/>
                <a:ahLst/>
                <a:cxnLst/>
                <a:rect l="l" t="t" r="r" b="b"/>
                <a:pathLst>
                  <a:path w="79" h="3274" extrusionOk="0">
                    <a:moveTo>
                      <a:pt x="0" y="0"/>
                    </a:moveTo>
                    <a:lnTo>
                      <a:pt x="78" y="107"/>
                    </a:lnTo>
                    <a:lnTo>
                      <a:pt x="78" y="3166"/>
                    </a:lnTo>
                    <a:lnTo>
                      <a:pt x="0" y="3273"/>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8" name="Google Shape;18;p1"/>
              <p:cNvSpPr/>
              <p:nvPr/>
            </p:nvSpPr>
            <p:spPr>
              <a:xfrm>
                <a:off x="5470" y="747"/>
                <a:ext cx="84" cy="3325"/>
              </a:xfrm>
              <a:custGeom>
                <a:avLst/>
                <a:gdLst/>
                <a:ahLst/>
                <a:cxnLst/>
                <a:rect l="l" t="t" r="r" b="b"/>
                <a:pathLst>
                  <a:path w="84" h="3325" extrusionOk="0">
                    <a:moveTo>
                      <a:pt x="83" y="0"/>
                    </a:moveTo>
                    <a:lnTo>
                      <a:pt x="3" y="109"/>
                    </a:lnTo>
                    <a:lnTo>
                      <a:pt x="0" y="3233"/>
                    </a:lnTo>
                    <a:lnTo>
                      <a:pt x="83" y="3324"/>
                    </a:lnTo>
                    <a:lnTo>
                      <a:pt x="83"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9" name="Google Shape;19;p1"/>
              <p:cNvSpPr/>
              <p:nvPr/>
            </p:nvSpPr>
            <p:spPr>
              <a:xfrm>
                <a:off x="372" y="3984"/>
                <a:ext cx="5185" cy="88"/>
              </a:xfrm>
              <a:custGeom>
                <a:avLst/>
                <a:gdLst/>
                <a:ahLst/>
                <a:cxnLst/>
                <a:rect l="l" t="t" r="r" b="b"/>
                <a:pathLst>
                  <a:path w="5185" h="88" extrusionOk="0">
                    <a:moveTo>
                      <a:pt x="0" y="87"/>
                    </a:moveTo>
                    <a:lnTo>
                      <a:pt x="5184" y="87"/>
                    </a:lnTo>
                    <a:lnTo>
                      <a:pt x="5095" y="0"/>
                    </a:lnTo>
                    <a:lnTo>
                      <a:pt x="89" y="0"/>
                    </a:lnTo>
                    <a:lnTo>
                      <a:pt x="0" y="87"/>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 name="Google Shape;20;p1"/>
              <p:cNvSpPr/>
              <p:nvPr/>
            </p:nvSpPr>
            <p:spPr>
              <a:xfrm>
                <a:off x="457" y="291"/>
                <a:ext cx="5013" cy="369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sp>
        <p:nvSpPr>
          <p:cNvPr id="21" name="Google Shape;21;p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marR="0" lvl="0"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1pPr>
            <a:lvl2pPr marR="0" lvl="1"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2pPr>
            <a:lvl3pPr marR="0" lvl="2"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3pPr>
            <a:lvl4pPr marR="0" lvl="3"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4pPr>
            <a:lvl5pPr marR="0" lvl="4"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5pPr>
            <a:lvl6pPr marR="0" lvl="5"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6pPr>
            <a:lvl7pPr marR="0" lvl="6"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7pPr>
            <a:lvl8pPr marR="0" lvl="7"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8pPr>
            <a:lvl9pPr marR="0" lvl="8"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9pPr>
          </a:lstStyle>
          <a:p>
            <a:endParaRPr/>
          </a:p>
        </p:txBody>
      </p:sp>
      <p:sp>
        <p:nvSpPr>
          <p:cNvPr id="22" name="Google Shape;22;p1"/>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marR="0" lvl="0" indent="-342900" algn="l" rtl="0">
              <a:spcBef>
                <a:spcPts val="480"/>
              </a:spcBef>
              <a:spcAft>
                <a:spcPts val="0"/>
              </a:spcAft>
              <a:buClr>
                <a:srgbClr val="66FFFF"/>
              </a:buClr>
              <a:buSzPts val="1800"/>
              <a:buFont typeface="Arial"/>
              <a:buChar char="●"/>
              <a:defRPr sz="2400" b="0" i="0" u="none" strike="noStrike" cap="none">
                <a:solidFill>
                  <a:schemeClr val="lt1"/>
                </a:solidFill>
                <a:latin typeface="Book Antiqua"/>
                <a:ea typeface="Book Antiqua"/>
                <a:cs typeface="Book Antiqua"/>
                <a:sym typeface="Book Antiqua"/>
              </a:defRPr>
            </a:lvl1pPr>
            <a:lvl2pPr marL="914400" marR="0" lvl="1" indent="-419100" algn="l" rtl="0">
              <a:spcBef>
                <a:spcPts val="480"/>
              </a:spcBef>
              <a:spcAft>
                <a:spcPts val="0"/>
              </a:spcAft>
              <a:buClr>
                <a:srgbClr val="66FFFF"/>
              </a:buClr>
              <a:buSzPts val="3000"/>
              <a:buFont typeface="Book Antiqua"/>
              <a:buChar char="•"/>
              <a:defRPr sz="2400" b="0" i="0" u="none" strike="noStrike" cap="none">
                <a:solidFill>
                  <a:schemeClr val="lt1"/>
                </a:solidFill>
                <a:latin typeface="Book Antiqua"/>
                <a:ea typeface="Book Antiqua"/>
                <a:cs typeface="Book Antiqua"/>
                <a:sym typeface="Book Antiqua"/>
              </a:defRPr>
            </a:lvl2pPr>
            <a:lvl3pPr marL="1371600" marR="0" lvl="2" indent="-381000" algn="l" rtl="0">
              <a:spcBef>
                <a:spcPts val="480"/>
              </a:spcBef>
              <a:spcAft>
                <a:spcPts val="0"/>
              </a:spcAft>
              <a:buClr>
                <a:srgbClr val="66FFFF"/>
              </a:buClr>
              <a:buSzPts val="2400"/>
              <a:buFont typeface="Book Antiqua"/>
              <a:buChar char="•"/>
              <a:defRPr sz="2400" b="0" i="0" u="none" strike="noStrike" cap="none">
                <a:solidFill>
                  <a:schemeClr val="lt1"/>
                </a:solidFill>
                <a:latin typeface="Book Antiqua"/>
                <a:ea typeface="Book Antiqua"/>
                <a:cs typeface="Book Antiqua"/>
                <a:sym typeface="Book Antiqua"/>
              </a:defRPr>
            </a:lvl3pPr>
            <a:lvl4pPr marL="1828800" marR="0" lvl="3"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23" name="Google Shape;23;p1"/>
          <p:cNvSpPr/>
          <p:nvPr/>
        </p:nvSpPr>
        <p:spPr>
          <a:xfrm>
            <a:off x="8076158" y="6322219"/>
            <a:ext cx="543420" cy="366767"/>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fld id="{00000000-1234-1234-1234-123412341234}" type="slidenum">
              <a:rPr lang="en-US" sz="1500" b="0" u="none">
                <a:solidFill>
                  <a:schemeClr val="lt1"/>
                </a:solidFill>
                <a:latin typeface="Book Antiqua"/>
                <a:ea typeface="Book Antiqua"/>
                <a:cs typeface="Book Antiqua"/>
                <a:sym typeface="Book Antiqua"/>
              </a:rPr>
              <a:t>‹#›</a:t>
            </a:fld>
            <a:endParaRPr sz="1500" b="0" u="none">
              <a:solidFill>
                <a:schemeClr val="lt1"/>
              </a:solidFill>
              <a:latin typeface="Book Antiqua"/>
              <a:ea typeface="Book Antiqua"/>
              <a:cs typeface="Book Antiqua"/>
              <a:sym typeface="Book Antiqua"/>
            </a:endParaRPr>
          </a:p>
        </p:txBody>
      </p:sp>
      <p:sp>
        <p:nvSpPr>
          <p:cNvPr id="24" name="Google Shape;24;p1"/>
          <p:cNvSpPr/>
          <p:nvPr/>
        </p:nvSpPr>
        <p:spPr>
          <a:xfrm>
            <a:off x="7660233" y="6085682"/>
            <a:ext cx="831850" cy="597599"/>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r>
              <a:rPr lang="en-US" sz="1500" b="0" u="none">
                <a:solidFill>
                  <a:schemeClr val="lt1"/>
                </a:solidFill>
                <a:latin typeface="Book Antiqua"/>
                <a:ea typeface="Book Antiqua"/>
                <a:cs typeface="Book Antiqua"/>
                <a:sym typeface="Book Antiqua"/>
              </a:rPr>
              <a:t>Slide</a:t>
            </a:r>
            <a:endParaRPr/>
          </a:p>
        </p:txBody>
      </p:sp>
      <p:sp>
        <p:nvSpPr>
          <p:cNvPr id="25" name="Google Shape;25;p1"/>
          <p:cNvSpPr/>
          <p:nvPr/>
        </p:nvSpPr>
        <p:spPr>
          <a:xfrm>
            <a:off x="651421" y="6269832"/>
            <a:ext cx="6827837" cy="547687"/>
          </a:xfrm>
          <a:prstGeom prst="rect">
            <a:avLst/>
          </a:prstGeom>
          <a:noFill/>
          <a:ln>
            <a:noFill/>
          </a:ln>
        </p:spPr>
        <p:txBody>
          <a:bodyPr spcFirstLastPara="1" wrap="square" lIns="90475" tIns="44450" rIns="90475" bIns="44450" anchor="t" anchorCtr="0">
            <a:noAutofit/>
          </a:bodyPr>
          <a:lstStyle/>
          <a:p>
            <a:pPr marL="0" marR="0" lvl="0" indent="0" algn="l" rtl="0">
              <a:lnSpc>
                <a:spcPct val="106666"/>
              </a:lnSpc>
              <a:spcBef>
                <a:spcPts val="0"/>
              </a:spcBef>
              <a:spcAft>
                <a:spcPts val="0"/>
              </a:spcAft>
              <a:buNone/>
            </a:pPr>
            <a:r>
              <a:rPr lang="en-US" sz="1500" b="0" u="none">
                <a:solidFill>
                  <a:srgbClr val="FFFFFF"/>
                </a:solidFill>
                <a:latin typeface="Book Antiqua"/>
                <a:ea typeface="Book Antiqua"/>
                <a:cs typeface="Book Antiqua"/>
                <a:sym typeface="Book Antiqua"/>
              </a:rPr>
              <a:t>© 2013  Cengage Learning.  All Rights Reserved.  May not be scanned, copied</a:t>
            </a:r>
            <a:endParaRPr/>
          </a:p>
          <a:p>
            <a:pPr marL="0" marR="0" lvl="0" indent="0" algn="l" rtl="0">
              <a:lnSpc>
                <a:spcPct val="106666"/>
              </a:lnSpc>
              <a:spcBef>
                <a:spcPts val="300"/>
              </a:spcBef>
              <a:spcAft>
                <a:spcPts val="0"/>
              </a:spcAft>
              <a:buNone/>
            </a:pPr>
            <a:r>
              <a:rPr lang="en-US" sz="1500" b="0" u="none">
                <a:solidFill>
                  <a:srgbClr val="FFFFFF"/>
                </a:solidFill>
                <a:latin typeface="Book Antiqua"/>
                <a:ea typeface="Book Antiqua"/>
                <a:cs typeface="Book Antiqua"/>
                <a:sym typeface="Book Antiqua"/>
              </a:rPr>
              <a:t>    or duplicated, or posted to a publicly accessible website, in whole or in part.</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pic>
        <p:nvPicPr>
          <p:cNvPr id="67" name="Google Shape;67;p13" descr="C:\Users\John IV\Downloads\9780840062338.jpg"/>
          <p:cNvPicPr preferRelativeResize="0"/>
          <p:nvPr/>
        </p:nvPicPr>
        <p:blipFill rotWithShape="1">
          <a:blip r:embed="rId3">
            <a:alphaModFix/>
          </a:blip>
          <a:srcRect/>
          <a:stretch/>
        </p:blipFill>
        <p:spPr>
          <a:xfrm>
            <a:off x="1355446" y="412750"/>
            <a:ext cx="4288644" cy="5626100"/>
          </a:xfrm>
          <a:prstGeom prst="rect">
            <a:avLst/>
          </a:prstGeom>
          <a:noFill/>
          <a:ln>
            <a:noFill/>
          </a:ln>
        </p:spPr>
      </p:pic>
      <p:grpSp>
        <p:nvGrpSpPr>
          <p:cNvPr id="68" name="Google Shape;68;p13"/>
          <p:cNvGrpSpPr/>
          <p:nvPr/>
        </p:nvGrpSpPr>
        <p:grpSpPr>
          <a:xfrm>
            <a:off x="5481875" y="2122566"/>
            <a:ext cx="2594095" cy="1827486"/>
            <a:chOff x="6033407" y="2122566"/>
            <a:chExt cx="2594095" cy="1827486"/>
          </a:xfrm>
        </p:grpSpPr>
        <p:sp>
          <p:nvSpPr>
            <p:cNvPr id="69" name="Google Shape;69;p13"/>
            <p:cNvSpPr/>
            <p:nvPr/>
          </p:nvSpPr>
          <p:spPr>
            <a:xfrm>
              <a:off x="6035673" y="2672654"/>
              <a:ext cx="2389871" cy="276999"/>
            </a:xfrm>
            <a:prstGeom prst="rect">
              <a:avLst/>
            </a:prstGeom>
            <a:solidFill>
              <a:srgbClr val="151515"/>
            </a:soli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1200"/>
                <a:buFont typeface="Poppins"/>
                <a:buNone/>
              </a:pPr>
              <a:r>
                <a:rPr lang="en-US" sz="1200" b="1" i="0" u="none" strike="noStrike" cap="none">
                  <a:solidFill>
                    <a:schemeClr val="lt1"/>
                  </a:solidFill>
                  <a:latin typeface="Poppins"/>
                  <a:ea typeface="Poppins"/>
                  <a:cs typeface="Poppins"/>
                  <a:sym typeface="Poppins"/>
                </a:rPr>
                <a:t>                           </a:t>
              </a:r>
              <a:r>
                <a:rPr lang="en-US" sz="1150" b="1" i="0" u="none" strike="noStrike" cap="none">
                  <a:solidFill>
                    <a:srgbClr val="F2F2F2"/>
                  </a:solidFill>
                  <a:latin typeface="Poppins"/>
                  <a:ea typeface="Poppins"/>
                  <a:cs typeface="Poppins"/>
                  <a:sym typeface="Poppins"/>
                </a:rPr>
                <a:t>SLIDES  BY</a:t>
              </a:r>
              <a:endParaRPr/>
            </a:p>
          </p:txBody>
        </p:sp>
        <p:grpSp>
          <p:nvGrpSpPr>
            <p:cNvPr id="70" name="Google Shape;70;p13"/>
            <p:cNvGrpSpPr/>
            <p:nvPr/>
          </p:nvGrpSpPr>
          <p:grpSpPr>
            <a:xfrm>
              <a:off x="6035673" y="2122566"/>
              <a:ext cx="2382611" cy="556438"/>
              <a:chOff x="6035673" y="1335314"/>
              <a:chExt cx="2382611" cy="560160"/>
            </a:xfrm>
          </p:grpSpPr>
          <p:sp>
            <p:nvSpPr>
              <p:cNvPr id="71" name="Google Shape;71;p13"/>
              <p:cNvSpPr/>
              <p:nvPr/>
            </p:nvSpPr>
            <p:spPr>
              <a:xfrm>
                <a:off x="7588248" y="1339036"/>
                <a:ext cx="830036"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2" name="Google Shape;72;p13"/>
              <p:cNvSpPr/>
              <p:nvPr/>
            </p:nvSpPr>
            <p:spPr>
              <a:xfrm rot="10800000">
                <a:off x="7383461" y="1339036"/>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3" name="Google Shape;73;p13"/>
              <p:cNvSpPr/>
              <p:nvPr/>
            </p:nvSpPr>
            <p:spPr>
              <a:xfrm>
                <a:off x="6035673" y="1339036"/>
                <a:ext cx="1347788"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4" name="Google Shape;74;p13"/>
              <p:cNvSpPr/>
              <p:nvPr/>
            </p:nvSpPr>
            <p:spPr>
              <a:xfrm>
                <a:off x="7492994" y="1339024"/>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75" name="Google Shape;75;p13"/>
              <p:cNvCxnSpPr/>
              <p:nvPr/>
            </p:nvCxnSpPr>
            <p:spPr>
              <a:xfrm>
                <a:off x="7503786" y="1335314"/>
                <a:ext cx="0" cy="555547"/>
              </a:xfrm>
              <a:prstGeom prst="straightConnector1">
                <a:avLst/>
              </a:prstGeom>
              <a:noFill/>
              <a:ln w="22225" cap="flat" cmpd="sng">
                <a:solidFill>
                  <a:srgbClr val="A5A5A5"/>
                </a:solidFill>
                <a:prstDash val="solid"/>
                <a:round/>
                <a:headEnd type="none" w="sm" len="sm"/>
                <a:tailEnd type="none" w="sm" len="sm"/>
              </a:ln>
              <a:effectLst>
                <a:outerShdw blurRad="40000" dist="20000" dir="5400000" rotWithShape="0">
                  <a:srgbClr val="000000">
                    <a:alpha val="37647"/>
                  </a:srgbClr>
                </a:outerShdw>
              </a:effectLst>
            </p:spPr>
          </p:cxnSp>
        </p:grpSp>
        <p:grpSp>
          <p:nvGrpSpPr>
            <p:cNvPr id="76" name="Google Shape;76;p13"/>
            <p:cNvGrpSpPr/>
            <p:nvPr/>
          </p:nvGrpSpPr>
          <p:grpSpPr>
            <a:xfrm>
              <a:off x="6042933" y="2947824"/>
              <a:ext cx="2382611" cy="970744"/>
              <a:chOff x="6035673" y="1335314"/>
              <a:chExt cx="2382611" cy="560160"/>
            </a:xfrm>
          </p:grpSpPr>
          <p:sp>
            <p:nvSpPr>
              <p:cNvPr id="77" name="Google Shape;77;p13"/>
              <p:cNvSpPr/>
              <p:nvPr/>
            </p:nvSpPr>
            <p:spPr>
              <a:xfrm>
                <a:off x="7588248" y="1339036"/>
                <a:ext cx="830036"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8" name="Google Shape;78;p13"/>
              <p:cNvSpPr/>
              <p:nvPr/>
            </p:nvSpPr>
            <p:spPr>
              <a:xfrm rot="10800000">
                <a:off x="7383461" y="1339036"/>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9" name="Google Shape;79;p13"/>
              <p:cNvSpPr/>
              <p:nvPr/>
            </p:nvSpPr>
            <p:spPr>
              <a:xfrm>
                <a:off x="6035673" y="1339036"/>
                <a:ext cx="1347788"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0" name="Google Shape;80;p13"/>
              <p:cNvSpPr/>
              <p:nvPr/>
            </p:nvSpPr>
            <p:spPr>
              <a:xfrm>
                <a:off x="7492994" y="1339024"/>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81" name="Google Shape;81;p13"/>
              <p:cNvCxnSpPr/>
              <p:nvPr/>
            </p:nvCxnSpPr>
            <p:spPr>
              <a:xfrm>
                <a:off x="7503786" y="1335314"/>
                <a:ext cx="0" cy="555547"/>
              </a:xfrm>
              <a:prstGeom prst="straightConnector1">
                <a:avLst/>
              </a:prstGeom>
              <a:noFill/>
              <a:ln w="22225" cap="flat" cmpd="sng">
                <a:solidFill>
                  <a:srgbClr val="A5A5A5"/>
                </a:solidFill>
                <a:prstDash val="solid"/>
                <a:round/>
                <a:headEnd type="none" w="sm" len="sm"/>
                <a:tailEnd type="none" w="sm" len="sm"/>
              </a:ln>
              <a:effectLst>
                <a:outerShdw blurRad="40000" dist="20000" dir="5400000" rotWithShape="0">
                  <a:srgbClr val="000000">
                    <a:alpha val="37647"/>
                  </a:srgbClr>
                </a:outerShdw>
              </a:effectLst>
            </p:spPr>
          </p:cxnSp>
        </p:grpSp>
        <p:sp>
          <p:nvSpPr>
            <p:cNvPr id="82" name="Google Shape;82;p13"/>
            <p:cNvSpPr/>
            <p:nvPr/>
          </p:nvSpPr>
          <p:spPr>
            <a:xfrm>
              <a:off x="6033407" y="2949371"/>
              <a:ext cx="1468113" cy="969197"/>
            </a:xfrm>
            <a:prstGeom prst="rect">
              <a:avLst/>
            </a:prstGeom>
            <a:gradFill>
              <a:gsLst>
                <a:gs pos="0">
                  <a:srgbClr val="F2F2F2">
                    <a:alpha val="60000"/>
                  </a:srgbClr>
                </a:gs>
                <a:gs pos="15000">
                  <a:srgbClr val="562F81">
                    <a:alpha val="87843"/>
                  </a:srgbClr>
                </a:gs>
                <a:gs pos="100000">
                  <a:srgbClr val="562F81">
                    <a:alpha val="87843"/>
                  </a:srgbClr>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3" name="Google Shape;83;p13"/>
            <p:cNvSpPr txBox="1"/>
            <p:nvPr/>
          </p:nvSpPr>
          <p:spPr>
            <a:xfrm>
              <a:off x="6172510" y="2690733"/>
              <a:ext cx="223138" cy="1259319"/>
            </a:xfrm>
            <a:prstGeom prst="rect">
              <a:avLst/>
            </a:prstGeom>
            <a:noFill/>
            <a:ln>
              <a:noFill/>
            </a:ln>
          </p:spPr>
          <p:txBody>
            <a:bodyPr spcFirstLastPara="1" wrap="square" lIns="91425" tIns="45700" rIns="91425" bIns="45700" anchor="t" anchorCtr="0">
              <a:noAutofit/>
            </a:bodyPr>
            <a:lstStyle/>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endParaRPr sz="1200" b="1">
                <a:solidFill>
                  <a:schemeClr val="lt1"/>
                </a:solidFill>
                <a:latin typeface="Book Antiqua"/>
                <a:ea typeface="Book Antiqua"/>
                <a:cs typeface="Book Antiqua"/>
                <a:sym typeface="Book Antiqua"/>
              </a:endParaRPr>
            </a:p>
          </p:txBody>
        </p:sp>
        <p:sp>
          <p:nvSpPr>
            <p:cNvPr id="84" name="Google Shape;84;p13"/>
            <p:cNvSpPr/>
            <p:nvPr/>
          </p:nvSpPr>
          <p:spPr>
            <a:xfrm rot="10800000">
              <a:off x="7501520" y="2946948"/>
              <a:ext cx="1003836" cy="971620"/>
            </a:xfrm>
            <a:prstGeom prst="rect">
              <a:avLst/>
            </a:prstGeom>
            <a:gradFill>
              <a:gsLst>
                <a:gs pos="0">
                  <a:srgbClr val="F2F2F2">
                    <a:alpha val="60000"/>
                  </a:srgbClr>
                </a:gs>
                <a:gs pos="15000">
                  <a:srgbClr val="562F81">
                    <a:alpha val="87843"/>
                  </a:srgbClr>
                </a:gs>
                <a:gs pos="100000">
                  <a:srgbClr val="562F81">
                    <a:alpha val="87843"/>
                  </a:srgbClr>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85" name="Google Shape;85;p13"/>
            <p:cNvCxnSpPr/>
            <p:nvPr/>
          </p:nvCxnSpPr>
          <p:spPr>
            <a:xfrm flipH="1">
              <a:off x="7485889" y="2894222"/>
              <a:ext cx="7474" cy="1021849"/>
            </a:xfrm>
            <a:prstGeom prst="straightConnector1">
              <a:avLst/>
            </a:prstGeom>
            <a:solidFill>
              <a:schemeClr val="accent1"/>
            </a:solidFill>
            <a:ln w="22225" cap="flat" cmpd="sng">
              <a:solidFill>
                <a:schemeClr val="dk1">
                  <a:alpha val="83921"/>
                </a:schemeClr>
              </a:solidFill>
              <a:prstDash val="solid"/>
              <a:round/>
              <a:headEnd type="none" w="sm" len="sm"/>
              <a:tailEnd type="none" w="sm" len="sm"/>
            </a:ln>
          </p:spPr>
        </p:cxnSp>
        <p:sp>
          <p:nvSpPr>
            <p:cNvPr id="86" name="Google Shape;86;p13"/>
            <p:cNvSpPr/>
            <p:nvPr/>
          </p:nvSpPr>
          <p:spPr>
            <a:xfrm>
              <a:off x="7406277" y="2870056"/>
              <a:ext cx="180066" cy="1049024"/>
            </a:xfrm>
            <a:prstGeom prst="rect">
              <a:avLst/>
            </a:prstGeom>
            <a:solidFill>
              <a:srgbClr val="1F103B">
                <a:alpha val="56862"/>
              </a:srgbClr>
            </a:soli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7" name="Google Shape;87;p13"/>
            <p:cNvSpPr/>
            <p:nvPr/>
          </p:nvSpPr>
          <p:spPr>
            <a:xfrm>
              <a:off x="8418284" y="2126262"/>
              <a:ext cx="209218" cy="1792818"/>
            </a:xfrm>
            <a:prstGeom prst="rect">
              <a:avLst/>
            </a:prstGeom>
            <a:gradFill>
              <a:gsLst>
                <a:gs pos="0">
                  <a:srgbClr val="432B6F"/>
                </a:gs>
                <a:gs pos="50000">
                  <a:srgbClr val="361E60"/>
                </a:gs>
                <a:gs pos="100000">
                  <a:srgbClr val="412574"/>
                </a:gs>
              </a:gsLst>
              <a:lin ang="54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8" name="Google Shape;88;p13"/>
            <p:cNvSpPr/>
            <p:nvPr/>
          </p:nvSpPr>
          <p:spPr>
            <a:xfrm>
              <a:off x="6194630" y="2929145"/>
              <a:ext cx="2182018" cy="868323"/>
            </a:xfrm>
            <a:prstGeom prst="roundRect">
              <a:avLst>
                <a:gd name="adj" fmla="val 16667"/>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endParaRPr sz="600">
                <a:solidFill>
                  <a:srgbClr val="FFFFFF"/>
                </a:solidFill>
                <a:latin typeface="Poppins"/>
                <a:ea typeface="Poppins"/>
                <a:cs typeface="Poppins"/>
                <a:sym typeface="Poppins"/>
              </a:endParaRPr>
            </a:p>
            <a:p>
              <a:pPr marL="0" marR="0" lvl="0" indent="0" algn="r" rtl="0">
                <a:spcBef>
                  <a:spcPts val="0"/>
                </a:spcBef>
                <a:spcAft>
                  <a:spcPts val="0"/>
                </a:spcAft>
                <a:buNone/>
              </a:pPr>
              <a:r>
                <a:rPr lang="en-US" sz="2000" b="1">
                  <a:solidFill>
                    <a:srgbClr val="F2F2F2"/>
                  </a:solidFill>
                  <a:latin typeface="Poppins"/>
                  <a:ea typeface="Poppins"/>
                  <a:cs typeface="Poppins"/>
                  <a:sym typeface="Poppins"/>
                </a:rPr>
                <a:t>John Loucks</a:t>
              </a:r>
              <a:endParaRPr sz="2000" b="1">
                <a:solidFill>
                  <a:srgbClr val="F2F2F2"/>
                </a:solidFill>
                <a:latin typeface="Poppins"/>
                <a:ea typeface="Poppins"/>
                <a:cs typeface="Poppins"/>
                <a:sym typeface="Poppins"/>
              </a:endParaRPr>
            </a:p>
            <a:p>
              <a:pPr marL="0" marR="0" lvl="0" indent="0" algn="r" rtl="0">
                <a:spcBef>
                  <a:spcPts val="0"/>
                </a:spcBef>
                <a:spcAft>
                  <a:spcPts val="0"/>
                </a:spcAft>
                <a:buNone/>
              </a:pPr>
              <a:endParaRPr sz="400">
                <a:solidFill>
                  <a:srgbClr val="F2F2F2"/>
                </a:solidFill>
                <a:latin typeface="Poppins"/>
                <a:ea typeface="Poppins"/>
                <a:cs typeface="Poppins"/>
                <a:sym typeface="Poppins"/>
              </a:endParaRPr>
            </a:p>
            <a:p>
              <a:pPr marL="0" marR="0" lvl="0" indent="0" algn="r" rtl="0">
                <a:spcBef>
                  <a:spcPts val="0"/>
                </a:spcBef>
                <a:spcAft>
                  <a:spcPts val="0"/>
                </a:spcAft>
                <a:buNone/>
              </a:pPr>
              <a:r>
                <a:rPr lang="en-US" sz="1400" b="1">
                  <a:solidFill>
                    <a:srgbClr val="F2F2F2"/>
                  </a:solidFill>
                  <a:latin typeface="Poppins"/>
                  <a:ea typeface="Poppins"/>
                  <a:cs typeface="Poppins"/>
                  <a:sym typeface="Poppins"/>
                </a:rPr>
                <a:t>St. Edward’s Univ.</a:t>
              </a:r>
              <a:endParaRPr sz="1400" b="1">
                <a:solidFill>
                  <a:srgbClr val="F2F2F2"/>
                </a:solidFill>
                <a:latin typeface="Poppins"/>
                <a:ea typeface="Poppins"/>
                <a:cs typeface="Poppins"/>
                <a:sym typeface="Poppins"/>
              </a:endParaRPr>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68"/>
                                        </p:tgtEl>
                                        <p:attrNameLst>
                                          <p:attrName>style.visibility</p:attrName>
                                        </p:attrNameLst>
                                      </p:cBhvr>
                                      <p:to>
                                        <p:strVal val="visible"/>
                                      </p:to>
                                    </p:set>
                                    <p:animEffect transition="in" filter="fade">
                                      <p:cBhvr>
                                        <p:cTn id="7" dur="75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2"/>
          <p:cNvSpPr/>
          <p:nvPr/>
        </p:nvSpPr>
        <p:spPr>
          <a:xfrm>
            <a:off x="1549400" y="4559300"/>
            <a:ext cx="6032500" cy="14859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63" name="Google Shape;163;p22"/>
          <p:cNvSpPr/>
          <p:nvPr/>
        </p:nvSpPr>
        <p:spPr>
          <a:xfrm>
            <a:off x="1168400" y="2133600"/>
            <a:ext cx="6858000" cy="15621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64" name="Google Shape;164;p22"/>
          <p:cNvSpPr/>
          <p:nvPr/>
        </p:nvSpPr>
        <p:spPr>
          <a:xfrm>
            <a:off x="725488" y="1104900"/>
            <a:ext cx="7675562" cy="5145088"/>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Establishing the utility for the payoff of $30,000:</a:t>
            </a:r>
            <a:endParaRPr/>
          </a:p>
          <a:p>
            <a:pPr marL="342900" marR="0" lvl="0" indent="-342900" algn="l" rtl="0">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4a:  </a:t>
            </a:r>
            <a:r>
              <a:rPr lang="en-US" sz="2400">
                <a:solidFill>
                  <a:schemeClr val="lt1"/>
                </a:solidFill>
                <a:latin typeface="Book Antiqua"/>
                <a:ea typeface="Book Antiqua"/>
                <a:cs typeface="Book Antiqua"/>
                <a:sym typeface="Book Antiqua"/>
              </a:rPr>
              <a:t>Determine the value of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endParaRPr/>
          </a:p>
          <a:p>
            <a:pPr marL="342900" marR="0" lvl="0" indent="-342900" algn="l" rtl="0">
              <a:spcBef>
                <a:spcPts val="280"/>
              </a:spcBef>
              <a:spcAft>
                <a:spcPts val="0"/>
              </a:spcAft>
              <a:buClr>
                <a:srgbClr val="66FFFF"/>
              </a:buClr>
              <a:buSzPts val="1050"/>
              <a:buFont typeface="Arial"/>
              <a:buNone/>
            </a:pPr>
            <a:endParaRPr sz="14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Let us assume that when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0.95, Swofford’s</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president is indifferent between the guaranteed</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payoff of $30,000 and the lottery.</a:t>
            </a:r>
            <a:r>
              <a:rPr lang="en-US" sz="2400">
                <a:solidFill>
                  <a:srgbClr val="000000"/>
                </a:solidFill>
                <a:latin typeface="Times New Roman"/>
                <a:ea typeface="Times New Roman"/>
                <a:cs typeface="Times New Roman"/>
                <a:sym typeface="Times New Roman"/>
              </a:rPr>
              <a:t> </a:t>
            </a:r>
            <a:endParaRPr sz="24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endParaRPr sz="24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rgbClr val="68F1FC"/>
                </a:solidFill>
                <a:latin typeface="Book Antiqua"/>
                <a:ea typeface="Book Antiqua"/>
                <a:cs typeface="Book Antiqua"/>
                <a:sym typeface="Book Antiqua"/>
              </a:rPr>
              <a:t>Step 4b:</a:t>
            </a:r>
            <a:r>
              <a:rPr lang="en-US" sz="2400">
                <a:solidFill>
                  <a:schemeClr val="lt1"/>
                </a:solidFill>
                <a:latin typeface="Book Antiqua"/>
                <a:ea typeface="Book Antiqua"/>
                <a:cs typeface="Book Antiqua"/>
                <a:sym typeface="Book Antiqua"/>
              </a:rPr>
              <a:t>  Calculate the utility of </a:t>
            </a:r>
            <a:r>
              <a:rPr lang="en-US" sz="2400" i="1">
                <a:solidFill>
                  <a:schemeClr val="lt1"/>
                </a:solidFill>
                <a:latin typeface="Book Antiqua"/>
                <a:ea typeface="Book Antiqua"/>
                <a:cs typeface="Book Antiqua"/>
                <a:sym typeface="Book Antiqua"/>
              </a:rPr>
              <a:t>M</a:t>
            </a:r>
            <a:r>
              <a:rPr lang="en-US" sz="2400">
                <a:solidFill>
                  <a:schemeClr val="lt1"/>
                </a:solidFill>
                <a:latin typeface="Book Antiqua"/>
                <a:ea typeface="Book Antiqua"/>
                <a:cs typeface="Book Antiqua"/>
                <a:sym typeface="Book Antiqua"/>
              </a:rPr>
              <a:t>.</a:t>
            </a:r>
            <a:endParaRPr/>
          </a:p>
          <a:p>
            <a:pPr marL="342900" marR="0" lvl="0" indent="-342900" algn="l" rtl="0">
              <a:spcBef>
                <a:spcPts val="280"/>
              </a:spcBef>
              <a:spcAft>
                <a:spcPts val="0"/>
              </a:spcAft>
              <a:buClr>
                <a:srgbClr val="66FFFF"/>
              </a:buClr>
              <a:buSzPts val="1050"/>
              <a:buFont typeface="Arial"/>
              <a:buNone/>
            </a:pPr>
            <a:r>
              <a:rPr lang="en-US" sz="1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i="1">
                <a:solidFill>
                  <a:schemeClr val="lt1"/>
                </a:solidFill>
                <a:latin typeface="Book Antiqua"/>
                <a:ea typeface="Book Antiqua"/>
                <a:cs typeface="Book Antiqua"/>
                <a:sym typeface="Book Antiqua"/>
              </a:rPr>
              <a:t>		U</a:t>
            </a:r>
            <a:r>
              <a:rPr lang="en-US" sz="2400">
                <a:solidFill>
                  <a:schemeClr val="lt1"/>
                </a:solidFill>
                <a:latin typeface="Book Antiqua"/>
                <a:ea typeface="Book Antiqua"/>
                <a:cs typeface="Book Antiqua"/>
                <a:sym typeface="Book Antiqua"/>
              </a:rPr>
              <a:t>(30,000)</a:t>
            </a:r>
            <a:r>
              <a:rPr lang="en-US" sz="2400" i="1">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a:t>
            </a:r>
            <a:r>
              <a:rPr lang="en-US" sz="2400" i="1">
                <a:solidFill>
                  <a:schemeClr val="lt1"/>
                </a:solidFill>
                <a:latin typeface="Book Antiqua"/>
                <a:ea typeface="Book Antiqua"/>
                <a:cs typeface="Book Antiqua"/>
                <a:sym typeface="Book Antiqua"/>
              </a:rPr>
              <a:t> pU</a:t>
            </a:r>
            <a:r>
              <a:rPr lang="en-US" sz="2400">
                <a:solidFill>
                  <a:schemeClr val="lt1"/>
                </a:solidFill>
                <a:latin typeface="Book Antiqua"/>
                <a:ea typeface="Book Antiqua"/>
                <a:cs typeface="Book Antiqua"/>
                <a:sym typeface="Book Antiqua"/>
              </a:rPr>
              <a:t>(50,000) + (1 −</a:t>
            </a:r>
            <a:r>
              <a:rPr lang="en-US" sz="2400" i="1">
                <a:solidFill>
                  <a:schemeClr val="lt1"/>
                </a:solidFill>
                <a:latin typeface="Book Antiqua"/>
                <a:ea typeface="Book Antiqua"/>
                <a:cs typeface="Book Antiqua"/>
                <a:sym typeface="Book Antiqua"/>
              </a:rPr>
              <a:t> p</a:t>
            </a:r>
            <a:r>
              <a:rPr lang="en-US" sz="2400">
                <a:solidFill>
                  <a:schemeClr val="lt1"/>
                </a:solidFill>
                <a:latin typeface="Book Antiqua"/>
                <a:ea typeface="Book Antiqua"/>
                <a:cs typeface="Book Antiqua"/>
                <a:sym typeface="Book Antiqua"/>
              </a:rPr>
              <a:t>)</a:t>
            </a:r>
            <a:r>
              <a:rPr lang="en-US" sz="2400" i="1">
                <a:solidFill>
                  <a:schemeClr val="lt1"/>
                </a:solidFill>
                <a:latin typeface="Book Antiqua"/>
                <a:ea typeface="Book Antiqua"/>
                <a:cs typeface="Book Antiqua"/>
                <a:sym typeface="Book Antiqua"/>
              </a:rPr>
              <a:t>U</a:t>
            </a:r>
            <a:r>
              <a:rPr lang="en-US" sz="2400">
                <a:solidFill>
                  <a:schemeClr val="lt1"/>
                </a:solidFill>
                <a:latin typeface="Book Antiqua"/>
                <a:ea typeface="Book Antiqua"/>
                <a:cs typeface="Book Antiqua"/>
                <a:sym typeface="Book Antiqua"/>
              </a:rPr>
              <a:t>(−50,000)</a:t>
            </a:r>
            <a:endParaRPr/>
          </a:p>
          <a:p>
            <a:pPr marL="342900" marR="0" lvl="0" indent="-342900" algn="l" rtl="0">
              <a:spcBef>
                <a:spcPts val="480"/>
              </a:spcBef>
              <a:spcAft>
                <a:spcPts val="0"/>
              </a:spcAft>
              <a:buClr>
                <a:srgbClr val="66FFFF"/>
              </a:buClr>
              <a:buSzPts val="1800"/>
              <a:buFont typeface="Arial"/>
              <a:buNone/>
            </a:pPr>
            <a:r>
              <a:rPr lang="en-US" sz="2400" i="1">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 0.95(10) + (0.05)(0)</a:t>
            </a:r>
            <a:endParaRPr/>
          </a:p>
          <a:p>
            <a:pPr marL="342900" marR="0" lvl="0" indent="-342900" algn="l" rtl="0">
              <a:spcBef>
                <a:spcPts val="480"/>
              </a:spcBef>
              <a:spcAft>
                <a:spcPts val="0"/>
              </a:spcAft>
              <a:buClr>
                <a:srgbClr val="66FFFF"/>
              </a:buClr>
              <a:buSzPts val="1800"/>
              <a:buFont typeface="Arial"/>
              <a:buNone/>
            </a:pPr>
            <a:r>
              <a:rPr lang="en-US" sz="2400" i="1">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 9.5</a:t>
            </a:r>
            <a:endParaRPr/>
          </a:p>
          <a:p>
            <a:pPr marL="342900" marR="0" lvl="0" indent="-342900" algn="l" rtl="0">
              <a:spcBef>
                <a:spcPts val="480"/>
              </a:spcBef>
              <a:spcAft>
                <a:spcPts val="0"/>
              </a:spcAft>
              <a:buClr>
                <a:srgbClr val="66FFFF"/>
              </a:buClr>
              <a:buSzPts val="1800"/>
              <a:buFont typeface="Arial"/>
              <a:buNone/>
            </a:pPr>
            <a:endParaRPr sz="2400" i="1">
              <a:solidFill>
                <a:schemeClr val="lt1"/>
              </a:solidFill>
              <a:latin typeface="Book Antiqua"/>
              <a:ea typeface="Book Antiqua"/>
              <a:cs typeface="Book Antiqua"/>
              <a:sym typeface="Book Antiqua"/>
            </a:endParaRPr>
          </a:p>
        </p:txBody>
      </p:sp>
      <p:sp>
        <p:nvSpPr>
          <p:cNvPr id="165" name="Google Shape;165;p22"/>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3"/>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Steps for Determining the Utility of Money</a:t>
            </a:r>
            <a:endParaRPr/>
          </a:p>
        </p:txBody>
      </p:sp>
      <p:sp>
        <p:nvSpPr>
          <p:cNvPr id="172" name="Google Shape;172;p23"/>
          <p:cNvSpPr/>
          <p:nvPr/>
        </p:nvSpPr>
        <p:spPr>
          <a:xfrm>
            <a:off x="725488" y="1104900"/>
            <a:ext cx="7916862" cy="4027488"/>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5:</a:t>
            </a:r>
            <a:r>
              <a:rPr lang="en-US" sz="2400">
                <a:solidFill>
                  <a:schemeClr val="lt1"/>
                </a:solidFill>
                <a:latin typeface="Book Antiqua"/>
                <a:ea typeface="Book Antiqua"/>
                <a:cs typeface="Book Antiqua"/>
                <a:sym typeface="Book Antiqua"/>
              </a:rPr>
              <a:t>  </a:t>
            </a:r>
            <a:endParaRPr/>
          </a:p>
          <a:p>
            <a:pPr marL="0" marR="0" lvl="0" indent="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Convert the payoff table from monetary values to utility values.</a:t>
            </a:r>
            <a:endParaRPr/>
          </a:p>
          <a:p>
            <a:pPr marL="0" marR="0" lvl="0" indent="0" algn="l" rtl="0">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6:</a:t>
            </a:r>
            <a:endParaRPr/>
          </a:p>
          <a:p>
            <a:pPr marL="0" marR="0" lvl="0" indent="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Apply the expected utility approach to the utility table developed in step 5, and select the decision alternative with the highest expected utility.</a:t>
            </a:r>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4"/>
          <p:cNvSpPr/>
          <p:nvPr/>
        </p:nvSpPr>
        <p:spPr>
          <a:xfrm>
            <a:off x="508000" y="1701800"/>
            <a:ext cx="8375650" cy="37465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79" name="Google Shape;179;p24"/>
          <p:cNvSpPr/>
          <p:nvPr/>
        </p:nvSpPr>
        <p:spPr>
          <a:xfrm>
            <a:off x="433388" y="1104900"/>
            <a:ext cx="8547100" cy="4922838"/>
          </a:xfrm>
          <a:prstGeom prst="rect">
            <a:avLst/>
          </a:prstGeom>
          <a:noFill/>
          <a:ln>
            <a:noFill/>
          </a:ln>
        </p:spPr>
        <p:txBody>
          <a:bodyPr spcFirstLastPara="1" wrap="square" lIns="92075" tIns="46025" rIns="92075" bIns="46025" anchor="t" anchorCtr="0">
            <a:noAutofit/>
          </a:bodyPr>
          <a:lstStyle/>
          <a:p>
            <a:pPr marL="342900" marR="0" lvl="0" indent="-342900" algn="l" rtl="0">
              <a:lnSpc>
                <a:spcPct val="90000"/>
              </a:lnSpc>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    Step 5:</a:t>
            </a:r>
            <a:r>
              <a:rPr lang="en-US" sz="2400">
                <a:solidFill>
                  <a:schemeClr val="lt1"/>
                </a:solidFill>
                <a:latin typeface="Book Antiqua"/>
                <a:ea typeface="Book Antiqua"/>
                <a:cs typeface="Book Antiqua"/>
                <a:sym typeface="Book Antiqua"/>
              </a:rPr>
              <a:t>  Convert payoff table to utility values.</a:t>
            </a:r>
            <a:endParaRPr/>
          </a:p>
          <a:p>
            <a:pPr marL="342900" marR="0" lvl="0" indent="-342900" algn="l" rtl="0">
              <a:spcBef>
                <a:spcPts val="320"/>
              </a:spcBef>
              <a:spcAft>
                <a:spcPts val="0"/>
              </a:spcAft>
              <a:buClr>
                <a:srgbClr val="66FFFF"/>
              </a:buClr>
              <a:buSzPts val="750"/>
              <a:buFont typeface="Arial"/>
              <a:buNone/>
            </a:pPr>
            <a:r>
              <a:rPr lang="en-US" sz="1000">
                <a:solidFill>
                  <a:schemeClr val="lt1"/>
                </a:solidFill>
                <a:latin typeface="Book Antiqua"/>
                <a:ea typeface="Book Antiqua"/>
                <a:cs typeface="Book Antiqua"/>
                <a:sym typeface="Book Antiqua"/>
              </a:rPr>
              <a:t>     </a:t>
            </a:r>
            <a:r>
              <a:rPr lang="en-US" sz="1600">
                <a:solidFill>
                  <a:schemeClr val="lt1"/>
                </a:solidFill>
                <a:latin typeface="Book Antiqua"/>
                <a:ea typeface="Book Antiqua"/>
                <a:cs typeface="Book Antiqua"/>
                <a:sym typeface="Book Antiqua"/>
              </a:rPr>
              <a:t>                     </a:t>
            </a:r>
            <a:endParaRPr/>
          </a:p>
          <a:p>
            <a:pPr marL="342900" marR="0" lvl="0" indent="-342900" algn="ctr"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u="sng">
                <a:solidFill>
                  <a:schemeClr val="lt1"/>
                </a:solidFill>
                <a:latin typeface="Book Antiqua"/>
                <a:ea typeface="Book Antiqua"/>
                <a:cs typeface="Book Antiqua"/>
                <a:sym typeface="Book Antiqua"/>
              </a:rPr>
              <a:t>States of Nature</a:t>
            </a:r>
            <a:endParaRPr sz="24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Real Estate Prices:</a:t>
            </a:r>
            <a:endParaRPr sz="2400" u="sng">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Go Up   Remain Same   Go Down</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u="sng">
                <a:solidFill>
                  <a:schemeClr val="lt1"/>
                </a:solidFill>
                <a:latin typeface="Book Antiqua"/>
                <a:ea typeface="Book Antiqua"/>
                <a:cs typeface="Book Antiqua"/>
                <a:sym typeface="Book Antiqua"/>
              </a:rPr>
              <a:t>Decision Alternative</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s</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s</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s</a:t>
            </a:r>
            <a:r>
              <a:rPr lang="en-US" sz="2400" baseline="-25000">
                <a:solidFill>
                  <a:schemeClr val="lt1"/>
                </a:solidFill>
                <a:latin typeface="Book Antiqua"/>
                <a:ea typeface="Book Antiqua"/>
                <a:cs typeface="Book Antiqua"/>
                <a:sym typeface="Book Antiqua"/>
              </a:rPr>
              <a:t>3</a:t>
            </a:r>
            <a:r>
              <a:rPr lang="en-US" sz="1200">
                <a:solidFill>
                  <a:schemeClr val="lt1"/>
                </a:solidFill>
                <a:latin typeface="Book Antiqua"/>
                <a:ea typeface="Book Antiqua"/>
                <a:cs typeface="Book Antiqua"/>
                <a:sym typeface="Book Antiqua"/>
              </a:rPr>
              <a:t> 	</a:t>
            </a:r>
            <a:endParaRPr/>
          </a:p>
          <a:p>
            <a:pPr marL="342900" marR="0" lvl="0" indent="-342900" algn="l" rtl="0">
              <a:lnSpc>
                <a:spcPct val="90000"/>
              </a:lnSpc>
              <a:spcBef>
                <a:spcPts val="240"/>
              </a:spcBef>
              <a:spcAft>
                <a:spcPts val="0"/>
              </a:spcAft>
              <a:buClr>
                <a:srgbClr val="66FFFF"/>
              </a:buClr>
              <a:buSzPts val="900"/>
              <a:buFont typeface="Arial"/>
              <a:buNone/>
            </a:pPr>
            <a:endParaRPr sz="12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Make Investment A,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9.5                9.0                    0</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Make Investment B,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10.0                5.5                  4.0</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Do Not Invest,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3</a:t>
            </a:r>
            <a:r>
              <a:rPr lang="en-US" sz="2400">
                <a:solidFill>
                  <a:schemeClr val="lt1"/>
                </a:solidFill>
                <a:latin typeface="Book Antiqua"/>
                <a:ea typeface="Book Antiqua"/>
                <a:cs typeface="Book Antiqua"/>
                <a:sym typeface="Book Antiqua"/>
              </a:rPr>
              <a:t>      	    7.5                7.5                  7.5</a:t>
            </a:r>
            <a:endParaRPr/>
          </a:p>
          <a:p>
            <a:pPr marL="342900" marR="0" lvl="0" indent="-342900" algn="l" rtl="0">
              <a:lnSpc>
                <a:spcPct val="90000"/>
              </a:lnSpc>
              <a:spcBef>
                <a:spcPts val="160"/>
              </a:spcBef>
              <a:spcAft>
                <a:spcPts val="0"/>
              </a:spcAft>
              <a:buClr>
                <a:srgbClr val="66FFFF"/>
              </a:buClr>
              <a:buSzPts val="600"/>
              <a:buFont typeface="Arial"/>
              <a:buNone/>
            </a:pPr>
            <a:endParaRPr sz="8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Probability      .3                   .5                    .2</a:t>
            </a:r>
            <a:endParaRPr/>
          </a:p>
        </p:txBody>
      </p:sp>
      <p:sp>
        <p:nvSpPr>
          <p:cNvPr id="180" name="Google Shape;180;p24"/>
          <p:cNvSpPr txBox="1"/>
          <p:nvPr/>
        </p:nvSpPr>
        <p:spPr>
          <a:xfrm>
            <a:off x="962025" y="2438400"/>
            <a:ext cx="2274888" cy="439738"/>
          </a:xfrm>
          <a:prstGeom prst="rect">
            <a:avLst/>
          </a:prstGeom>
          <a:solidFill>
            <a:srgbClr val="666699"/>
          </a:soli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r>
              <a:rPr lang="en-US" sz="2200">
                <a:solidFill>
                  <a:srgbClr val="66FFFF"/>
                </a:solidFill>
                <a:latin typeface="Book Antiqua"/>
                <a:ea typeface="Book Antiqua"/>
                <a:cs typeface="Book Antiqua"/>
                <a:sym typeface="Book Antiqua"/>
              </a:rPr>
              <a:t>UTILITY TABLE</a:t>
            </a:r>
            <a:endParaRPr/>
          </a:p>
        </p:txBody>
      </p:sp>
      <p:sp>
        <p:nvSpPr>
          <p:cNvPr id="181" name="Google Shape;181;p24"/>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grpSp>
        <p:nvGrpSpPr>
          <p:cNvPr id="182" name="Google Shape;182;p24"/>
          <p:cNvGrpSpPr/>
          <p:nvPr/>
        </p:nvGrpSpPr>
        <p:grpSpPr>
          <a:xfrm>
            <a:off x="4000500" y="3525838"/>
            <a:ext cx="4686300" cy="1362075"/>
            <a:chOff x="2520" y="2709"/>
            <a:chExt cx="2952" cy="858"/>
          </a:xfrm>
        </p:grpSpPr>
        <p:grpSp>
          <p:nvGrpSpPr>
            <p:cNvPr id="183" name="Google Shape;183;p24"/>
            <p:cNvGrpSpPr/>
            <p:nvPr/>
          </p:nvGrpSpPr>
          <p:grpSpPr>
            <a:xfrm>
              <a:off x="2522" y="2709"/>
              <a:ext cx="2941" cy="858"/>
              <a:chOff x="2267" y="2367"/>
              <a:chExt cx="1296" cy="1008"/>
            </a:xfrm>
          </p:grpSpPr>
          <p:cxnSp>
            <p:nvCxnSpPr>
              <p:cNvPr id="184" name="Google Shape;184;p24"/>
              <p:cNvCxnSpPr/>
              <p:nvPr/>
            </p:nvCxnSpPr>
            <p:spPr>
              <a:xfrm>
                <a:off x="2268" y="2367"/>
                <a:ext cx="1295"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rgbClr val="000000"/>
                </a:outerShdw>
              </a:effectLst>
            </p:spPr>
          </p:cxnSp>
          <p:cxnSp>
            <p:nvCxnSpPr>
              <p:cNvPr id="185" name="Google Shape;185;p24"/>
              <p:cNvCxnSpPr/>
              <p:nvPr/>
            </p:nvCxnSpPr>
            <p:spPr>
              <a:xfrm>
                <a:off x="2267" y="2368"/>
                <a:ext cx="0" cy="1007"/>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rgbClr val="000000"/>
                </a:outerShdw>
              </a:effectLst>
            </p:spPr>
          </p:cxnSp>
        </p:grpSp>
        <p:cxnSp>
          <p:nvCxnSpPr>
            <p:cNvPr id="186" name="Google Shape;186;p24"/>
            <p:cNvCxnSpPr/>
            <p:nvPr/>
          </p:nvCxnSpPr>
          <p:spPr>
            <a:xfrm>
              <a:off x="2520" y="3560"/>
              <a:ext cx="2952" cy="0"/>
            </a:xfrm>
            <a:prstGeom prst="straightConnector1">
              <a:avLst/>
            </a:prstGeom>
            <a:noFill/>
            <a:ln w="12700" cap="flat" cmpd="sng">
              <a:solidFill>
                <a:schemeClr val="lt1"/>
              </a:solidFill>
              <a:prstDash val="solid"/>
              <a:round/>
              <a:headEnd type="none" w="med" len="med"/>
              <a:tailEnd type="none" w="med" len="med"/>
            </a:ln>
            <a:effectLst>
              <a:outerShdw dist="52363" dir="842175" algn="ctr" rotWithShape="0">
                <a:schemeClr val="dk1"/>
              </a:outerShdw>
            </a:effectLst>
          </p:spPr>
        </p:cxnSp>
      </p:gr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5"/>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Expected Utility Approach</a:t>
            </a:r>
            <a:endParaRPr/>
          </a:p>
        </p:txBody>
      </p:sp>
      <p:sp>
        <p:nvSpPr>
          <p:cNvPr id="193" name="Google Shape;193;p25"/>
          <p:cNvSpPr/>
          <p:nvPr/>
        </p:nvSpPr>
        <p:spPr>
          <a:xfrm>
            <a:off x="687388" y="1104900"/>
            <a:ext cx="7886700" cy="4852988"/>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Once a utility function has been determined, the optimal decision can be chosen using the </a:t>
            </a:r>
            <a:r>
              <a:rPr lang="en-US" sz="2400" u="sng">
                <a:solidFill>
                  <a:schemeClr val="lt1"/>
                </a:solidFill>
                <a:latin typeface="Book Antiqua"/>
                <a:ea typeface="Book Antiqua"/>
                <a:cs typeface="Book Antiqua"/>
                <a:sym typeface="Book Antiqua"/>
              </a:rPr>
              <a:t>expected utility approach</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Here, for each decision alternative, the utility corresponding to each state of nature is multiplied by the probability for that state of nature.  </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The sum of these products for each decision alternative represents the expected utility for that alternative. </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The decision alternative with the highest expected utility is chosen.</a:t>
            </a:r>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6"/>
          <p:cNvSpPr/>
          <p:nvPr/>
        </p:nvSpPr>
        <p:spPr>
          <a:xfrm>
            <a:off x="1371600" y="2508250"/>
            <a:ext cx="6013450" cy="16573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0" name="Google Shape;200;p26"/>
          <p:cNvSpPr/>
          <p:nvPr/>
        </p:nvSpPr>
        <p:spPr>
          <a:xfrm>
            <a:off x="687388" y="1104900"/>
            <a:ext cx="7886700" cy="5111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6:  </a:t>
            </a:r>
            <a:r>
              <a:rPr lang="en-US" sz="2400">
                <a:solidFill>
                  <a:schemeClr val="lt1"/>
                </a:solidFill>
                <a:latin typeface="Book Antiqua"/>
                <a:ea typeface="Book Antiqua"/>
                <a:cs typeface="Book Antiqua"/>
                <a:sym typeface="Book Antiqua"/>
              </a:rPr>
              <a:t>Apply the expected utility approach. </a:t>
            </a:r>
            <a:endParaRPr sz="2400">
              <a:solidFill>
                <a:srgbClr val="66FFFF"/>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The expected utility for each of the decision alternatives in the Swofford problem is:</a:t>
            </a:r>
            <a:endParaRPr sz="2400">
              <a:solidFill>
                <a:schemeClr val="lt1"/>
              </a:solidFill>
              <a:latin typeface="Book Antiqua"/>
              <a:ea typeface="Book Antiqua"/>
              <a:cs typeface="Book Antiqua"/>
              <a:sym typeface="Book Antiqua"/>
            </a:endParaRPr>
          </a:p>
          <a:p>
            <a:pPr marL="342900" marR="0" lvl="0" indent="-342900" algn="l" rtl="0">
              <a:spcBef>
                <a:spcPts val="400"/>
              </a:spcBef>
              <a:spcAft>
                <a:spcPts val="0"/>
              </a:spcAft>
              <a:buClr>
                <a:srgbClr val="66FFFF"/>
              </a:buClr>
              <a:buSzPts val="1500"/>
              <a:buFont typeface="Arial"/>
              <a:buNone/>
            </a:pPr>
            <a:endParaRPr sz="20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EV(</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 .3(  9.5) + .5(9.0) + .2( 0  ) =  7.35</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EV(</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 .3(10.0) + .5(5.5) + .2(4.0) =  6.55</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EV(</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3</a:t>
            </a:r>
            <a:r>
              <a:rPr lang="en-US" sz="2400">
                <a:solidFill>
                  <a:schemeClr val="lt1"/>
                </a:solidFill>
                <a:latin typeface="Book Antiqua"/>
                <a:ea typeface="Book Antiqua"/>
                <a:cs typeface="Book Antiqua"/>
                <a:sym typeface="Book Antiqua"/>
              </a:rPr>
              <a:t>) = .3(  7.5) + .5(7.5) + .2(7.5) =  7.50</a:t>
            </a:r>
            <a:endParaRPr/>
          </a:p>
          <a:p>
            <a:pPr marL="342900" marR="0" lvl="0" indent="-342900" algn="l" rtl="0">
              <a:spcBef>
                <a:spcPts val="400"/>
              </a:spcBef>
              <a:spcAft>
                <a:spcPts val="0"/>
              </a:spcAft>
              <a:buClr>
                <a:srgbClr val="66FFFF"/>
              </a:buClr>
              <a:buSzPts val="1500"/>
              <a:buFont typeface="Arial"/>
              <a:buNone/>
            </a:pPr>
            <a:r>
              <a:rPr lang="en-US" sz="20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Considering the utility associated with each possible payoff, the optimal decision is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3</a:t>
            </a:r>
            <a:r>
              <a:rPr lang="en-US" sz="2400">
                <a:solidFill>
                  <a:schemeClr val="lt1"/>
                </a:solidFill>
                <a:latin typeface="Book Antiqua"/>
                <a:ea typeface="Book Antiqua"/>
                <a:cs typeface="Book Antiqua"/>
                <a:sym typeface="Book Antiqua"/>
              </a:rPr>
              <a:t> with an expected utility of 7.50.</a:t>
            </a:r>
            <a:endParaRPr/>
          </a:p>
        </p:txBody>
      </p:sp>
      <p:sp>
        <p:nvSpPr>
          <p:cNvPr id="201" name="Google Shape;201;p26"/>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7"/>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graphicFrame>
        <p:nvGraphicFramePr>
          <p:cNvPr id="208" name="Google Shape;208;p27"/>
          <p:cNvGraphicFramePr/>
          <p:nvPr/>
        </p:nvGraphicFramePr>
        <p:xfrm>
          <a:off x="1524000" y="1879600"/>
          <a:ext cx="6096000" cy="2286050"/>
        </p:xfrm>
        <a:graphic>
          <a:graphicData uri="http://schemas.openxmlformats.org/drawingml/2006/table">
            <a:tbl>
              <a:tblPr>
                <a:noFill/>
                <a:tableStyleId>{49563FC3-BD21-4C7F-9B48-253E73F2937D}</a:tableStyleId>
              </a:tblPr>
              <a:tblGrid>
                <a:gridCol w="2298700">
                  <a:extLst>
                    <a:ext uri="{9D8B030D-6E8A-4147-A177-3AD203B41FA5}">
                      <a16:colId xmlns:a16="http://schemas.microsoft.com/office/drawing/2014/main" val="20000"/>
                    </a:ext>
                  </a:extLst>
                </a:gridCol>
                <a:gridCol w="17653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54025">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Decision</a:t>
                      </a:r>
                      <a:endParaRPr/>
                    </a:p>
                  </a:txBody>
                  <a:tcPr marL="91450" marR="91450" marT="45725" marB="45725">
                    <a:lnL w="28575"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Expected</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Expected</a:t>
                      </a:r>
                      <a:endParaRPr/>
                    </a:p>
                  </a:txBody>
                  <a:tcPr marL="91450" marR="91450" marT="45725" marB="45725">
                    <a:lnL w="12700"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extLst>
                  <a:ext uri="{0D108BD9-81ED-4DB2-BD59-A6C34878D82A}">
                    <a16:rowId xmlns:a16="http://schemas.microsoft.com/office/drawing/2014/main" val="10000"/>
                  </a:ext>
                </a:extLst>
              </a:tr>
              <a:tr h="441325">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sng" strike="noStrike" cap="none">
                          <a:solidFill>
                            <a:schemeClr val="lt1"/>
                          </a:solidFill>
                          <a:latin typeface="Book Antiqua"/>
                          <a:ea typeface="Book Antiqua"/>
                          <a:cs typeface="Book Antiqua"/>
                          <a:sym typeface="Book Antiqua"/>
                        </a:rPr>
                        <a:t>Alternative</a:t>
                      </a:r>
                      <a:endParaRPr/>
                    </a:p>
                  </a:txBody>
                  <a:tcPr marL="91450" marR="91450" marT="45725" marB="45725">
                    <a:lnL w="28575"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sng" strike="noStrike" cap="none">
                          <a:solidFill>
                            <a:schemeClr val="lt1"/>
                          </a:solidFill>
                          <a:latin typeface="Book Antiqua"/>
                          <a:ea typeface="Book Antiqua"/>
                          <a:cs typeface="Book Antiqua"/>
                          <a:sym typeface="Book Antiqua"/>
                        </a:rPr>
                        <a:t>Utility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sng" strike="noStrike" cap="none">
                          <a:solidFill>
                            <a:schemeClr val="lt1"/>
                          </a:solidFill>
                          <a:latin typeface="Book Antiqua"/>
                          <a:ea typeface="Book Antiqua"/>
                          <a:cs typeface="Book Antiqua"/>
                          <a:sym typeface="Book Antiqua"/>
                        </a:rPr>
                        <a:t>Value</a:t>
                      </a:r>
                      <a:endParaRPr/>
                    </a:p>
                  </a:txBody>
                  <a:tcPr marL="91450" marR="91450" marT="45725" marB="45725">
                    <a:lnL w="12700"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extLst>
                  <a:ext uri="{0D108BD9-81ED-4DB2-BD59-A6C34878D82A}">
                    <a16:rowId xmlns:a16="http://schemas.microsoft.com/office/drawing/2014/main" val="10001"/>
                  </a:ext>
                </a:extLst>
              </a:tr>
              <a:tr h="419100">
                <a:tc>
                  <a:txBody>
                    <a:bodyPr/>
                    <a:lstStyle/>
                    <a:p>
                      <a:pPr marL="0" marR="0" lvl="0" indent="0" algn="l"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 Do Not Invest</a:t>
                      </a:r>
                      <a:endParaRPr/>
                    </a:p>
                  </a:txBody>
                  <a:tcPr marL="91450" marR="91450" marT="45725" marB="45725">
                    <a:lnL w="28575"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7.50</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55525C"/>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 0</a:t>
                      </a:r>
                      <a:endParaRPr/>
                    </a:p>
                  </a:txBody>
                  <a:tcPr marL="91450" marR="91450" marT="45725" marB="45725">
                    <a:lnL w="12700"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55525C"/>
                    </a:solidFill>
                  </a:tcPr>
                </a:tc>
                <a:extLst>
                  <a:ext uri="{0D108BD9-81ED-4DB2-BD59-A6C34878D82A}">
                    <a16:rowId xmlns:a16="http://schemas.microsoft.com/office/drawing/2014/main" val="10002"/>
                  </a:ext>
                </a:extLst>
              </a:tr>
              <a:tr h="419100">
                <a:tc>
                  <a:txBody>
                    <a:bodyPr/>
                    <a:lstStyle/>
                    <a:p>
                      <a:pPr marL="0" marR="0" lvl="0" indent="0" algn="l"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 Investment A</a:t>
                      </a:r>
                      <a:endParaRPr/>
                    </a:p>
                  </a:txBody>
                  <a:tcPr marL="91450" marR="91450" marT="45725" marB="45725">
                    <a:lnL w="28575"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7.35</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55525C"/>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 9,000</a:t>
                      </a:r>
                      <a:endParaRPr/>
                    </a:p>
                  </a:txBody>
                  <a:tcPr marL="91450" marR="91450" marT="45725" marB="45725">
                    <a:lnL w="12700"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55525C"/>
                    </a:solidFill>
                  </a:tcPr>
                </a:tc>
                <a:extLst>
                  <a:ext uri="{0D108BD9-81ED-4DB2-BD59-A6C34878D82A}">
                    <a16:rowId xmlns:a16="http://schemas.microsoft.com/office/drawing/2014/main" val="10003"/>
                  </a:ext>
                </a:extLst>
              </a:tr>
              <a:tr h="419100">
                <a:tc>
                  <a:txBody>
                    <a:bodyPr/>
                    <a:lstStyle/>
                    <a:p>
                      <a:pPr marL="0" marR="0" lvl="0" indent="0" algn="l"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 Investment B</a:t>
                      </a:r>
                      <a:endParaRPr/>
                    </a:p>
                  </a:txBody>
                  <a:tcPr marL="91450" marR="91450" marT="45725" marB="45725">
                    <a:lnL w="28575"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807B89"/>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6.55</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55525C"/>
                    </a:solidFill>
                  </a:tcPr>
                </a:tc>
                <a:tc>
                  <a:txBody>
                    <a:bodyPr/>
                    <a:lstStyle/>
                    <a:p>
                      <a:pPr marL="0" marR="0" lvl="0" indent="0" algn="ctr" rtl="0">
                        <a:lnSpc>
                          <a:spcPct val="100000"/>
                        </a:lnSpc>
                        <a:spcBef>
                          <a:spcPts val="0"/>
                        </a:spcBef>
                        <a:spcAft>
                          <a:spcPts val="0"/>
                        </a:spcAft>
                        <a:buClr>
                          <a:srgbClr val="66FFFF"/>
                        </a:buClr>
                        <a:buSzPts val="1800"/>
                        <a:buFont typeface="Arial"/>
                        <a:buNone/>
                      </a:pPr>
                      <a:r>
                        <a:rPr lang="en-US" sz="2400" b="0" i="0" u="none" strike="noStrike" cap="none">
                          <a:solidFill>
                            <a:schemeClr val="lt1"/>
                          </a:solidFill>
                          <a:latin typeface="Book Antiqua"/>
                          <a:ea typeface="Book Antiqua"/>
                          <a:cs typeface="Book Antiqua"/>
                          <a:sym typeface="Book Antiqua"/>
                        </a:rPr>
                        <a:t>-1,000</a:t>
                      </a:r>
                      <a:endParaRPr/>
                    </a:p>
                  </a:txBody>
                  <a:tcPr marL="91450" marR="91450" marT="45725" marB="45725">
                    <a:lnL w="12700"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55525C"/>
                    </a:solidFill>
                  </a:tcPr>
                </a:tc>
                <a:extLst>
                  <a:ext uri="{0D108BD9-81ED-4DB2-BD59-A6C34878D82A}">
                    <a16:rowId xmlns:a16="http://schemas.microsoft.com/office/drawing/2014/main" val="10004"/>
                  </a:ext>
                </a:extLst>
              </a:tr>
            </a:tbl>
          </a:graphicData>
        </a:graphic>
      </p:graphicFrame>
      <p:sp>
        <p:nvSpPr>
          <p:cNvPr id="209" name="Google Shape;209;p27"/>
          <p:cNvSpPr/>
          <p:nvPr/>
        </p:nvSpPr>
        <p:spPr>
          <a:xfrm>
            <a:off x="687388" y="1104900"/>
            <a:ext cx="7886700" cy="6159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Comparison of EU and EV Results</a:t>
            </a:r>
            <a:endParaRPr sz="24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8"/>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Risk Avoiders Versus Risk Takers</a:t>
            </a:r>
            <a:endParaRPr/>
          </a:p>
        </p:txBody>
      </p:sp>
      <p:sp>
        <p:nvSpPr>
          <p:cNvPr id="216" name="Google Shape;216;p28"/>
          <p:cNvSpPr txBox="1">
            <a:spLocks noGrp="1"/>
          </p:cNvSpPr>
          <p:nvPr>
            <p:ph type="body" idx="1"/>
          </p:nvPr>
        </p:nvSpPr>
        <p:spPr>
          <a:xfrm>
            <a:off x="687388" y="1104900"/>
            <a:ext cx="7886700" cy="46863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t>A </a:t>
            </a:r>
            <a:r>
              <a:rPr lang="en-US" u="sng"/>
              <a:t>risk avoider</a:t>
            </a:r>
            <a:r>
              <a:rPr lang="en-US"/>
              <a:t> will have a concave utility function when utility is measured on the vertical axis and monetary value is measured on the horizontal axis.  Individuals purchasing insurance exhibit risk avoidance behavior.</a:t>
            </a:r>
            <a:endParaRPr/>
          </a:p>
          <a:p>
            <a:pPr marL="342900" lvl="0" indent="-342900" algn="l" rtl="0">
              <a:spcBef>
                <a:spcPts val="480"/>
              </a:spcBef>
              <a:spcAft>
                <a:spcPts val="0"/>
              </a:spcAft>
              <a:buSzPts val="1800"/>
              <a:buChar char="●"/>
            </a:pPr>
            <a:r>
              <a:rPr lang="en-US"/>
              <a:t>A </a:t>
            </a:r>
            <a:r>
              <a:rPr lang="en-US" u="sng"/>
              <a:t>risk taker</a:t>
            </a:r>
            <a:r>
              <a:rPr lang="en-US"/>
              <a:t>, such as a gambler, pays a premium to obtain risk.  His/her utility function is convex.  This reflects the decision maker’s increasing marginal value of money.</a:t>
            </a:r>
            <a:endParaRPr/>
          </a:p>
          <a:p>
            <a:pPr marL="342900" lvl="0" indent="-342900" algn="l" rtl="0">
              <a:spcBef>
                <a:spcPts val="480"/>
              </a:spcBef>
              <a:spcAft>
                <a:spcPts val="0"/>
              </a:spcAft>
              <a:buSzPts val="1800"/>
              <a:buChar char="●"/>
            </a:pPr>
            <a:r>
              <a:rPr lang="en-US"/>
              <a:t>A </a:t>
            </a:r>
            <a:r>
              <a:rPr lang="en-US" u="sng"/>
              <a:t>risk neutral decision maker</a:t>
            </a:r>
            <a:r>
              <a:rPr lang="en-US"/>
              <a:t> has a linear utility function.  In this case, the expected value approach can be used.</a:t>
            </a:r>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9"/>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Risk Avoiders Versus Risk Takers</a:t>
            </a:r>
            <a:endParaRPr/>
          </a:p>
        </p:txBody>
      </p:sp>
      <p:sp>
        <p:nvSpPr>
          <p:cNvPr id="223" name="Google Shape;223;p29"/>
          <p:cNvSpPr txBox="1">
            <a:spLocks noGrp="1"/>
          </p:cNvSpPr>
          <p:nvPr>
            <p:ph type="body" idx="1"/>
          </p:nvPr>
        </p:nvSpPr>
        <p:spPr>
          <a:xfrm>
            <a:off x="687388" y="1104900"/>
            <a:ext cx="7886700" cy="2009775"/>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t>Most individuals are risk avoiders for some amounts of money, risk neutral for other amounts of money, and risk takers for still other amounts of money.  </a:t>
            </a:r>
            <a:endParaRPr/>
          </a:p>
          <a:p>
            <a:pPr marL="342900" lvl="0" indent="-342900" algn="l" rtl="0">
              <a:spcBef>
                <a:spcPts val="480"/>
              </a:spcBef>
              <a:spcAft>
                <a:spcPts val="0"/>
              </a:spcAft>
              <a:buSzPts val="1800"/>
              <a:buChar char="●"/>
            </a:pPr>
            <a:r>
              <a:rPr lang="en-US"/>
              <a:t>This explains why the same individual will purchase both insurance and also a lottery ticket.</a:t>
            </a:r>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0"/>
          <p:cNvSpPr/>
          <p:nvPr/>
        </p:nvSpPr>
        <p:spPr>
          <a:xfrm>
            <a:off x="1543050" y="2190750"/>
            <a:ext cx="5937250" cy="18986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0" name="Google Shape;230;p30"/>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
        <p:nvSpPr>
          <p:cNvPr id="231" name="Google Shape;231;p30"/>
          <p:cNvSpPr txBox="1">
            <a:spLocks noGrp="1"/>
          </p:cNvSpPr>
          <p:nvPr>
            <p:ph type="body" idx="1"/>
          </p:nvPr>
        </p:nvSpPr>
        <p:spPr>
          <a:xfrm>
            <a:off x="687388" y="1104900"/>
            <a:ext cx="7886700" cy="4202113"/>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Font typeface="Arial"/>
              <a:buNone/>
            </a:pPr>
            <a:r>
              <a:rPr lang="en-US"/>
              <a:t>	Consider the following three-state, three-decision problem with the following payoff table in dollars:</a:t>
            </a:r>
            <a:endParaRPr/>
          </a:p>
          <a:p>
            <a:pPr marL="342900" lvl="0" indent="-342900" algn="l" rtl="0">
              <a:spcBef>
                <a:spcPts val="320"/>
              </a:spcBef>
              <a:spcAft>
                <a:spcPts val="0"/>
              </a:spcAft>
              <a:buSzPts val="1200"/>
              <a:buFont typeface="Arial"/>
              <a:buNone/>
            </a:pPr>
            <a:endParaRPr sz="1600"/>
          </a:p>
          <a:p>
            <a:pPr marL="342900" lvl="0" indent="-342900" algn="l" rtl="0">
              <a:spcBef>
                <a:spcPts val="480"/>
              </a:spcBef>
              <a:spcAft>
                <a:spcPts val="0"/>
              </a:spcAft>
              <a:buSzPts val="1800"/>
              <a:buFont typeface="Arial"/>
              <a:buNone/>
            </a:pPr>
            <a:r>
              <a:rPr lang="en-US"/>
              <a:t>			       </a:t>
            </a:r>
            <a:r>
              <a:rPr lang="en-US" i="1"/>
              <a:t>s</a:t>
            </a:r>
            <a:r>
              <a:rPr lang="en-US" baseline="-25000"/>
              <a:t>1</a:t>
            </a:r>
            <a:r>
              <a:rPr lang="en-US"/>
              <a:t>		     </a:t>
            </a:r>
            <a:r>
              <a:rPr lang="en-US" i="1"/>
              <a:t>s</a:t>
            </a:r>
            <a:r>
              <a:rPr lang="en-US" baseline="-25000"/>
              <a:t>2</a:t>
            </a:r>
            <a:r>
              <a:rPr lang="en-US"/>
              <a:t>		    </a:t>
            </a:r>
            <a:r>
              <a:rPr lang="en-US" i="1"/>
              <a:t>s</a:t>
            </a:r>
            <a:r>
              <a:rPr lang="en-US" baseline="-25000"/>
              <a:t>3</a:t>
            </a:r>
            <a:endParaRPr/>
          </a:p>
          <a:p>
            <a:pPr marL="342900" lvl="0" indent="-342900" algn="l" rtl="0">
              <a:spcBef>
                <a:spcPts val="480"/>
              </a:spcBef>
              <a:spcAft>
                <a:spcPts val="0"/>
              </a:spcAft>
              <a:buSzPts val="1800"/>
              <a:buFont typeface="Arial"/>
              <a:buNone/>
            </a:pPr>
            <a:r>
              <a:rPr lang="en-US"/>
              <a:t>		  </a:t>
            </a:r>
            <a:r>
              <a:rPr lang="en-US" i="1"/>
              <a:t>d</a:t>
            </a:r>
            <a:r>
              <a:rPr lang="en-US" baseline="-25000"/>
              <a:t>1</a:t>
            </a:r>
            <a:r>
              <a:rPr lang="en-US"/>
              <a:t>	+100,000	+40,000	-60,000</a:t>
            </a:r>
            <a:endParaRPr/>
          </a:p>
          <a:p>
            <a:pPr marL="342900" lvl="0" indent="-342900" algn="l" rtl="0">
              <a:spcBef>
                <a:spcPts val="480"/>
              </a:spcBef>
              <a:spcAft>
                <a:spcPts val="0"/>
              </a:spcAft>
              <a:buSzPts val="1800"/>
              <a:buFont typeface="Arial"/>
              <a:buNone/>
            </a:pPr>
            <a:r>
              <a:rPr lang="en-US"/>
              <a:t>		  </a:t>
            </a:r>
            <a:r>
              <a:rPr lang="en-US" i="1"/>
              <a:t>d</a:t>
            </a:r>
            <a:r>
              <a:rPr lang="en-US" baseline="-25000"/>
              <a:t>2</a:t>
            </a:r>
            <a:r>
              <a:rPr lang="en-US"/>
              <a:t>	  +50,000	+20,000	-30,000</a:t>
            </a:r>
            <a:endParaRPr/>
          </a:p>
          <a:p>
            <a:pPr marL="342900" lvl="0" indent="-342900" algn="l" rtl="0">
              <a:spcBef>
                <a:spcPts val="480"/>
              </a:spcBef>
              <a:spcAft>
                <a:spcPts val="0"/>
              </a:spcAft>
              <a:buSzPts val="1800"/>
              <a:buFont typeface="Arial"/>
              <a:buNone/>
            </a:pPr>
            <a:r>
              <a:rPr lang="en-US"/>
              <a:t>		  </a:t>
            </a:r>
            <a:r>
              <a:rPr lang="en-US" i="1"/>
              <a:t>d</a:t>
            </a:r>
            <a:r>
              <a:rPr lang="en-US" baseline="-25000"/>
              <a:t>3</a:t>
            </a:r>
            <a:r>
              <a:rPr lang="en-US"/>
              <a:t>	  +20,000	+20,000	-10,000</a:t>
            </a:r>
            <a:endParaRPr/>
          </a:p>
          <a:p>
            <a:pPr marL="342900" lvl="0" indent="-342900" algn="l" rtl="0">
              <a:spcBef>
                <a:spcPts val="320"/>
              </a:spcBef>
              <a:spcAft>
                <a:spcPts val="0"/>
              </a:spcAft>
              <a:buSzPts val="1200"/>
              <a:buFont typeface="Arial"/>
              <a:buNone/>
            </a:pPr>
            <a:r>
              <a:rPr lang="en-US" sz="1600"/>
              <a:t>		</a:t>
            </a:r>
            <a:endParaRPr/>
          </a:p>
          <a:p>
            <a:pPr marL="742950" lvl="1" indent="-285750" algn="l" rtl="0">
              <a:spcBef>
                <a:spcPts val="480"/>
              </a:spcBef>
              <a:spcAft>
                <a:spcPts val="0"/>
              </a:spcAft>
              <a:buSzPts val="3000"/>
              <a:buFont typeface="Book Antiqua"/>
              <a:buNone/>
            </a:pPr>
            <a:r>
              <a:rPr lang="en-US"/>
              <a:t>The probabilities for the three states of nature are:  		P(</a:t>
            </a:r>
            <a:r>
              <a:rPr lang="en-US" i="1"/>
              <a:t>s</a:t>
            </a:r>
            <a:r>
              <a:rPr lang="en-US" baseline="-25000"/>
              <a:t>1</a:t>
            </a:r>
            <a:r>
              <a:rPr lang="en-US"/>
              <a:t>) = .1, P(</a:t>
            </a:r>
            <a:r>
              <a:rPr lang="en-US" i="1"/>
              <a:t>s</a:t>
            </a:r>
            <a:r>
              <a:rPr lang="en-US" baseline="-25000"/>
              <a:t>2</a:t>
            </a:r>
            <a:r>
              <a:rPr lang="en-US"/>
              <a:t>) = .3, and P(</a:t>
            </a:r>
            <a:r>
              <a:rPr lang="en-US" i="1"/>
              <a:t>s</a:t>
            </a:r>
            <a:r>
              <a:rPr lang="en-US" baseline="-25000"/>
              <a:t>3</a:t>
            </a:r>
            <a:r>
              <a:rPr lang="en-US"/>
              <a:t>) = .6.</a:t>
            </a:r>
            <a:endParaRP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1"/>
          <p:cNvSpPr/>
          <p:nvPr/>
        </p:nvSpPr>
        <p:spPr>
          <a:xfrm>
            <a:off x="914400" y="2508250"/>
            <a:ext cx="7181850" cy="16192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8" name="Google Shape;238;p31"/>
          <p:cNvSpPr/>
          <p:nvPr/>
        </p:nvSpPr>
        <p:spPr>
          <a:xfrm>
            <a:off x="2749550" y="4622800"/>
            <a:ext cx="3943350" cy="603250"/>
          </a:xfrm>
          <a:prstGeom prst="rect">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9" name="Google Shape;239;p31"/>
          <p:cNvSpPr txBox="1">
            <a:spLocks noGrp="1"/>
          </p:cNvSpPr>
          <p:nvPr>
            <p:ph type="body" idx="1"/>
          </p:nvPr>
        </p:nvSpPr>
        <p:spPr>
          <a:xfrm>
            <a:off x="687388" y="1104900"/>
            <a:ext cx="7886700" cy="511175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Risk-Neutral Decision Maker</a:t>
            </a:r>
            <a:endParaRPr/>
          </a:p>
          <a:p>
            <a:pPr marL="342900" lvl="0" indent="-342900" algn="l" rtl="0">
              <a:spcBef>
                <a:spcPts val="480"/>
              </a:spcBef>
              <a:spcAft>
                <a:spcPts val="0"/>
              </a:spcAft>
              <a:buSzPts val="1650"/>
              <a:buFont typeface="Arial"/>
              <a:buNone/>
            </a:pPr>
            <a:r>
              <a:rPr lang="en-US" sz="2200"/>
              <a:t>		</a:t>
            </a:r>
            <a:r>
              <a:rPr lang="en-US"/>
              <a:t>If the decision maker is risk neutral the expected value approach is applicable.</a:t>
            </a:r>
            <a:endParaRPr/>
          </a:p>
          <a:p>
            <a:pPr marL="342900" lvl="0" indent="-342900" algn="l" rtl="0">
              <a:spcBef>
                <a:spcPts val="400"/>
              </a:spcBef>
              <a:spcAft>
                <a:spcPts val="0"/>
              </a:spcAft>
              <a:buSzPts val="1500"/>
              <a:buFont typeface="Arial"/>
              <a:buNone/>
            </a:pPr>
            <a:endParaRPr sz="2000"/>
          </a:p>
          <a:p>
            <a:pPr marL="342900" lvl="0" indent="-342900" algn="l" rtl="0">
              <a:spcBef>
                <a:spcPts val="440"/>
              </a:spcBef>
              <a:spcAft>
                <a:spcPts val="0"/>
              </a:spcAft>
              <a:buSzPts val="1650"/>
              <a:buFont typeface="Arial"/>
              <a:buNone/>
            </a:pPr>
            <a:r>
              <a:rPr lang="en-US" sz="2200"/>
              <a:t>	EV(</a:t>
            </a:r>
            <a:r>
              <a:rPr lang="en-US" sz="2200" i="1"/>
              <a:t>d</a:t>
            </a:r>
            <a:r>
              <a:rPr lang="en-US" sz="2200" baseline="-25000"/>
              <a:t>1</a:t>
            </a:r>
            <a:r>
              <a:rPr lang="en-US" sz="2200"/>
              <a:t>) = .1(100,000) + .3(40,000) + .6(-60,000) = -$14,000</a:t>
            </a:r>
            <a:endParaRPr/>
          </a:p>
          <a:p>
            <a:pPr marL="342900" lvl="0" indent="-342900" algn="l" rtl="0">
              <a:spcBef>
                <a:spcPts val="440"/>
              </a:spcBef>
              <a:spcAft>
                <a:spcPts val="0"/>
              </a:spcAft>
              <a:buSzPts val="1650"/>
              <a:buFont typeface="Arial"/>
              <a:buNone/>
            </a:pPr>
            <a:r>
              <a:rPr lang="en-US" sz="2200"/>
              <a:t>	EV(</a:t>
            </a:r>
            <a:r>
              <a:rPr lang="en-US" sz="2200" i="1"/>
              <a:t>d</a:t>
            </a:r>
            <a:r>
              <a:rPr lang="en-US" sz="2200" baseline="-25000"/>
              <a:t>2</a:t>
            </a:r>
            <a:r>
              <a:rPr lang="en-US" sz="2200"/>
              <a:t>) = .1(  50,000) + .3(20,000) + .6(-30,000) =  -$ 7,000</a:t>
            </a:r>
            <a:endParaRPr/>
          </a:p>
          <a:p>
            <a:pPr marL="342900" lvl="0" indent="-342900" algn="l" rtl="0">
              <a:spcBef>
                <a:spcPts val="440"/>
              </a:spcBef>
              <a:spcAft>
                <a:spcPts val="0"/>
              </a:spcAft>
              <a:buSzPts val="1650"/>
              <a:buFont typeface="Arial"/>
              <a:buNone/>
            </a:pPr>
            <a:r>
              <a:rPr lang="en-US" sz="2200"/>
              <a:t>	EV(</a:t>
            </a:r>
            <a:r>
              <a:rPr lang="en-US" sz="2200" i="1"/>
              <a:t>d</a:t>
            </a:r>
            <a:r>
              <a:rPr lang="en-US" sz="2200" baseline="-25000"/>
              <a:t>3</a:t>
            </a:r>
            <a:r>
              <a:rPr lang="en-US" sz="2200"/>
              <a:t>) = .1(  20,000) + .3(20,000) + .6(-10,000) = </a:t>
            </a:r>
            <a:r>
              <a:rPr lang="en-US" sz="2200">
                <a:solidFill>
                  <a:srgbClr val="66FFFF"/>
                </a:solidFill>
              </a:rPr>
              <a:t>+$ 2,000</a:t>
            </a:r>
            <a:endParaRPr/>
          </a:p>
          <a:p>
            <a:pPr marL="342900" lvl="0" indent="-342900" algn="l" rtl="0">
              <a:spcBef>
                <a:spcPts val="400"/>
              </a:spcBef>
              <a:spcAft>
                <a:spcPts val="0"/>
              </a:spcAft>
              <a:buSzPts val="1500"/>
              <a:buFont typeface="Arial"/>
              <a:buNone/>
            </a:pPr>
            <a:r>
              <a:rPr lang="en-US" sz="2000"/>
              <a:t>	</a:t>
            </a:r>
            <a:endParaRPr/>
          </a:p>
          <a:p>
            <a:pPr marL="342900" lvl="0" indent="-342900" algn="l" rtl="0">
              <a:spcBef>
                <a:spcPts val="440"/>
              </a:spcBef>
              <a:spcAft>
                <a:spcPts val="0"/>
              </a:spcAft>
              <a:buSzPts val="1650"/>
              <a:buFont typeface="Arial"/>
              <a:buNone/>
            </a:pPr>
            <a:r>
              <a:rPr lang="en-US" sz="2200"/>
              <a:t>	</a:t>
            </a:r>
            <a:endParaRPr sz="1800"/>
          </a:p>
          <a:p>
            <a:pPr marL="342900" lvl="0" indent="-342900" algn="l" rtl="0">
              <a:spcBef>
                <a:spcPts val="480"/>
              </a:spcBef>
              <a:spcAft>
                <a:spcPts val="0"/>
              </a:spcAft>
              <a:buSzPts val="1650"/>
              <a:buFont typeface="Arial"/>
              <a:buNone/>
            </a:pPr>
            <a:r>
              <a:rPr lang="en-US" sz="2200"/>
              <a:t>			     </a:t>
            </a:r>
            <a:r>
              <a:rPr lang="en-US"/>
              <a:t>The optimal decision is </a:t>
            </a:r>
            <a:r>
              <a:rPr lang="en-US" i="1"/>
              <a:t>d</a:t>
            </a:r>
            <a:r>
              <a:rPr lang="en-US" baseline="-25000"/>
              <a:t>3</a:t>
            </a:r>
            <a:r>
              <a:rPr lang="en-US"/>
              <a:t>.</a:t>
            </a:r>
            <a:endParaRPr/>
          </a:p>
        </p:txBody>
      </p:sp>
      <p:sp>
        <p:nvSpPr>
          <p:cNvPr id="240" name="Google Shape;240;p31"/>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690563" y="4763"/>
            <a:ext cx="7772400" cy="110013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Chapter 5</a:t>
            </a:r>
            <a:br>
              <a:rPr lang="en-US"/>
            </a:br>
            <a:r>
              <a:rPr lang="en-US"/>
              <a:t>Utility and Game Theory</a:t>
            </a:r>
            <a:endParaRPr/>
          </a:p>
        </p:txBody>
      </p:sp>
      <p:sp>
        <p:nvSpPr>
          <p:cNvPr id="95" name="Google Shape;95;p14"/>
          <p:cNvSpPr txBox="1">
            <a:spLocks noGrp="1"/>
          </p:cNvSpPr>
          <p:nvPr>
            <p:ph type="body" idx="1"/>
          </p:nvPr>
        </p:nvSpPr>
        <p:spPr>
          <a:xfrm>
            <a:off x="871538" y="1277938"/>
            <a:ext cx="7526337" cy="2392362"/>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t>The Meaning of Utility</a:t>
            </a:r>
            <a:endParaRPr/>
          </a:p>
          <a:p>
            <a:pPr marL="342900" lvl="0" indent="-342900" algn="l" rtl="0">
              <a:spcBef>
                <a:spcPts val="480"/>
              </a:spcBef>
              <a:spcAft>
                <a:spcPts val="0"/>
              </a:spcAft>
              <a:buSzPts val="1800"/>
              <a:buChar char="●"/>
            </a:pPr>
            <a:r>
              <a:rPr lang="en-US"/>
              <a:t>Utility and Decision Making</a:t>
            </a:r>
            <a:endParaRPr/>
          </a:p>
          <a:p>
            <a:pPr marL="342900" lvl="0" indent="-342900" algn="l" rtl="0">
              <a:spcBef>
                <a:spcPts val="480"/>
              </a:spcBef>
              <a:spcAft>
                <a:spcPts val="0"/>
              </a:spcAft>
              <a:buSzPts val="1800"/>
              <a:buChar char="●"/>
            </a:pPr>
            <a:r>
              <a:rPr lang="en-US"/>
              <a:t>Utility: Other Considerations</a:t>
            </a:r>
            <a:endParaRPr/>
          </a:p>
          <a:p>
            <a:pPr marL="342900" lvl="0" indent="-342900" algn="l" rtl="0">
              <a:spcBef>
                <a:spcPts val="480"/>
              </a:spcBef>
              <a:spcAft>
                <a:spcPts val="0"/>
              </a:spcAft>
              <a:buSzPts val="1800"/>
              <a:buChar char="●"/>
            </a:pPr>
            <a:r>
              <a:rPr lang="en-US"/>
              <a:t>Introduction to Game Theory</a:t>
            </a:r>
            <a:endParaRPr/>
          </a:p>
          <a:p>
            <a:pPr marL="342900" lvl="0" indent="-342900" algn="l" rtl="0">
              <a:spcBef>
                <a:spcPts val="480"/>
              </a:spcBef>
              <a:spcAft>
                <a:spcPts val="0"/>
              </a:spcAft>
              <a:buSzPts val="1800"/>
              <a:buChar char="●"/>
            </a:pPr>
            <a:r>
              <a:rPr lang="en-US"/>
              <a:t>Mixed Strategy Games</a:t>
            </a:r>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2"/>
          <p:cNvSpPr/>
          <p:nvPr/>
        </p:nvSpPr>
        <p:spPr>
          <a:xfrm>
            <a:off x="1022350" y="2451100"/>
            <a:ext cx="7004050" cy="37147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47" name="Google Shape;247;p32"/>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
        <p:nvSpPr>
          <p:cNvPr id="248" name="Google Shape;248;p32"/>
          <p:cNvSpPr txBox="1">
            <a:spLocks noGrp="1"/>
          </p:cNvSpPr>
          <p:nvPr>
            <p:ph type="body" idx="1"/>
          </p:nvPr>
        </p:nvSpPr>
        <p:spPr>
          <a:xfrm>
            <a:off x="687388" y="1104900"/>
            <a:ext cx="7866062" cy="51308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Decision Makers with Different Utilities</a:t>
            </a:r>
            <a:r>
              <a:rPr lang="en-US">
                <a:solidFill>
                  <a:schemeClr val="lt2"/>
                </a:solidFill>
              </a:rPr>
              <a:t>	</a:t>
            </a:r>
            <a:endParaRPr/>
          </a:p>
          <a:p>
            <a:pPr marL="342900" lvl="0" indent="-342900" algn="l" rtl="0">
              <a:spcBef>
                <a:spcPts val="480"/>
              </a:spcBef>
              <a:spcAft>
                <a:spcPts val="0"/>
              </a:spcAft>
              <a:buSzPts val="1800"/>
              <a:buFont typeface="Arial"/>
              <a:buNone/>
            </a:pPr>
            <a:r>
              <a:rPr lang="en-US"/>
              <a:t>		Suppose two decision makers have the following utility values:</a:t>
            </a:r>
            <a:endParaRPr/>
          </a:p>
          <a:p>
            <a:pPr marL="342900" lvl="0" indent="-342900" algn="l" rtl="0">
              <a:spcBef>
                <a:spcPts val="280"/>
              </a:spcBef>
              <a:spcAft>
                <a:spcPts val="0"/>
              </a:spcAft>
              <a:buSzPts val="1050"/>
              <a:buFont typeface="Arial"/>
              <a:buNone/>
            </a:pPr>
            <a:endParaRPr sz="1400"/>
          </a:p>
          <a:p>
            <a:pPr marL="342900" lvl="0" indent="-342900" algn="l" rtl="0">
              <a:spcBef>
                <a:spcPts val="480"/>
              </a:spcBef>
              <a:spcAft>
                <a:spcPts val="0"/>
              </a:spcAft>
              <a:buSzPts val="1500"/>
              <a:buFont typeface="Arial"/>
              <a:buNone/>
            </a:pPr>
            <a:r>
              <a:rPr lang="en-US" sz="2000"/>
              <a:t>	</a:t>
            </a:r>
            <a:r>
              <a:rPr lang="en-US"/>
              <a:t>		           </a:t>
            </a:r>
            <a:r>
              <a:rPr lang="en-US" u="sng"/>
              <a:t>Utility</a:t>
            </a:r>
            <a:r>
              <a:rPr lang="en-US"/>
              <a:t>		         </a:t>
            </a:r>
            <a:r>
              <a:rPr lang="en-US" u="sng"/>
              <a:t>Utility</a:t>
            </a:r>
            <a:endParaRPr/>
          </a:p>
          <a:p>
            <a:pPr marL="342900" lvl="0" indent="-342900" algn="l" rtl="0">
              <a:spcBef>
                <a:spcPts val="480"/>
              </a:spcBef>
              <a:spcAft>
                <a:spcPts val="0"/>
              </a:spcAft>
              <a:buSzPts val="1800"/>
              <a:buFont typeface="Arial"/>
              <a:buNone/>
            </a:pPr>
            <a:r>
              <a:rPr lang="en-US"/>
              <a:t>	   </a:t>
            </a:r>
            <a:r>
              <a:rPr lang="en-US" u="sng"/>
              <a:t>Amount</a:t>
            </a:r>
            <a:r>
              <a:rPr lang="en-US"/>
              <a:t>	  </a:t>
            </a:r>
            <a:r>
              <a:rPr lang="en-US" u="sng"/>
              <a:t>Decision Maker I</a:t>
            </a:r>
            <a:r>
              <a:rPr lang="en-US"/>
              <a:t>	</a:t>
            </a:r>
            <a:r>
              <a:rPr lang="en-US" u="sng"/>
              <a:t>Decision Maker II</a:t>
            </a:r>
            <a:endParaRPr/>
          </a:p>
          <a:p>
            <a:pPr marL="342900" lvl="0" indent="-342900" algn="l" rtl="0">
              <a:lnSpc>
                <a:spcPct val="80000"/>
              </a:lnSpc>
              <a:spcBef>
                <a:spcPts val="480"/>
              </a:spcBef>
              <a:spcAft>
                <a:spcPts val="0"/>
              </a:spcAft>
              <a:buSzPts val="1800"/>
              <a:buFont typeface="Arial"/>
              <a:buNone/>
            </a:pPr>
            <a:r>
              <a:rPr lang="en-US"/>
              <a:t>	   $100,000		 100			100</a:t>
            </a:r>
            <a:endParaRPr/>
          </a:p>
          <a:p>
            <a:pPr marL="342900" lvl="0" indent="-342900" algn="l" rtl="0">
              <a:lnSpc>
                <a:spcPct val="80000"/>
              </a:lnSpc>
              <a:spcBef>
                <a:spcPts val="480"/>
              </a:spcBef>
              <a:spcAft>
                <a:spcPts val="0"/>
              </a:spcAft>
              <a:buSzPts val="1800"/>
              <a:buFont typeface="Arial"/>
              <a:buNone/>
            </a:pPr>
            <a:r>
              <a:rPr lang="en-US"/>
              <a:t>	   $  50,000		   94			  58</a:t>
            </a:r>
            <a:endParaRPr/>
          </a:p>
          <a:p>
            <a:pPr marL="342900" lvl="0" indent="-342900" algn="l" rtl="0">
              <a:lnSpc>
                <a:spcPct val="80000"/>
              </a:lnSpc>
              <a:spcBef>
                <a:spcPts val="480"/>
              </a:spcBef>
              <a:spcAft>
                <a:spcPts val="0"/>
              </a:spcAft>
              <a:buSzPts val="1800"/>
              <a:buFont typeface="Arial"/>
              <a:buNone/>
            </a:pPr>
            <a:r>
              <a:rPr lang="en-US"/>
              <a:t>	   $  40,000		   90			  50</a:t>
            </a:r>
            <a:endParaRPr/>
          </a:p>
          <a:p>
            <a:pPr marL="342900" lvl="0" indent="-342900" algn="l" rtl="0">
              <a:lnSpc>
                <a:spcPct val="80000"/>
              </a:lnSpc>
              <a:spcBef>
                <a:spcPts val="480"/>
              </a:spcBef>
              <a:spcAft>
                <a:spcPts val="0"/>
              </a:spcAft>
              <a:buSzPts val="1800"/>
              <a:buFont typeface="Arial"/>
              <a:buNone/>
            </a:pPr>
            <a:r>
              <a:rPr lang="en-US"/>
              <a:t>	   $  20,000		   80			  35</a:t>
            </a:r>
            <a:endParaRPr/>
          </a:p>
          <a:p>
            <a:pPr marL="342900" lvl="0" indent="-342900" algn="l" rtl="0">
              <a:lnSpc>
                <a:spcPct val="80000"/>
              </a:lnSpc>
              <a:spcBef>
                <a:spcPts val="480"/>
              </a:spcBef>
              <a:spcAft>
                <a:spcPts val="0"/>
              </a:spcAft>
              <a:buSzPts val="1800"/>
              <a:buFont typeface="Arial"/>
              <a:buNone/>
            </a:pPr>
            <a:r>
              <a:rPr lang="en-US"/>
              <a:t>	 -$  10,000		   60			  18</a:t>
            </a:r>
            <a:endParaRPr/>
          </a:p>
          <a:p>
            <a:pPr marL="342900" lvl="0" indent="-342900" algn="l" rtl="0">
              <a:lnSpc>
                <a:spcPct val="80000"/>
              </a:lnSpc>
              <a:spcBef>
                <a:spcPts val="480"/>
              </a:spcBef>
              <a:spcAft>
                <a:spcPts val="0"/>
              </a:spcAft>
              <a:buSzPts val="1800"/>
              <a:buFont typeface="Arial"/>
              <a:buNone/>
            </a:pPr>
            <a:r>
              <a:rPr lang="en-US"/>
              <a:t>	 -$  30,000		   40			  10</a:t>
            </a:r>
            <a:endParaRPr/>
          </a:p>
          <a:p>
            <a:pPr marL="342900" lvl="0" indent="-342900" algn="l" rtl="0">
              <a:lnSpc>
                <a:spcPct val="80000"/>
              </a:lnSpc>
              <a:spcBef>
                <a:spcPts val="480"/>
              </a:spcBef>
              <a:spcAft>
                <a:spcPts val="0"/>
              </a:spcAft>
              <a:buSzPts val="1800"/>
              <a:buFont typeface="Arial"/>
              <a:buNone/>
            </a:pPr>
            <a:r>
              <a:rPr lang="en-US"/>
              <a:t>	 -$  60,000		     0			    0</a:t>
            </a:r>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3"/>
          <p:cNvSpPr/>
          <p:nvPr/>
        </p:nvSpPr>
        <p:spPr>
          <a:xfrm>
            <a:off x="673100" y="1587500"/>
            <a:ext cx="8064500" cy="4648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55" name="Google Shape;255;p33"/>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
        <p:nvSpPr>
          <p:cNvPr id="256" name="Google Shape;256;p33"/>
          <p:cNvSpPr txBox="1">
            <a:spLocks noGrp="1"/>
          </p:cNvSpPr>
          <p:nvPr>
            <p:ph type="body" idx="1"/>
          </p:nvPr>
        </p:nvSpPr>
        <p:spPr>
          <a:xfrm>
            <a:off x="687388" y="1104900"/>
            <a:ext cx="7886700" cy="593725"/>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Graph of the Two Decision Makers’ Utility Curves</a:t>
            </a:r>
            <a:endParaRPr/>
          </a:p>
        </p:txBody>
      </p:sp>
      <p:cxnSp>
        <p:nvCxnSpPr>
          <p:cNvPr id="257" name="Google Shape;257;p33"/>
          <p:cNvCxnSpPr/>
          <p:nvPr/>
        </p:nvCxnSpPr>
        <p:spPr>
          <a:xfrm>
            <a:off x="1400175" y="2133600"/>
            <a:ext cx="0" cy="3203575"/>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rgbClr val="000000"/>
            </a:outerShdw>
          </a:effectLst>
        </p:spPr>
      </p:cxnSp>
      <p:cxnSp>
        <p:nvCxnSpPr>
          <p:cNvPr id="258" name="Google Shape;258;p33"/>
          <p:cNvCxnSpPr/>
          <p:nvPr/>
        </p:nvCxnSpPr>
        <p:spPr>
          <a:xfrm>
            <a:off x="1400175" y="5319713"/>
            <a:ext cx="6911975"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rgbClr val="000000"/>
            </a:outerShdw>
          </a:effectLst>
        </p:spPr>
      </p:cxnSp>
      <p:sp>
        <p:nvSpPr>
          <p:cNvPr id="259" name="Google Shape;259;p33"/>
          <p:cNvSpPr/>
          <p:nvPr/>
        </p:nvSpPr>
        <p:spPr>
          <a:xfrm>
            <a:off x="1982788" y="2200275"/>
            <a:ext cx="6491287" cy="3092450"/>
          </a:xfrm>
          <a:custGeom>
            <a:avLst/>
            <a:gdLst/>
            <a:ahLst/>
            <a:cxnLst/>
            <a:rect l="l" t="t" r="r" b="b"/>
            <a:pathLst>
              <a:path w="21600" h="21600" fill="none" extrusionOk="0">
                <a:moveTo>
                  <a:pt x="0" y="21589"/>
                </a:moveTo>
                <a:cubicBezTo>
                  <a:pt x="6" y="9682"/>
                  <a:pt x="9645" y="26"/>
                  <a:pt x="21552" y="0"/>
                </a:cubicBezTo>
              </a:path>
              <a:path w="21600" h="21600" extrusionOk="0">
                <a:moveTo>
                  <a:pt x="0" y="21589"/>
                </a:moveTo>
                <a:cubicBezTo>
                  <a:pt x="6" y="9682"/>
                  <a:pt x="9645" y="26"/>
                  <a:pt x="21552" y="0"/>
                </a:cubicBezTo>
                <a:lnTo>
                  <a:pt x="21600" y="21600"/>
                </a:lnTo>
                <a:close/>
              </a:path>
            </a:pathLst>
          </a:custGeom>
          <a:noFill/>
          <a:ln w="28575" cap="rnd" cmpd="sng">
            <a:solidFill>
              <a:srgbClr val="CF0E30"/>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60" name="Google Shape;260;p33"/>
          <p:cNvSpPr/>
          <p:nvPr/>
        </p:nvSpPr>
        <p:spPr>
          <a:xfrm>
            <a:off x="1973263" y="2232025"/>
            <a:ext cx="6477000" cy="3092450"/>
          </a:xfrm>
          <a:custGeom>
            <a:avLst/>
            <a:gdLst/>
            <a:ahLst/>
            <a:cxnLst/>
            <a:rect l="l" t="t" r="r" b="b"/>
            <a:pathLst>
              <a:path w="21605" h="21611" fill="none" extrusionOk="0">
                <a:moveTo>
                  <a:pt x="21604" y="0"/>
                </a:moveTo>
                <a:cubicBezTo>
                  <a:pt x="21604" y="3"/>
                  <a:pt x="21605" y="7"/>
                  <a:pt x="21605" y="11"/>
                </a:cubicBezTo>
                <a:cubicBezTo>
                  <a:pt x="21605" y="11940"/>
                  <a:pt x="11934" y="21611"/>
                  <a:pt x="5" y="21611"/>
                </a:cubicBezTo>
                <a:cubicBezTo>
                  <a:pt x="3" y="21611"/>
                  <a:pt x="1" y="21610"/>
                  <a:pt x="0" y="21610"/>
                </a:cubicBezTo>
              </a:path>
              <a:path w="21605" h="21611" extrusionOk="0">
                <a:moveTo>
                  <a:pt x="21604" y="0"/>
                </a:moveTo>
                <a:cubicBezTo>
                  <a:pt x="21604" y="3"/>
                  <a:pt x="21605" y="7"/>
                  <a:pt x="21605" y="11"/>
                </a:cubicBezTo>
                <a:cubicBezTo>
                  <a:pt x="21605" y="11940"/>
                  <a:pt x="11934" y="21611"/>
                  <a:pt x="5" y="21611"/>
                </a:cubicBezTo>
                <a:cubicBezTo>
                  <a:pt x="3" y="21611"/>
                  <a:pt x="1" y="21610"/>
                  <a:pt x="0" y="21610"/>
                </a:cubicBezTo>
                <a:lnTo>
                  <a:pt x="5" y="11"/>
                </a:lnTo>
                <a:close/>
              </a:path>
            </a:pathLst>
          </a:custGeom>
          <a:noFill/>
          <a:ln w="28575" cap="rnd" cmpd="sng">
            <a:solidFill>
              <a:schemeClr val="accent1"/>
            </a:solidFill>
            <a:prstDash val="solid"/>
            <a:round/>
            <a:headEnd type="none" w="sm" len="sm"/>
            <a:tailEnd type="none" w="sm" len="sm"/>
          </a:ln>
          <a:effectLst>
            <a:outerShdw dist="17961" dir="2700000" algn="ctr" rotWithShape="0">
              <a:srgbClr val="000000"/>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61" name="Google Shape;261;p33"/>
          <p:cNvSpPr/>
          <p:nvPr/>
        </p:nvSpPr>
        <p:spPr>
          <a:xfrm>
            <a:off x="2473325" y="2290763"/>
            <a:ext cx="2289175" cy="427037"/>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Decision Maker I</a:t>
            </a:r>
            <a:endParaRPr/>
          </a:p>
        </p:txBody>
      </p:sp>
      <p:sp>
        <p:nvSpPr>
          <p:cNvPr id="262" name="Google Shape;262;p33"/>
          <p:cNvSpPr/>
          <p:nvPr/>
        </p:nvSpPr>
        <p:spPr>
          <a:xfrm>
            <a:off x="4000500" y="4035425"/>
            <a:ext cx="2382838" cy="427038"/>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Decision Maker II</a:t>
            </a:r>
            <a:endParaRPr/>
          </a:p>
        </p:txBody>
      </p:sp>
      <p:sp>
        <p:nvSpPr>
          <p:cNvPr id="263" name="Google Shape;263;p33"/>
          <p:cNvSpPr/>
          <p:nvPr/>
        </p:nvSpPr>
        <p:spPr>
          <a:xfrm>
            <a:off x="3163888" y="5772150"/>
            <a:ext cx="3651250" cy="427038"/>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Monetary Value (in $1000’s)</a:t>
            </a:r>
            <a:endParaRPr/>
          </a:p>
        </p:txBody>
      </p:sp>
      <p:sp>
        <p:nvSpPr>
          <p:cNvPr id="264" name="Google Shape;264;p33"/>
          <p:cNvSpPr/>
          <p:nvPr/>
        </p:nvSpPr>
        <p:spPr>
          <a:xfrm>
            <a:off x="892175" y="1646238"/>
            <a:ext cx="981075" cy="427037"/>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Utility</a:t>
            </a:r>
            <a:endParaRPr/>
          </a:p>
        </p:txBody>
      </p:sp>
      <p:sp>
        <p:nvSpPr>
          <p:cNvPr id="265" name="Google Shape;265;p33"/>
          <p:cNvSpPr/>
          <p:nvPr/>
        </p:nvSpPr>
        <p:spPr>
          <a:xfrm>
            <a:off x="1690688" y="5416550"/>
            <a:ext cx="6751637" cy="396875"/>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000">
                <a:solidFill>
                  <a:srgbClr val="FFFFFF"/>
                </a:solidFill>
                <a:latin typeface="Arial"/>
                <a:ea typeface="Arial"/>
                <a:cs typeface="Arial"/>
                <a:sym typeface="Arial"/>
              </a:rPr>
              <a:t>-60      -40      -20       0       20       40       60       80       100</a:t>
            </a:r>
            <a:endParaRPr/>
          </a:p>
        </p:txBody>
      </p:sp>
      <p:sp>
        <p:nvSpPr>
          <p:cNvPr id="266" name="Google Shape;266;p33"/>
          <p:cNvSpPr/>
          <p:nvPr/>
        </p:nvSpPr>
        <p:spPr>
          <a:xfrm>
            <a:off x="792163" y="2187575"/>
            <a:ext cx="608012" cy="396875"/>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000">
                <a:solidFill>
                  <a:srgbClr val="FFFFFF"/>
                </a:solidFill>
                <a:latin typeface="Arial"/>
                <a:ea typeface="Arial"/>
                <a:cs typeface="Arial"/>
                <a:sym typeface="Arial"/>
              </a:rPr>
              <a:t>100</a:t>
            </a:r>
            <a:endParaRPr/>
          </a:p>
        </p:txBody>
      </p:sp>
      <p:sp>
        <p:nvSpPr>
          <p:cNvPr id="267" name="Google Shape;267;p33"/>
          <p:cNvSpPr/>
          <p:nvPr/>
        </p:nvSpPr>
        <p:spPr>
          <a:xfrm>
            <a:off x="796925" y="3346450"/>
            <a:ext cx="608013" cy="396875"/>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000">
                <a:solidFill>
                  <a:srgbClr val="FFFFFF"/>
                </a:solidFill>
                <a:latin typeface="Arial"/>
                <a:ea typeface="Arial"/>
                <a:cs typeface="Arial"/>
                <a:sym typeface="Arial"/>
              </a:rPr>
              <a:t>  60</a:t>
            </a:r>
            <a:endParaRPr/>
          </a:p>
        </p:txBody>
      </p:sp>
      <p:sp>
        <p:nvSpPr>
          <p:cNvPr id="268" name="Google Shape;268;p33"/>
          <p:cNvSpPr/>
          <p:nvPr/>
        </p:nvSpPr>
        <p:spPr>
          <a:xfrm>
            <a:off x="800100" y="3944938"/>
            <a:ext cx="608013" cy="396875"/>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000">
                <a:solidFill>
                  <a:srgbClr val="FFFFFF"/>
                </a:solidFill>
                <a:latin typeface="Arial"/>
                <a:ea typeface="Arial"/>
                <a:cs typeface="Arial"/>
                <a:sym typeface="Arial"/>
              </a:rPr>
              <a:t>  40</a:t>
            </a:r>
            <a:endParaRPr/>
          </a:p>
        </p:txBody>
      </p:sp>
      <p:sp>
        <p:nvSpPr>
          <p:cNvPr id="269" name="Google Shape;269;p33"/>
          <p:cNvSpPr/>
          <p:nvPr/>
        </p:nvSpPr>
        <p:spPr>
          <a:xfrm>
            <a:off x="792163" y="4616450"/>
            <a:ext cx="608012" cy="396875"/>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000">
                <a:solidFill>
                  <a:srgbClr val="FFFFFF"/>
                </a:solidFill>
                <a:latin typeface="Arial"/>
                <a:ea typeface="Arial"/>
                <a:cs typeface="Arial"/>
                <a:sym typeface="Arial"/>
              </a:rPr>
              <a:t>  20</a:t>
            </a:r>
            <a:endParaRPr/>
          </a:p>
        </p:txBody>
      </p:sp>
      <p:sp>
        <p:nvSpPr>
          <p:cNvPr id="270" name="Google Shape;270;p33"/>
          <p:cNvSpPr/>
          <p:nvPr/>
        </p:nvSpPr>
        <p:spPr>
          <a:xfrm>
            <a:off x="798513" y="2749550"/>
            <a:ext cx="608012" cy="396875"/>
          </a:xfrm>
          <a:prstGeom prst="rect">
            <a:avLst/>
          </a:prstGeom>
          <a:noFill/>
          <a:ln>
            <a:noFill/>
          </a:ln>
        </p:spPr>
        <p:txBody>
          <a:bodyPr spcFirstLastPara="1" wrap="square" lIns="92075" tIns="46025" rIns="92075" bIns="46025" anchor="t" anchorCtr="0">
            <a:noAutofit/>
          </a:bodyPr>
          <a:lstStyle/>
          <a:p>
            <a:pPr marL="0" marR="0" lvl="0" indent="0" algn="l" rtl="0">
              <a:spcBef>
                <a:spcPts val="0"/>
              </a:spcBef>
              <a:spcAft>
                <a:spcPts val="0"/>
              </a:spcAft>
              <a:buNone/>
            </a:pPr>
            <a:r>
              <a:rPr lang="en-US" sz="2000">
                <a:solidFill>
                  <a:srgbClr val="FFFFFF"/>
                </a:solidFill>
                <a:latin typeface="Arial"/>
                <a:ea typeface="Arial"/>
                <a:cs typeface="Arial"/>
                <a:sym typeface="Arial"/>
              </a:rPr>
              <a:t>  80</a:t>
            </a:r>
            <a:endParaRPr/>
          </a:p>
        </p:txBody>
      </p:sp>
      <p:cxnSp>
        <p:nvCxnSpPr>
          <p:cNvPr id="271" name="Google Shape;271;p33"/>
          <p:cNvCxnSpPr/>
          <p:nvPr/>
        </p:nvCxnSpPr>
        <p:spPr>
          <a:xfrm>
            <a:off x="1336675" y="2930525"/>
            <a:ext cx="115888"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2" name="Google Shape;272;p33"/>
          <p:cNvCxnSpPr/>
          <p:nvPr/>
        </p:nvCxnSpPr>
        <p:spPr>
          <a:xfrm>
            <a:off x="1341438" y="3525838"/>
            <a:ext cx="115887"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3" name="Google Shape;273;p33"/>
          <p:cNvCxnSpPr/>
          <p:nvPr/>
        </p:nvCxnSpPr>
        <p:spPr>
          <a:xfrm>
            <a:off x="1336675" y="4129088"/>
            <a:ext cx="115888"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4" name="Google Shape;274;p33"/>
          <p:cNvCxnSpPr/>
          <p:nvPr/>
        </p:nvCxnSpPr>
        <p:spPr>
          <a:xfrm>
            <a:off x="1336675" y="4789488"/>
            <a:ext cx="115888"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5" name="Google Shape;275;p33"/>
          <p:cNvCxnSpPr/>
          <p:nvPr/>
        </p:nvCxnSpPr>
        <p:spPr>
          <a:xfrm>
            <a:off x="1341438" y="2359025"/>
            <a:ext cx="115887"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6" name="Google Shape;276;p33"/>
          <p:cNvCxnSpPr/>
          <p:nvPr/>
        </p:nvCxnSpPr>
        <p:spPr>
          <a:xfrm>
            <a:off x="1985963" y="5251450"/>
            <a:ext cx="0" cy="115888"/>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7" name="Google Shape;277;p33"/>
          <p:cNvCxnSpPr/>
          <p:nvPr/>
        </p:nvCxnSpPr>
        <p:spPr>
          <a:xfrm>
            <a:off x="3538538" y="5264150"/>
            <a:ext cx="0" cy="115888"/>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8" name="Google Shape;278;p33"/>
          <p:cNvCxnSpPr/>
          <p:nvPr/>
        </p:nvCxnSpPr>
        <p:spPr>
          <a:xfrm>
            <a:off x="4268788" y="5254625"/>
            <a:ext cx="0" cy="115888"/>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79" name="Google Shape;279;p33"/>
          <p:cNvCxnSpPr/>
          <p:nvPr/>
        </p:nvCxnSpPr>
        <p:spPr>
          <a:xfrm>
            <a:off x="4992688" y="5254625"/>
            <a:ext cx="0" cy="115888"/>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80" name="Google Shape;280;p33"/>
          <p:cNvCxnSpPr/>
          <p:nvPr/>
        </p:nvCxnSpPr>
        <p:spPr>
          <a:xfrm>
            <a:off x="5794375" y="5264150"/>
            <a:ext cx="0" cy="115888"/>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81" name="Google Shape;281;p33"/>
          <p:cNvCxnSpPr/>
          <p:nvPr/>
        </p:nvCxnSpPr>
        <p:spPr>
          <a:xfrm>
            <a:off x="6575425" y="5256213"/>
            <a:ext cx="0" cy="115887"/>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82" name="Google Shape;282;p33"/>
          <p:cNvCxnSpPr/>
          <p:nvPr/>
        </p:nvCxnSpPr>
        <p:spPr>
          <a:xfrm>
            <a:off x="7369175" y="5254625"/>
            <a:ext cx="0" cy="115888"/>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83" name="Google Shape;283;p33"/>
          <p:cNvCxnSpPr/>
          <p:nvPr/>
        </p:nvCxnSpPr>
        <p:spPr>
          <a:xfrm>
            <a:off x="8164513" y="5253038"/>
            <a:ext cx="0" cy="115887"/>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cxnSp>
        <p:nvCxnSpPr>
          <p:cNvPr id="284" name="Google Shape;284;p33"/>
          <p:cNvCxnSpPr/>
          <p:nvPr/>
        </p:nvCxnSpPr>
        <p:spPr>
          <a:xfrm>
            <a:off x="2776538" y="5259388"/>
            <a:ext cx="0" cy="115887"/>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chemeClr val="dk1"/>
            </a:outerShdw>
          </a:effectLst>
        </p:spPr>
      </p:cxn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4"/>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
        <p:nvSpPr>
          <p:cNvPr id="291" name="Google Shape;291;p34"/>
          <p:cNvSpPr txBox="1">
            <a:spLocks noGrp="1"/>
          </p:cNvSpPr>
          <p:nvPr>
            <p:ph type="body" idx="1"/>
          </p:nvPr>
        </p:nvSpPr>
        <p:spPr>
          <a:xfrm>
            <a:off x="687388" y="1117600"/>
            <a:ext cx="7886700" cy="2728913"/>
          </a:xfrm>
          <a:prstGeom prst="rect">
            <a:avLst/>
          </a:prstGeom>
          <a:noFill/>
          <a:ln>
            <a:noFill/>
          </a:ln>
        </p:spPr>
        <p:txBody>
          <a:bodyPr spcFirstLastPara="1" wrap="square" lIns="92075" tIns="46025" rIns="92075" bIns="46025" anchor="t" anchorCtr="0">
            <a:noAutofit/>
          </a:bodyPr>
          <a:lstStyle/>
          <a:p>
            <a:pPr marL="342900" lvl="0" indent="-342900" algn="l" rtl="0">
              <a:lnSpc>
                <a:spcPct val="90000"/>
              </a:lnSpc>
              <a:spcBef>
                <a:spcPts val="0"/>
              </a:spcBef>
              <a:spcAft>
                <a:spcPts val="0"/>
              </a:spcAft>
              <a:buSzPts val="1800"/>
              <a:buChar char="●"/>
            </a:pPr>
            <a:r>
              <a:rPr lang="en-US">
                <a:solidFill>
                  <a:srgbClr val="66FFFF"/>
                </a:solidFill>
              </a:rPr>
              <a:t>Decision Maker I</a:t>
            </a:r>
            <a:endParaRPr/>
          </a:p>
          <a:p>
            <a:pPr marL="742950" lvl="1" indent="-285750" algn="l" rtl="0">
              <a:lnSpc>
                <a:spcPct val="90000"/>
              </a:lnSpc>
              <a:spcBef>
                <a:spcPts val="480"/>
              </a:spcBef>
              <a:spcAft>
                <a:spcPts val="0"/>
              </a:spcAft>
              <a:buSzPts val="3000"/>
              <a:buFont typeface="Book Antiqua"/>
              <a:buChar char="•"/>
            </a:pPr>
            <a:r>
              <a:rPr lang="en-US"/>
              <a:t>Decision Maker I has a concave utility function.</a:t>
            </a:r>
            <a:endParaRPr/>
          </a:p>
          <a:p>
            <a:pPr marL="742950" lvl="1" indent="-285750" algn="l" rtl="0">
              <a:lnSpc>
                <a:spcPct val="90000"/>
              </a:lnSpc>
              <a:spcBef>
                <a:spcPts val="480"/>
              </a:spcBef>
              <a:spcAft>
                <a:spcPts val="0"/>
              </a:spcAft>
              <a:buSzPts val="3000"/>
              <a:buFont typeface="Book Antiqua"/>
              <a:buChar char="•"/>
            </a:pPr>
            <a:r>
              <a:rPr lang="en-US"/>
              <a:t> He/she is a </a:t>
            </a:r>
            <a:r>
              <a:rPr lang="en-US" u="sng"/>
              <a:t>risk avoider</a:t>
            </a:r>
            <a:r>
              <a:rPr lang="en-US"/>
              <a:t>.  </a:t>
            </a:r>
            <a:endParaRPr/>
          </a:p>
          <a:p>
            <a:pPr marL="742950" lvl="1" indent="-285750" algn="l" rtl="0">
              <a:lnSpc>
                <a:spcPct val="90000"/>
              </a:lnSpc>
              <a:spcBef>
                <a:spcPts val="200"/>
              </a:spcBef>
              <a:spcAft>
                <a:spcPts val="0"/>
              </a:spcAft>
              <a:buSzPts val="1250"/>
              <a:buFont typeface="Book Antiqua"/>
              <a:buNone/>
            </a:pPr>
            <a:endParaRPr sz="1000"/>
          </a:p>
          <a:p>
            <a:pPr marL="342900" lvl="0" indent="-342900" algn="l" rtl="0">
              <a:lnSpc>
                <a:spcPct val="90000"/>
              </a:lnSpc>
              <a:spcBef>
                <a:spcPts val="480"/>
              </a:spcBef>
              <a:spcAft>
                <a:spcPts val="0"/>
              </a:spcAft>
              <a:buSzPts val="1800"/>
              <a:buChar char="●"/>
            </a:pPr>
            <a:r>
              <a:rPr lang="en-US">
                <a:solidFill>
                  <a:srgbClr val="66FFFF"/>
                </a:solidFill>
              </a:rPr>
              <a:t>Decision Maker II</a:t>
            </a:r>
            <a:endParaRPr/>
          </a:p>
          <a:p>
            <a:pPr marL="742950" lvl="1" indent="-285750" algn="l" rtl="0">
              <a:lnSpc>
                <a:spcPct val="90000"/>
              </a:lnSpc>
              <a:spcBef>
                <a:spcPts val="480"/>
              </a:spcBef>
              <a:spcAft>
                <a:spcPts val="0"/>
              </a:spcAft>
              <a:buSzPts val="3000"/>
              <a:buFont typeface="Book Antiqua"/>
              <a:buChar char="•"/>
            </a:pPr>
            <a:r>
              <a:rPr lang="en-US"/>
              <a:t>Decision Maker II has convex utility function.</a:t>
            </a:r>
            <a:endParaRPr/>
          </a:p>
          <a:p>
            <a:pPr marL="742950" lvl="1" indent="-285750" algn="l" rtl="0">
              <a:lnSpc>
                <a:spcPct val="90000"/>
              </a:lnSpc>
              <a:spcBef>
                <a:spcPts val="480"/>
              </a:spcBef>
              <a:spcAft>
                <a:spcPts val="0"/>
              </a:spcAft>
              <a:buSzPts val="3000"/>
              <a:buFont typeface="Book Antiqua"/>
              <a:buChar char="•"/>
            </a:pPr>
            <a:r>
              <a:rPr lang="en-US"/>
              <a:t>He/she is a </a:t>
            </a:r>
            <a:r>
              <a:rPr lang="en-US" u="sng"/>
              <a:t>risk taker</a:t>
            </a:r>
            <a:r>
              <a:rPr lang="en-US"/>
              <a:t>.</a:t>
            </a:r>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5"/>
          <p:cNvSpPr/>
          <p:nvPr/>
        </p:nvSpPr>
        <p:spPr>
          <a:xfrm>
            <a:off x="1485900" y="5295900"/>
            <a:ext cx="6115050" cy="647700"/>
          </a:xfrm>
          <a:prstGeom prst="rect">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98" name="Google Shape;298;p35"/>
          <p:cNvSpPr/>
          <p:nvPr/>
        </p:nvSpPr>
        <p:spPr>
          <a:xfrm>
            <a:off x="1657350" y="1714500"/>
            <a:ext cx="5676900" cy="28194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99" name="Google Shape;299;p35"/>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
        <p:nvSpPr>
          <p:cNvPr id="300" name="Google Shape;300;p35"/>
          <p:cNvSpPr/>
          <p:nvPr/>
        </p:nvSpPr>
        <p:spPr>
          <a:xfrm flipH="1">
            <a:off x="647700" y="2190750"/>
            <a:ext cx="1466850" cy="1314450"/>
          </a:xfrm>
          <a:prstGeom prst="wedgeRoundRectCallout">
            <a:avLst>
              <a:gd name="adj1" fmla="val -78139"/>
              <a:gd name="adj2" fmla="val 67870"/>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Optimal</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decision</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is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3</a:t>
            </a:r>
            <a:endParaRPr/>
          </a:p>
        </p:txBody>
      </p:sp>
      <p:sp>
        <p:nvSpPr>
          <p:cNvPr id="301" name="Google Shape;301;p35"/>
          <p:cNvSpPr/>
          <p:nvPr/>
        </p:nvSpPr>
        <p:spPr>
          <a:xfrm flipH="1">
            <a:off x="7124700" y="3333750"/>
            <a:ext cx="1504950" cy="1257300"/>
          </a:xfrm>
          <a:prstGeom prst="wedgeRoundRectCallout">
            <a:avLst>
              <a:gd name="adj1" fmla="val 69407"/>
              <a:gd name="adj2" fmla="val -16162"/>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Largest</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expected</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utility</a:t>
            </a:r>
            <a:endParaRPr sz="2400" baseline="-25000">
              <a:solidFill>
                <a:schemeClr val="lt1"/>
              </a:solidFill>
              <a:latin typeface="Book Antiqua"/>
              <a:ea typeface="Book Antiqua"/>
              <a:cs typeface="Book Antiqua"/>
              <a:sym typeface="Book Antiqua"/>
            </a:endParaRPr>
          </a:p>
        </p:txBody>
      </p:sp>
      <p:sp>
        <p:nvSpPr>
          <p:cNvPr id="302" name="Google Shape;302;p35"/>
          <p:cNvSpPr txBox="1">
            <a:spLocks noGrp="1"/>
          </p:cNvSpPr>
          <p:nvPr>
            <p:ph type="body" idx="1"/>
          </p:nvPr>
        </p:nvSpPr>
        <p:spPr>
          <a:xfrm>
            <a:off x="687388" y="1104900"/>
            <a:ext cx="8134350" cy="5214938"/>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Expected Utility:  Decision Maker I</a:t>
            </a:r>
            <a:endParaRPr/>
          </a:p>
          <a:p>
            <a:pPr marL="342900" lvl="0" indent="-342900" algn="l" rtl="0">
              <a:spcBef>
                <a:spcPts val="280"/>
              </a:spcBef>
              <a:spcAft>
                <a:spcPts val="0"/>
              </a:spcAft>
              <a:buSzPts val="1050"/>
              <a:buFont typeface="Arial"/>
              <a:buNone/>
            </a:pPr>
            <a:endParaRPr sz="1400"/>
          </a:p>
          <a:p>
            <a:pPr marL="342900" lvl="0" indent="-342900" algn="l" rtl="0">
              <a:spcBef>
                <a:spcPts val="480"/>
              </a:spcBef>
              <a:spcAft>
                <a:spcPts val="0"/>
              </a:spcAft>
              <a:buSzPts val="1800"/>
              <a:buFont typeface="Arial"/>
              <a:buNone/>
            </a:pPr>
            <a:r>
              <a:rPr lang="en-US"/>
              <a:t>				        	       	       Expected</a:t>
            </a:r>
            <a:endParaRPr/>
          </a:p>
          <a:p>
            <a:pPr marL="342900" lvl="0" indent="-342900" algn="l" rtl="0">
              <a:spcBef>
                <a:spcPts val="480"/>
              </a:spcBef>
              <a:spcAft>
                <a:spcPts val="0"/>
              </a:spcAft>
              <a:buSzPts val="1800"/>
              <a:buFont typeface="Arial"/>
              <a:buNone/>
            </a:pPr>
            <a:r>
              <a:rPr lang="en-US"/>
              <a:t>			 	  </a:t>
            </a:r>
            <a:r>
              <a:rPr lang="en-US" i="1"/>
              <a:t>s</a:t>
            </a:r>
            <a:r>
              <a:rPr lang="en-US" baseline="-25000"/>
              <a:t>1</a:t>
            </a:r>
            <a:r>
              <a:rPr lang="en-US"/>
              <a:t>	 </a:t>
            </a:r>
            <a:r>
              <a:rPr lang="en-US" i="1"/>
              <a:t>s</a:t>
            </a:r>
            <a:r>
              <a:rPr lang="en-US" baseline="-25000"/>
              <a:t>2</a:t>
            </a:r>
            <a:r>
              <a:rPr lang="en-US"/>
              <a:t>	 </a:t>
            </a:r>
            <a:r>
              <a:rPr lang="en-US" i="1"/>
              <a:t>s</a:t>
            </a:r>
            <a:r>
              <a:rPr lang="en-US" baseline="-25000"/>
              <a:t>3</a:t>
            </a:r>
            <a:r>
              <a:rPr lang="en-US"/>
              <a:t>      Utility</a:t>
            </a:r>
            <a:endParaRPr/>
          </a:p>
          <a:p>
            <a:pPr marL="342900" lvl="0" indent="-342900" algn="l" rtl="0">
              <a:spcBef>
                <a:spcPts val="480"/>
              </a:spcBef>
              <a:spcAft>
                <a:spcPts val="0"/>
              </a:spcAft>
              <a:buSzPts val="1800"/>
              <a:buFont typeface="Arial"/>
              <a:buNone/>
            </a:pPr>
            <a:r>
              <a:rPr lang="en-US"/>
              <a:t>			</a:t>
            </a:r>
            <a:r>
              <a:rPr lang="en-US" i="1"/>
              <a:t>d</a:t>
            </a:r>
            <a:r>
              <a:rPr lang="en-US" baseline="-25000"/>
              <a:t>1</a:t>
            </a:r>
            <a:r>
              <a:rPr lang="en-US"/>
              <a:t>	100	 90	   0	37.0</a:t>
            </a:r>
            <a:endParaRPr/>
          </a:p>
          <a:p>
            <a:pPr marL="342900" lvl="0" indent="-342900" algn="l" rtl="0">
              <a:spcBef>
                <a:spcPts val="480"/>
              </a:spcBef>
              <a:spcAft>
                <a:spcPts val="0"/>
              </a:spcAft>
              <a:buSzPts val="1800"/>
              <a:buFont typeface="Arial"/>
              <a:buNone/>
            </a:pPr>
            <a:r>
              <a:rPr lang="en-US"/>
              <a:t>			</a:t>
            </a:r>
            <a:r>
              <a:rPr lang="en-US" i="1"/>
              <a:t>d</a:t>
            </a:r>
            <a:r>
              <a:rPr lang="en-US" baseline="-25000"/>
              <a:t>2</a:t>
            </a:r>
            <a:r>
              <a:rPr lang="en-US"/>
              <a:t>	  94	 80	 40	57.4</a:t>
            </a:r>
            <a:endParaRPr/>
          </a:p>
          <a:p>
            <a:pPr marL="342900" lvl="0" indent="-342900" algn="l" rtl="0">
              <a:spcBef>
                <a:spcPts val="480"/>
              </a:spcBef>
              <a:spcAft>
                <a:spcPts val="0"/>
              </a:spcAft>
              <a:buSzPts val="1800"/>
              <a:buFont typeface="Arial"/>
              <a:buNone/>
            </a:pPr>
            <a:r>
              <a:rPr lang="en-US"/>
              <a:t>			</a:t>
            </a:r>
            <a:r>
              <a:rPr lang="en-US" b="1" i="1"/>
              <a:t>d</a:t>
            </a:r>
            <a:r>
              <a:rPr lang="en-US" b="1" baseline="-25000"/>
              <a:t>3</a:t>
            </a:r>
            <a:r>
              <a:rPr lang="en-US"/>
              <a:t>	  80	 80	 60	</a:t>
            </a:r>
            <a:r>
              <a:rPr lang="en-US">
                <a:solidFill>
                  <a:srgbClr val="66FFFF"/>
                </a:solidFill>
              </a:rPr>
              <a:t>68.0</a:t>
            </a:r>
            <a:endParaRPr/>
          </a:p>
          <a:p>
            <a:pPr marL="342900" lvl="0" indent="-342900" algn="l" rtl="0">
              <a:spcBef>
                <a:spcPts val="480"/>
              </a:spcBef>
              <a:spcAft>
                <a:spcPts val="0"/>
              </a:spcAft>
              <a:buSzPts val="1800"/>
              <a:buFont typeface="Arial"/>
              <a:buNone/>
            </a:pPr>
            <a:r>
              <a:rPr lang="en-US"/>
              <a:t>		  Probability     .1	  .3	  .6</a:t>
            </a:r>
            <a:endParaRPr/>
          </a:p>
          <a:p>
            <a:pPr marL="342900" lvl="0" indent="-342900" algn="l" rtl="0">
              <a:spcBef>
                <a:spcPts val="360"/>
              </a:spcBef>
              <a:spcAft>
                <a:spcPts val="0"/>
              </a:spcAft>
              <a:buSzPts val="1350"/>
              <a:buFont typeface="Arial"/>
              <a:buNone/>
            </a:pPr>
            <a:endParaRPr sz="1800">
              <a:solidFill>
                <a:srgbClr val="66FFFF"/>
              </a:solidFill>
            </a:endParaRPr>
          </a:p>
          <a:p>
            <a:pPr marL="342900" lvl="0" indent="-342900" algn="l" rtl="0">
              <a:spcBef>
                <a:spcPts val="480"/>
              </a:spcBef>
              <a:spcAft>
                <a:spcPts val="0"/>
              </a:spcAft>
              <a:buSzPts val="1800"/>
              <a:buFont typeface="Arial"/>
              <a:buNone/>
            </a:pPr>
            <a:r>
              <a:rPr lang="en-US"/>
              <a:t>  Note: </a:t>
            </a:r>
            <a:r>
              <a:rPr lang="en-US" i="1"/>
              <a:t>d</a:t>
            </a:r>
            <a:r>
              <a:rPr lang="en-US" baseline="-25000"/>
              <a:t>4</a:t>
            </a:r>
            <a:r>
              <a:rPr lang="en-US"/>
              <a:t> is dominated by </a:t>
            </a:r>
            <a:r>
              <a:rPr lang="en-US" i="1"/>
              <a:t>d</a:t>
            </a:r>
            <a:r>
              <a:rPr lang="en-US" baseline="-25000"/>
              <a:t>2</a:t>
            </a:r>
            <a:r>
              <a:rPr lang="en-US"/>
              <a:t> and hence is not considered</a:t>
            </a:r>
            <a:endParaRPr/>
          </a:p>
          <a:p>
            <a:pPr marL="342900" lvl="0" indent="-342900" algn="l" rtl="0">
              <a:spcBef>
                <a:spcPts val="200"/>
              </a:spcBef>
              <a:spcAft>
                <a:spcPts val="0"/>
              </a:spcAft>
              <a:buSzPts val="750"/>
              <a:buFont typeface="Arial"/>
              <a:buNone/>
            </a:pPr>
            <a:endParaRPr sz="1000"/>
          </a:p>
          <a:p>
            <a:pPr marL="342900" lvl="0" indent="-342900" algn="l" rtl="0">
              <a:spcBef>
                <a:spcPts val="480"/>
              </a:spcBef>
              <a:spcAft>
                <a:spcPts val="0"/>
              </a:spcAft>
              <a:buSzPts val="1800"/>
              <a:buFont typeface="Arial"/>
              <a:buNone/>
            </a:pPr>
            <a:r>
              <a:rPr lang="en-US"/>
              <a:t>		Decision Maker I should make decision </a:t>
            </a:r>
            <a:r>
              <a:rPr lang="en-US" i="1"/>
              <a:t>d</a:t>
            </a:r>
            <a:r>
              <a:rPr lang="en-US" baseline="-25000"/>
              <a:t>3</a:t>
            </a:r>
            <a:r>
              <a:rPr lang="en-US"/>
              <a:t>.</a:t>
            </a:r>
            <a:endParaRP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36"/>
          <p:cNvSpPr/>
          <p:nvPr/>
        </p:nvSpPr>
        <p:spPr>
          <a:xfrm>
            <a:off x="1657350" y="1714500"/>
            <a:ext cx="5676900" cy="28194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09" name="Google Shape;309;p36"/>
          <p:cNvSpPr/>
          <p:nvPr/>
        </p:nvSpPr>
        <p:spPr>
          <a:xfrm>
            <a:off x="1428750" y="5295900"/>
            <a:ext cx="6286500" cy="666750"/>
          </a:xfrm>
          <a:prstGeom prst="rect">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0" name="Google Shape;310;p36"/>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1</a:t>
            </a:r>
            <a:endParaRPr/>
          </a:p>
        </p:txBody>
      </p:sp>
      <p:sp>
        <p:nvSpPr>
          <p:cNvPr id="311" name="Google Shape;311;p36"/>
          <p:cNvSpPr txBox="1">
            <a:spLocks noGrp="1"/>
          </p:cNvSpPr>
          <p:nvPr>
            <p:ph type="body" idx="1"/>
          </p:nvPr>
        </p:nvSpPr>
        <p:spPr>
          <a:xfrm>
            <a:off x="687388" y="1104900"/>
            <a:ext cx="8204200" cy="5167313"/>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Expected Utility:  Decision Maker II</a:t>
            </a:r>
            <a:endParaRPr/>
          </a:p>
          <a:p>
            <a:pPr marL="342900" lvl="0" indent="-342900" algn="l" rtl="0">
              <a:spcBef>
                <a:spcPts val="280"/>
              </a:spcBef>
              <a:spcAft>
                <a:spcPts val="0"/>
              </a:spcAft>
              <a:buSzPts val="1050"/>
              <a:buFont typeface="Arial"/>
              <a:buNone/>
            </a:pPr>
            <a:endParaRPr sz="1400"/>
          </a:p>
          <a:p>
            <a:pPr marL="342900" lvl="0" indent="-342900" algn="l" rtl="0">
              <a:spcBef>
                <a:spcPts val="480"/>
              </a:spcBef>
              <a:spcAft>
                <a:spcPts val="0"/>
              </a:spcAft>
              <a:buSzPts val="1800"/>
              <a:buFont typeface="Arial"/>
              <a:buNone/>
            </a:pPr>
            <a:r>
              <a:rPr lang="en-US"/>
              <a:t>						       Expected</a:t>
            </a:r>
            <a:endParaRPr/>
          </a:p>
          <a:p>
            <a:pPr marL="342900" lvl="0" indent="-342900" algn="l" rtl="0">
              <a:spcBef>
                <a:spcPts val="480"/>
              </a:spcBef>
              <a:spcAft>
                <a:spcPts val="0"/>
              </a:spcAft>
              <a:buSzPts val="1800"/>
              <a:buFont typeface="Arial"/>
              <a:buNone/>
            </a:pPr>
            <a:r>
              <a:rPr lang="en-US"/>
              <a:t>				  </a:t>
            </a:r>
            <a:r>
              <a:rPr lang="en-US" i="1"/>
              <a:t>s</a:t>
            </a:r>
            <a:r>
              <a:rPr lang="en-US" baseline="-25000"/>
              <a:t>1</a:t>
            </a:r>
            <a:r>
              <a:rPr lang="en-US"/>
              <a:t>	 </a:t>
            </a:r>
            <a:r>
              <a:rPr lang="en-US" i="1"/>
              <a:t>s</a:t>
            </a:r>
            <a:r>
              <a:rPr lang="en-US" baseline="-25000"/>
              <a:t>2</a:t>
            </a:r>
            <a:r>
              <a:rPr lang="en-US"/>
              <a:t>	 </a:t>
            </a:r>
            <a:r>
              <a:rPr lang="en-US" i="1"/>
              <a:t>s</a:t>
            </a:r>
            <a:r>
              <a:rPr lang="en-US" baseline="-25000"/>
              <a:t>3</a:t>
            </a:r>
            <a:r>
              <a:rPr lang="en-US"/>
              <a:t>      Utility</a:t>
            </a:r>
            <a:endParaRPr/>
          </a:p>
          <a:p>
            <a:pPr marL="342900" lvl="0" indent="-342900" algn="l" rtl="0">
              <a:spcBef>
                <a:spcPts val="480"/>
              </a:spcBef>
              <a:spcAft>
                <a:spcPts val="0"/>
              </a:spcAft>
              <a:buSzPts val="1800"/>
              <a:buFont typeface="Arial"/>
              <a:buNone/>
            </a:pPr>
            <a:r>
              <a:rPr lang="en-US"/>
              <a:t>			</a:t>
            </a:r>
            <a:r>
              <a:rPr lang="en-US" i="1"/>
              <a:t>d</a:t>
            </a:r>
            <a:r>
              <a:rPr lang="en-US" baseline="-25000"/>
              <a:t>1</a:t>
            </a:r>
            <a:r>
              <a:rPr lang="en-US"/>
              <a:t>	100	 50	   0	</a:t>
            </a:r>
            <a:r>
              <a:rPr lang="en-US">
                <a:solidFill>
                  <a:srgbClr val="66FFFF"/>
                </a:solidFill>
              </a:rPr>
              <a:t>25.0</a:t>
            </a:r>
            <a:endParaRPr/>
          </a:p>
          <a:p>
            <a:pPr marL="342900" lvl="0" indent="-342900" algn="l" rtl="0">
              <a:spcBef>
                <a:spcPts val="480"/>
              </a:spcBef>
              <a:spcAft>
                <a:spcPts val="0"/>
              </a:spcAft>
              <a:buSzPts val="1800"/>
              <a:buFont typeface="Arial"/>
              <a:buNone/>
            </a:pPr>
            <a:r>
              <a:rPr lang="en-US"/>
              <a:t>			</a:t>
            </a:r>
            <a:r>
              <a:rPr lang="en-US" i="1"/>
              <a:t>d</a:t>
            </a:r>
            <a:r>
              <a:rPr lang="en-US" baseline="-25000"/>
              <a:t>2</a:t>
            </a:r>
            <a:r>
              <a:rPr lang="en-US"/>
              <a:t>	  58	 35	 10	22.3</a:t>
            </a:r>
            <a:endParaRPr/>
          </a:p>
          <a:p>
            <a:pPr marL="342900" lvl="0" indent="-342900" algn="l" rtl="0">
              <a:spcBef>
                <a:spcPts val="480"/>
              </a:spcBef>
              <a:spcAft>
                <a:spcPts val="0"/>
              </a:spcAft>
              <a:buSzPts val="1800"/>
              <a:buFont typeface="Arial"/>
              <a:buNone/>
            </a:pPr>
            <a:r>
              <a:rPr lang="en-US"/>
              <a:t>			</a:t>
            </a:r>
            <a:r>
              <a:rPr lang="en-US" i="1"/>
              <a:t>d</a:t>
            </a:r>
            <a:r>
              <a:rPr lang="en-US" baseline="-25000"/>
              <a:t>3</a:t>
            </a:r>
            <a:r>
              <a:rPr lang="en-US"/>
              <a:t>	  35	 35	 18	24.8</a:t>
            </a:r>
            <a:endParaRPr/>
          </a:p>
          <a:p>
            <a:pPr marL="342900" lvl="0" indent="-342900" algn="l" rtl="0">
              <a:spcBef>
                <a:spcPts val="480"/>
              </a:spcBef>
              <a:spcAft>
                <a:spcPts val="0"/>
              </a:spcAft>
              <a:buSzPts val="1800"/>
              <a:buFont typeface="Arial"/>
              <a:buNone/>
            </a:pPr>
            <a:r>
              <a:rPr lang="en-US"/>
              <a:t>		  Probability	   .1	  .3 	  .6</a:t>
            </a:r>
            <a:endParaRPr/>
          </a:p>
          <a:p>
            <a:pPr marL="342900" lvl="0" indent="-342900" algn="l" rtl="0">
              <a:spcBef>
                <a:spcPts val="360"/>
              </a:spcBef>
              <a:spcAft>
                <a:spcPts val="0"/>
              </a:spcAft>
              <a:buSzPts val="1350"/>
              <a:buFont typeface="Arial"/>
              <a:buNone/>
            </a:pPr>
            <a:endParaRPr sz="1800">
              <a:solidFill>
                <a:srgbClr val="66FFFF"/>
              </a:solidFill>
            </a:endParaRPr>
          </a:p>
          <a:p>
            <a:pPr marL="342900" lvl="0" indent="-342900" algn="l" rtl="0">
              <a:spcBef>
                <a:spcPts val="480"/>
              </a:spcBef>
              <a:spcAft>
                <a:spcPts val="0"/>
              </a:spcAft>
              <a:buSzPts val="1800"/>
              <a:buFont typeface="Arial"/>
              <a:buNone/>
            </a:pPr>
            <a:r>
              <a:rPr lang="en-US"/>
              <a:t>  Note: </a:t>
            </a:r>
            <a:r>
              <a:rPr lang="en-US" i="1"/>
              <a:t>d</a:t>
            </a:r>
            <a:r>
              <a:rPr lang="en-US" baseline="-25000"/>
              <a:t>4</a:t>
            </a:r>
            <a:r>
              <a:rPr lang="en-US"/>
              <a:t> is dominated by </a:t>
            </a:r>
            <a:r>
              <a:rPr lang="en-US" i="1"/>
              <a:t>d</a:t>
            </a:r>
            <a:r>
              <a:rPr lang="en-US" baseline="-25000"/>
              <a:t>2</a:t>
            </a:r>
            <a:r>
              <a:rPr lang="en-US"/>
              <a:t> and hence is not considered.</a:t>
            </a:r>
            <a:endParaRPr/>
          </a:p>
          <a:p>
            <a:pPr marL="342900" lvl="0" indent="-342900" algn="l" rtl="0">
              <a:spcBef>
                <a:spcPts val="200"/>
              </a:spcBef>
              <a:spcAft>
                <a:spcPts val="0"/>
              </a:spcAft>
              <a:buSzPts val="750"/>
              <a:buFont typeface="Arial"/>
              <a:buNone/>
            </a:pPr>
            <a:endParaRPr sz="1000"/>
          </a:p>
          <a:p>
            <a:pPr marL="342900" lvl="0" indent="-342900" algn="l" rtl="0">
              <a:spcBef>
                <a:spcPts val="480"/>
              </a:spcBef>
              <a:spcAft>
                <a:spcPts val="0"/>
              </a:spcAft>
              <a:buSzPts val="1800"/>
              <a:buFont typeface="Arial"/>
              <a:buNone/>
            </a:pPr>
            <a:r>
              <a:rPr lang="en-US"/>
              <a:t>	       Decision Maker II should make decision </a:t>
            </a:r>
            <a:r>
              <a:rPr lang="en-US" i="1"/>
              <a:t>d</a:t>
            </a:r>
            <a:r>
              <a:rPr lang="en-US" baseline="-25000"/>
              <a:t>1</a:t>
            </a:r>
            <a:r>
              <a:rPr lang="en-US"/>
              <a:t>.</a:t>
            </a:r>
            <a:endParaRPr/>
          </a:p>
        </p:txBody>
      </p:sp>
      <p:sp>
        <p:nvSpPr>
          <p:cNvPr id="312" name="Google Shape;312;p36"/>
          <p:cNvSpPr/>
          <p:nvPr/>
        </p:nvSpPr>
        <p:spPr>
          <a:xfrm flipH="1">
            <a:off x="647700" y="2190750"/>
            <a:ext cx="1466850" cy="1314450"/>
          </a:xfrm>
          <a:prstGeom prst="wedgeRoundRectCallout">
            <a:avLst>
              <a:gd name="adj1" fmla="val -76843"/>
              <a:gd name="adj2" fmla="val 6880"/>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Optimal</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decision</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is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1</a:t>
            </a:r>
            <a:endParaRPr/>
          </a:p>
        </p:txBody>
      </p:sp>
      <p:sp>
        <p:nvSpPr>
          <p:cNvPr id="313" name="Google Shape;313;p36"/>
          <p:cNvSpPr/>
          <p:nvPr/>
        </p:nvSpPr>
        <p:spPr>
          <a:xfrm flipH="1">
            <a:off x="7124700" y="3067050"/>
            <a:ext cx="1504950" cy="1257300"/>
          </a:xfrm>
          <a:prstGeom prst="wedgeRoundRectCallout">
            <a:avLst>
              <a:gd name="adj1" fmla="val 68139"/>
              <a:gd name="adj2" fmla="val -60231"/>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Largest</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expected</a:t>
            </a:r>
            <a:endParaRPr/>
          </a:p>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utility</a:t>
            </a:r>
            <a:endParaRPr sz="2400" baseline="-250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7"/>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2</a:t>
            </a:r>
            <a:endParaRPr/>
          </a:p>
        </p:txBody>
      </p:sp>
      <p:sp>
        <p:nvSpPr>
          <p:cNvPr id="320" name="Google Shape;320;p37"/>
          <p:cNvSpPr txBox="1">
            <a:spLocks noGrp="1"/>
          </p:cNvSpPr>
          <p:nvPr>
            <p:ph type="body" idx="1"/>
          </p:nvPr>
        </p:nvSpPr>
        <p:spPr>
          <a:xfrm>
            <a:off x="687388" y="1104900"/>
            <a:ext cx="7886700" cy="4040188"/>
          </a:xfrm>
          <a:prstGeom prst="rect">
            <a:avLst/>
          </a:prstGeom>
          <a:noFill/>
          <a:ln>
            <a:noFill/>
          </a:ln>
        </p:spPr>
        <p:txBody>
          <a:bodyPr spcFirstLastPara="1" wrap="square" lIns="92075" tIns="46025" rIns="92075" bIns="46025" anchor="t" anchorCtr="0">
            <a:noAutofit/>
          </a:bodyPr>
          <a:lstStyle/>
          <a:p>
            <a:pPr marL="342900" lvl="0" indent="-342900" algn="l" rtl="0">
              <a:lnSpc>
                <a:spcPct val="90000"/>
              </a:lnSpc>
              <a:spcBef>
                <a:spcPts val="0"/>
              </a:spcBef>
              <a:spcAft>
                <a:spcPts val="0"/>
              </a:spcAft>
              <a:buSzPts val="1800"/>
              <a:buFont typeface="Arial"/>
              <a:buNone/>
            </a:pPr>
            <a:r>
              <a:rPr lang="en-US"/>
              <a:t>		Suppose the probabilities for the three states of nature in Example 1 were changed to:  </a:t>
            </a:r>
            <a:endParaRPr/>
          </a:p>
          <a:p>
            <a:pPr marL="342900" lvl="0" indent="-342900" algn="l" rtl="0">
              <a:lnSpc>
                <a:spcPct val="90000"/>
              </a:lnSpc>
              <a:spcBef>
                <a:spcPts val="480"/>
              </a:spcBef>
              <a:spcAft>
                <a:spcPts val="0"/>
              </a:spcAft>
              <a:buSzPts val="1800"/>
              <a:buFont typeface="Arial"/>
              <a:buNone/>
            </a:pPr>
            <a:r>
              <a:rPr lang="en-US"/>
              <a:t>		           P(</a:t>
            </a:r>
            <a:r>
              <a:rPr lang="en-US" i="1"/>
              <a:t>s</a:t>
            </a:r>
            <a:r>
              <a:rPr lang="en-US" baseline="-25000"/>
              <a:t>1</a:t>
            </a:r>
            <a:r>
              <a:rPr lang="en-US"/>
              <a:t>) = .5, P(</a:t>
            </a:r>
            <a:r>
              <a:rPr lang="en-US" i="1"/>
              <a:t>s</a:t>
            </a:r>
            <a:r>
              <a:rPr lang="en-US" baseline="-25000"/>
              <a:t>2</a:t>
            </a:r>
            <a:r>
              <a:rPr lang="en-US"/>
              <a:t>) = .3, and P(</a:t>
            </a:r>
            <a:r>
              <a:rPr lang="en-US" i="1"/>
              <a:t>s</a:t>
            </a:r>
            <a:r>
              <a:rPr lang="en-US" baseline="-25000"/>
              <a:t>3</a:t>
            </a:r>
            <a:r>
              <a:rPr lang="en-US"/>
              <a:t>) = .2.</a:t>
            </a:r>
            <a:endParaRPr u="sng"/>
          </a:p>
          <a:p>
            <a:pPr marL="342900" lvl="0" indent="-342900" algn="l" rtl="0">
              <a:lnSpc>
                <a:spcPct val="90000"/>
              </a:lnSpc>
              <a:spcBef>
                <a:spcPts val="200"/>
              </a:spcBef>
              <a:spcAft>
                <a:spcPts val="0"/>
              </a:spcAft>
              <a:buSzPts val="750"/>
              <a:buFont typeface="Arial"/>
              <a:buNone/>
            </a:pPr>
            <a:endParaRPr sz="1000"/>
          </a:p>
          <a:p>
            <a:pPr marL="742950" lvl="1" indent="-285750" algn="l" rtl="0">
              <a:lnSpc>
                <a:spcPct val="90000"/>
              </a:lnSpc>
              <a:spcBef>
                <a:spcPts val="480"/>
              </a:spcBef>
              <a:spcAft>
                <a:spcPts val="0"/>
              </a:spcAft>
              <a:buSzPts val="3000"/>
              <a:buFont typeface="Book Antiqua"/>
              <a:buChar char="•"/>
            </a:pPr>
            <a:r>
              <a:rPr lang="en-US"/>
              <a:t>What is the optimal decision for a risk-neutral decision maker?</a:t>
            </a:r>
            <a:endParaRPr/>
          </a:p>
          <a:p>
            <a:pPr marL="742950" lvl="1" indent="-285750" algn="l" rtl="0">
              <a:lnSpc>
                <a:spcPct val="90000"/>
              </a:lnSpc>
              <a:spcBef>
                <a:spcPts val="480"/>
              </a:spcBef>
              <a:spcAft>
                <a:spcPts val="0"/>
              </a:spcAft>
              <a:buSzPts val="3000"/>
              <a:buFont typeface="Book Antiqua"/>
              <a:buChar char="•"/>
            </a:pPr>
            <a:r>
              <a:rPr lang="en-US"/>
              <a:t>What is the optimal decision for Decision Maker I?</a:t>
            </a:r>
            <a:endParaRPr/>
          </a:p>
          <a:p>
            <a:pPr marL="742950" lvl="1" indent="-285750" algn="l" rtl="0">
              <a:lnSpc>
                <a:spcPct val="90000"/>
              </a:lnSpc>
              <a:spcBef>
                <a:spcPts val="480"/>
              </a:spcBef>
              <a:spcAft>
                <a:spcPts val="0"/>
              </a:spcAft>
              <a:buSzPts val="3000"/>
              <a:buFont typeface="Book Antiqua"/>
              <a:buNone/>
            </a:pPr>
            <a:r>
              <a:rPr lang="en-US"/>
              <a:t>	 . . . for Decision Maker II?</a:t>
            </a:r>
            <a:endParaRPr/>
          </a:p>
          <a:p>
            <a:pPr marL="742950" lvl="1" indent="-285750" algn="l" rtl="0">
              <a:lnSpc>
                <a:spcPct val="90000"/>
              </a:lnSpc>
              <a:spcBef>
                <a:spcPts val="480"/>
              </a:spcBef>
              <a:spcAft>
                <a:spcPts val="0"/>
              </a:spcAft>
              <a:buSzPts val="3000"/>
              <a:buFont typeface="Book Antiqua"/>
              <a:buChar char="•"/>
            </a:pPr>
            <a:r>
              <a:rPr lang="en-US"/>
              <a:t>What is the value of this decision problem to Decision Maker I? . . . to Decision Maker II?  </a:t>
            </a:r>
            <a:endParaRPr/>
          </a:p>
          <a:p>
            <a:pPr marL="742950" lvl="1" indent="-285750" algn="l" rtl="0">
              <a:lnSpc>
                <a:spcPct val="90000"/>
              </a:lnSpc>
              <a:spcBef>
                <a:spcPts val="480"/>
              </a:spcBef>
              <a:spcAft>
                <a:spcPts val="0"/>
              </a:spcAft>
              <a:buSzPts val="3000"/>
              <a:buFont typeface="Book Antiqua"/>
              <a:buChar char="•"/>
            </a:pPr>
            <a:r>
              <a:rPr lang="en-US"/>
              <a:t>What conclusion can you draw?</a:t>
            </a:r>
            <a:endParaRP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38"/>
          <p:cNvSpPr/>
          <p:nvPr/>
        </p:nvSpPr>
        <p:spPr>
          <a:xfrm>
            <a:off x="1905000" y="3333750"/>
            <a:ext cx="5638800" cy="609600"/>
          </a:xfrm>
          <a:prstGeom prst="rect">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7" name="Google Shape;327;p38"/>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2</a:t>
            </a:r>
            <a:endParaRPr/>
          </a:p>
        </p:txBody>
      </p:sp>
      <p:sp>
        <p:nvSpPr>
          <p:cNvPr id="328" name="Google Shape;328;p38"/>
          <p:cNvSpPr txBox="1">
            <a:spLocks noGrp="1"/>
          </p:cNvSpPr>
          <p:nvPr>
            <p:ph type="body" idx="1"/>
          </p:nvPr>
        </p:nvSpPr>
        <p:spPr>
          <a:xfrm>
            <a:off x="687388" y="1104900"/>
            <a:ext cx="7886700" cy="3381375"/>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Risk-Neutral Decision Maker</a:t>
            </a:r>
            <a:endParaRPr/>
          </a:p>
          <a:p>
            <a:pPr marL="342900" lvl="0" indent="-342900" algn="l" rtl="0">
              <a:spcBef>
                <a:spcPts val="200"/>
              </a:spcBef>
              <a:spcAft>
                <a:spcPts val="0"/>
              </a:spcAft>
              <a:buSzPts val="750"/>
              <a:buFont typeface="Arial"/>
              <a:buNone/>
            </a:pPr>
            <a:endParaRPr sz="1000" u="sng"/>
          </a:p>
          <a:p>
            <a:pPr marL="342900" lvl="0" indent="-342900" algn="l" rtl="0">
              <a:spcBef>
                <a:spcPts val="480"/>
              </a:spcBef>
              <a:spcAft>
                <a:spcPts val="0"/>
              </a:spcAft>
              <a:buSzPts val="1800"/>
              <a:buFont typeface="Arial"/>
              <a:buNone/>
            </a:pPr>
            <a:r>
              <a:rPr lang="en-US"/>
              <a:t>	EV(</a:t>
            </a:r>
            <a:r>
              <a:rPr lang="en-US" i="1"/>
              <a:t>d</a:t>
            </a:r>
            <a:r>
              <a:rPr lang="en-US" baseline="-25000"/>
              <a:t>1</a:t>
            </a:r>
            <a:r>
              <a:rPr lang="en-US"/>
              <a:t>) = .5(100,000) + .3(40,000) + .2(-60,000) = </a:t>
            </a:r>
            <a:r>
              <a:rPr lang="en-US">
                <a:solidFill>
                  <a:srgbClr val="66FFFF"/>
                </a:solidFill>
              </a:rPr>
              <a:t>50,000</a:t>
            </a:r>
            <a:endParaRPr/>
          </a:p>
          <a:p>
            <a:pPr marL="342900" lvl="0" indent="-342900" algn="l" rtl="0">
              <a:spcBef>
                <a:spcPts val="480"/>
              </a:spcBef>
              <a:spcAft>
                <a:spcPts val="0"/>
              </a:spcAft>
              <a:buSzPts val="1800"/>
              <a:buFont typeface="Arial"/>
              <a:buNone/>
            </a:pPr>
            <a:r>
              <a:rPr lang="en-US"/>
              <a:t>	EV(</a:t>
            </a:r>
            <a:r>
              <a:rPr lang="en-US" i="1"/>
              <a:t>d</a:t>
            </a:r>
            <a:r>
              <a:rPr lang="en-US" baseline="-25000"/>
              <a:t>2</a:t>
            </a:r>
            <a:r>
              <a:rPr lang="en-US"/>
              <a:t>) = .5(  50,000) + .3(20,000) + .2(-30,000) = 25,000</a:t>
            </a:r>
            <a:endParaRPr/>
          </a:p>
          <a:p>
            <a:pPr marL="342900" lvl="0" indent="-342900" algn="l" rtl="0">
              <a:spcBef>
                <a:spcPts val="480"/>
              </a:spcBef>
              <a:spcAft>
                <a:spcPts val="0"/>
              </a:spcAft>
              <a:buSzPts val="1800"/>
              <a:buFont typeface="Arial"/>
              <a:buNone/>
            </a:pPr>
            <a:r>
              <a:rPr lang="en-US"/>
              <a:t>	EV(</a:t>
            </a:r>
            <a:r>
              <a:rPr lang="en-US" i="1"/>
              <a:t>d</a:t>
            </a:r>
            <a:r>
              <a:rPr lang="en-US" baseline="-25000"/>
              <a:t>3</a:t>
            </a:r>
            <a:r>
              <a:rPr lang="en-US"/>
              <a:t>) = .5(  20,000) + .3(20,000) + .2(-10,000) = 14,000</a:t>
            </a:r>
            <a:endParaRPr/>
          </a:p>
          <a:p>
            <a:pPr marL="342900" lvl="0" indent="-342900" algn="l" rtl="0">
              <a:spcBef>
                <a:spcPts val="200"/>
              </a:spcBef>
              <a:spcAft>
                <a:spcPts val="0"/>
              </a:spcAft>
              <a:buSzPts val="750"/>
              <a:buFont typeface="Arial"/>
              <a:buNone/>
            </a:pPr>
            <a:endParaRPr sz="1000"/>
          </a:p>
          <a:p>
            <a:pPr marL="342900" lvl="0" indent="-342900" algn="l" rtl="0">
              <a:spcBef>
                <a:spcPts val="200"/>
              </a:spcBef>
              <a:spcAft>
                <a:spcPts val="0"/>
              </a:spcAft>
              <a:buSzPts val="750"/>
              <a:buFont typeface="Arial"/>
              <a:buNone/>
            </a:pPr>
            <a:r>
              <a:rPr lang="en-US" sz="1000"/>
              <a:t>     	</a:t>
            </a:r>
            <a:endParaRPr/>
          </a:p>
          <a:p>
            <a:pPr marL="342900" lvl="0" indent="-342900" algn="l" rtl="0">
              <a:spcBef>
                <a:spcPts val="480"/>
              </a:spcBef>
              <a:spcAft>
                <a:spcPts val="0"/>
              </a:spcAft>
              <a:buSzPts val="1800"/>
              <a:buFont typeface="Arial"/>
              <a:buNone/>
            </a:pPr>
            <a:r>
              <a:rPr lang="en-US"/>
              <a:t>		      The risk-neutral optimal decision is </a:t>
            </a:r>
            <a:r>
              <a:rPr lang="en-US" i="1"/>
              <a:t>d</a:t>
            </a:r>
            <a:r>
              <a:rPr lang="en-US" baseline="-25000"/>
              <a:t>1</a:t>
            </a:r>
            <a:r>
              <a:rPr lang="en-US"/>
              <a:t>.</a:t>
            </a:r>
            <a:endParaRPr/>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39"/>
          <p:cNvSpPr/>
          <p:nvPr/>
        </p:nvSpPr>
        <p:spPr>
          <a:xfrm>
            <a:off x="1752600" y="3321050"/>
            <a:ext cx="5981700" cy="628650"/>
          </a:xfrm>
          <a:prstGeom prst="rect">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35" name="Google Shape;335;p39"/>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2</a:t>
            </a:r>
            <a:endParaRPr/>
          </a:p>
        </p:txBody>
      </p:sp>
      <p:sp>
        <p:nvSpPr>
          <p:cNvPr id="336" name="Google Shape;336;p39"/>
          <p:cNvSpPr txBox="1">
            <a:spLocks noGrp="1"/>
          </p:cNvSpPr>
          <p:nvPr>
            <p:ph type="body" idx="1"/>
          </p:nvPr>
        </p:nvSpPr>
        <p:spPr>
          <a:xfrm>
            <a:off x="687388" y="1104900"/>
            <a:ext cx="7886700" cy="32893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Expected Utility:  Decision Maker I</a:t>
            </a:r>
            <a:endParaRPr/>
          </a:p>
          <a:p>
            <a:pPr marL="342900" lvl="0" indent="-342900" algn="l" rtl="0">
              <a:spcBef>
                <a:spcPts val="200"/>
              </a:spcBef>
              <a:spcAft>
                <a:spcPts val="0"/>
              </a:spcAft>
              <a:buSzPts val="750"/>
              <a:buFont typeface="Arial"/>
              <a:buNone/>
            </a:pPr>
            <a:endParaRPr sz="1000">
              <a:solidFill>
                <a:schemeClr val="lt2"/>
              </a:solidFill>
            </a:endParaRPr>
          </a:p>
          <a:p>
            <a:pPr marL="342900" lvl="0" indent="-342900" algn="l" rtl="0">
              <a:spcBef>
                <a:spcPts val="480"/>
              </a:spcBef>
              <a:spcAft>
                <a:spcPts val="0"/>
              </a:spcAft>
              <a:buSzPts val="1800"/>
              <a:buFont typeface="Arial"/>
              <a:buNone/>
            </a:pPr>
            <a:r>
              <a:rPr lang="en-US"/>
              <a:t>		      EU(</a:t>
            </a:r>
            <a:r>
              <a:rPr lang="en-US" i="1"/>
              <a:t>d</a:t>
            </a:r>
            <a:r>
              <a:rPr lang="en-US" baseline="-25000"/>
              <a:t>1</a:t>
            </a:r>
            <a:r>
              <a:rPr lang="en-US"/>
              <a:t>) = .5(100) + .3(90) + .2(  0) = 77.0</a:t>
            </a:r>
            <a:endParaRPr/>
          </a:p>
          <a:p>
            <a:pPr marL="342900" lvl="0" indent="-342900" algn="l" rtl="0">
              <a:spcBef>
                <a:spcPts val="480"/>
              </a:spcBef>
              <a:spcAft>
                <a:spcPts val="0"/>
              </a:spcAft>
              <a:buSzPts val="1800"/>
              <a:buFont typeface="Arial"/>
              <a:buNone/>
            </a:pPr>
            <a:r>
              <a:rPr lang="en-US"/>
              <a:t>		      EU(</a:t>
            </a:r>
            <a:r>
              <a:rPr lang="en-US" i="1"/>
              <a:t>d</a:t>
            </a:r>
            <a:r>
              <a:rPr lang="en-US" baseline="-25000"/>
              <a:t>2</a:t>
            </a:r>
            <a:r>
              <a:rPr lang="en-US"/>
              <a:t>) = .5(  94) + .3(80) + .2(40) = </a:t>
            </a:r>
            <a:r>
              <a:rPr lang="en-US">
                <a:solidFill>
                  <a:srgbClr val="66FFFF"/>
                </a:solidFill>
              </a:rPr>
              <a:t>79.0</a:t>
            </a:r>
            <a:endParaRPr/>
          </a:p>
          <a:p>
            <a:pPr marL="342900" lvl="0" indent="-342900" algn="l" rtl="0">
              <a:spcBef>
                <a:spcPts val="480"/>
              </a:spcBef>
              <a:spcAft>
                <a:spcPts val="0"/>
              </a:spcAft>
              <a:buSzPts val="1800"/>
              <a:buFont typeface="Arial"/>
              <a:buNone/>
            </a:pPr>
            <a:r>
              <a:rPr lang="en-US"/>
              <a:t>		      EU(</a:t>
            </a:r>
            <a:r>
              <a:rPr lang="en-US" i="1"/>
              <a:t>d</a:t>
            </a:r>
            <a:r>
              <a:rPr lang="en-US" baseline="-25000"/>
              <a:t>3</a:t>
            </a:r>
            <a:r>
              <a:rPr lang="en-US"/>
              <a:t>) = .5(  80) + .3(80) + .2(60) = 76.0</a:t>
            </a:r>
            <a:endParaRPr/>
          </a:p>
          <a:p>
            <a:pPr marL="342900" lvl="0" indent="-342900" algn="l" rtl="0">
              <a:spcBef>
                <a:spcPts val="400"/>
              </a:spcBef>
              <a:spcAft>
                <a:spcPts val="0"/>
              </a:spcAft>
              <a:buSzPts val="1500"/>
              <a:buFont typeface="Arial"/>
              <a:buNone/>
            </a:pPr>
            <a:endParaRPr sz="2000"/>
          </a:p>
          <a:p>
            <a:pPr marL="342900" lvl="0" indent="-342900" algn="l" rtl="0">
              <a:spcBef>
                <a:spcPts val="480"/>
              </a:spcBef>
              <a:spcAft>
                <a:spcPts val="0"/>
              </a:spcAft>
              <a:buSzPts val="1800"/>
              <a:buFont typeface="Arial"/>
              <a:buNone/>
            </a:pPr>
            <a:r>
              <a:rPr lang="en-US"/>
              <a:t>	   	    Decision Maker I’s optimal decision is </a:t>
            </a:r>
            <a:r>
              <a:rPr lang="en-US" i="1"/>
              <a:t>d</a:t>
            </a:r>
            <a:r>
              <a:rPr lang="en-US" baseline="-25000"/>
              <a:t>2</a:t>
            </a:r>
            <a:r>
              <a:rPr lang="en-US"/>
              <a:t>.</a:t>
            </a:r>
            <a:endParaRPr/>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40"/>
          <p:cNvSpPr/>
          <p:nvPr/>
        </p:nvSpPr>
        <p:spPr>
          <a:xfrm>
            <a:off x="1790700" y="3327400"/>
            <a:ext cx="5981700" cy="609600"/>
          </a:xfrm>
          <a:prstGeom prst="rect">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3" name="Google Shape;343;p40"/>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2</a:t>
            </a:r>
            <a:endParaRPr/>
          </a:p>
        </p:txBody>
      </p:sp>
      <p:sp>
        <p:nvSpPr>
          <p:cNvPr id="344" name="Google Shape;344;p40"/>
          <p:cNvSpPr txBox="1">
            <a:spLocks noGrp="1"/>
          </p:cNvSpPr>
          <p:nvPr>
            <p:ph type="body" idx="1"/>
          </p:nvPr>
        </p:nvSpPr>
        <p:spPr>
          <a:xfrm>
            <a:off x="687388" y="1104900"/>
            <a:ext cx="7886700" cy="3751263"/>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SzPts val="1800"/>
              <a:buChar char="●"/>
            </a:pPr>
            <a:r>
              <a:rPr lang="en-US">
                <a:solidFill>
                  <a:srgbClr val="66FFFF"/>
                </a:solidFill>
              </a:rPr>
              <a:t>Expected Utility:  Decision Maker II</a:t>
            </a:r>
            <a:endParaRPr/>
          </a:p>
          <a:p>
            <a:pPr marL="342900" lvl="0" indent="-342900" algn="l" rtl="0">
              <a:spcBef>
                <a:spcPts val="200"/>
              </a:spcBef>
              <a:spcAft>
                <a:spcPts val="0"/>
              </a:spcAft>
              <a:buSzPts val="750"/>
              <a:buFont typeface="Arial"/>
              <a:buNone/>
            </a:pPr>
            <a:endParaRPr sz="1000"/>
          </a:p>
          <a:p>
            <a:pPr marL="342900" lvl="0" indent="-342900" algn="l" rtl="0">
              <a:spcBef>
                <a:spcPts val="480"/>
              </a:spcBef>
              <a:spcAft>
                <a:spcPts val="0"/>
              </a:spcAft>
              <a:buSzPts val="1800"/>
              <a:buFont typeface="Arial"/>
              <a:buNone/>
            </a:pPr>
            <a:r>
              <a:rPr lang="en-US"/>
              <a:t>		      EU(</a:t>
            </a:r>
            <a:r>
              <a:rPr lang="en-US" i="1"/>
              <a:t>d</a:t>
            </a:r>
            <a:r>
              <a:rPr lang="en-US" baseline="-25000"/>
              <a:t>1</a:t>
            </a:r>
            <a:r>
              <a:rPr lang="en-US"/>
              <a:t>) = .5(100) + .3(50) + .2(  0) = </a:t>
            </a:r>
            <a:r>
              <a:rPr lang="en-US">
                <a:solidFill>
                  <a:srgbClr val="66FFFF"/>
                </a:solidFill>
              </a:rPr>
              <a:t>65.0</a:t>
            </a:r>
            <a:endParaRPr/>
          </a:p>
          <a:p>
            <a:pPr marL="342900" lvl="0" indent="-342900" algn="l" rtl="0">
              <a:spcBef>
                <a:spcPts val="480"/>
              </a:spcBef>
              <a:spcAft>
                <a:spcPts val="0"/>
              </a:spcAft>
              <a:buSzPts val="1800"/>
              <a:buFont typeface="Arial"/>
              <a:buNone/>
            </a:pPr>
            <a:r>
              <a:rPr lang="en-US"/>
              <a:t>		      EU(</a:t>
            </a:r>
            <a:r>
              <a:rPr lang="en-US" i="1"/>
              <a:t>d</a:t>
            </a:r>
            <a:r>
              <a:rPr lang="en-US" baseline="-25000"/>
              <a:t>2</a:t>
            </a:r>
            <a:r>
              <a:rPr lang="en-US"/>
              <a:t>) = .5(  58) + .3(35) + .2(10) = 41.5</a:t>
            </a:r>
            <a:endParaRPr/>
          </a:p>
          <a:p>
            <a:pPr marL="342900" lvl="0" indent="-342900" algn="l" rtl="0">
              <a:spcBef>
                <a:spcPts val="480"/>
              </a:spcBef>
              <a:spcAft>
                <a:spcPts val="0"/>
              </a:spcAft>
              <a:buSzPts val="1800"/>
              <a:buFont typeface="Arial"/>
              <a:buNone/>
            </a:pPr>
            <a:r>
              <a:rPr lang="en-US"/>
              <a:t>		      EU(</a:t>
            </a:r>
            <a:r>
              <a:rPr lang="en-US" i="1"/>
              <a:t>d</a:t>
            </a:r>
            <a:r>
              <a:rPr lang="en-US" baseline="-25000"/>
              <a:t>3</a:t>
            </a:r>
            <a:r>
              <a:rPr lang="en-US"/>
              <a:t>) = .5(  35) + .3(35) + .2(18) = 31.6</a:t>
            </a:r>
            <a:endParaRPr/>
          </a:p>
          <a:p>
            <a:pPr marL="342900" lvl="0" indent="-342900" algn="l" rtl="0">
              <a:spcBef>
                <a:spcPts val="400"/>
              </a:spcBef>
              <a:spcAft>
                <a:spcPts val="0"/>
              </a:spcAft>
              <a:buSzPts val="1500"/>
              <a:buFont typeface="Arial"/>
              <a:buNone/>
            </a:pPr>
            <a:endParaRPr sz="2000"/>
          </a:p>
          <a:p>
            <a:pPr marL="342900" lvl="0" indent="-342900" algn="l" rtl="0">
              <a:spcBef>
                <a:spcPts val="480"/>
              </a:spcBef>
              <a:spcAft>
                <a:spcPts val="0"/>
              </a:spcAft>
              <a:buSzPts val="1800"/>
              <a:buFont typeface="Arial"/>
              <a:buNone/>
            </a:pPr>
            <a:r>
              <a:rPr lang="en-US"/>
              <a:t>	      	    Decision Maker II’s optimal decision is </a:t>
            </a:r>
            <a:r>
              <a:rPr lang="en-US" i="1"/>
              <a:t>d</a:t>
            </a:r>
            <a:r>
              <a:rPr lang="en-US" baseline="-25000"/>
              <a:t>1</a:t>
            </a:r>
            <a:r>
              <a:rPr lang="en-US"/>
              <a:t>.</a:t>
            </a:r>
            <a:endParaRP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41"/>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2</a:t>
            </a:r>
            <a:endParaRPr/>
          </a:p>
        </p:txBody>
      </p:sp>
      <p:sp>
        <p:nvSpPr>
          <p:cNvPr id="351" name="Google Shape;351;p41"/>
          <p:cNvSpPr txBox="1">
            <a:spLocks noGrp="1"/>
          </p:cNvSpPr>
          <p:nvPr>
            <p:ph type="body" idx="1"/>
          </p:nvPr>
        </p:nvSpPr>
        <p:spPr>
          <a:xfrm>
            <a:off x="687388" y="1117600"/>
            <a:ext cx="7886700" cy="3251200"/>
          </a:xfrm>
          <a:prstGeom prst="rect">
            <a:avLst/>
          </a:prstGeom>
          <a:noFill/>
          <a:ln>
            <a:noFill/>
          </a:ln>
        </p:spPr>
        <p:txBody>
          <a:bodyPr spcFirstLastPara="1" wrap="square" lIns="92075" tIns="46025" rIns="92075" bIns="46025" anchor="t" anchorCtr="0">
            <a:noAutofit/>
          </a:bodyPr>
          <a:lstStyle/>
          <a:p>
            <a:pPr marL="342900" lvl="0" indent="-342900" algn="l" rtl="0">
              <a:lnSpc>
                <a:spcPct val="90000"/>
              </a:lnSpc>
              <a:spcBef>
                <a:spcPts val="0"/>
              </a:spcBef>
              <a:spcAft>
                <a:spcPts val="0"/>
              </a:spcAft>
              <a:buSzPts val="1800"/>
              <a:buChar char="●"/>
            </a:pPr>
            <a:r>
              <a:rPr lang="en-US">
                <a:solidFill>
                  <a:srgbClr val="66FFFF"/>
                </a:solidFill>
              </a:rPr>
              <a:t>Value of the Decision Problem:  Decision Maker I</a:t>
            </a:r>
            <a:endParaRPr/>
          </a:p>
          <a:p>
            <a:pPr marL="342900" lvl="0" indent="-342900" algn="l" rtl="0">
              <a:lnSpc>
                <a:spcPct val="90000"/>
              </a:lnSpc>
              <a:spcBef>
                <a:spcPts val="200"/>
              </a:spcBef>
              <a:spcAft>
                <a:spcPts val="0"/>
              </a:spcAft>
              <a:buSzPts val="750"/>
              <a:buFont typeface="Arial"/>
              <a:buNone/>
            </a:pPr>
            <a:endParaRPr sz="1000"/>
          </a:p>
          <a:p>
            <a:pPr marL="742950" lvl="1" indent="-285750" algn="l" rtl="0">
              <a:lnSpc>
                <a:spcPct val="90000"/>
              </a:lnSpc>
              <a:spcBef>
                <a:spcPts val="480"/>
              </a:spcBef>
              <a:spcAft>
                <a:spcPts val="0"/>
              </a:spcAft>
              <a:buSzPts val="3000"/>
              <a:buFont typeface="Book Antiqua"/>
              <a:buChar char="•"/>
            </a:pPr>
            <a:r>
              <a:rPr lang="en-US"/>
              <a:t>Decision Maker I’s optimal expected utility is 79. </a:t>
            </a:r>
            <a:endParaRPr/>
          </a:p>
          <a:p>
            <a:pPr marL="742950" lvl="1" indent="-285750" algn="l" rtl="0">
              <a:lnSpc>
                <a:spcPct val="90000"/>
              </a:lnSpc>
              <a:spcBef>
                <a:spcPts val="480"/>
              </a:spcBef>
              <a:spcAft>
                <a:spcPts val="0"/>
              </a:spcAft>
              <a:buSzPts val="3000"/>
              <a:buFont typeface="Book Antiqua"/>
              <a:buChar char="•"/>
            </a:pPr>
            <a:r>
              <a:rPr lang="en-US"/>
              <a:t>He assigned a utility of 80 to +$20,000, and a utility of 60 to -$10,000.  </a:t>
            </a:r>
            <a:endParaRPr/>
          </a:p>
          <a:p>
            <a:pPr marL="742950" lvl="1" indent="-285750" algn="l" rtl="0">
              <a:lnSpc>
                <a:spcPct val="90000"/>
              </a:lnSpc>
              <a:spcBef>
                <a:spcPts val="480"/>
              </a:spcBef>
              <a:spcAft>
                <a:spcPts val="0"/>
              </a:spcAft>
              <a:buSzPts val="3000"/>
              <a:buFont typeface="Book Antiqua"/>
              <a:buChar char="•"/>
            </a:pPr>
            <a:r>
              <a:rPr lang="en-US"/>
              <a:t>Linearly interpolating in this range 1 point is worth $30,000/20 = $1,500.  </a:t>
            </a:r>
            <a:endParaRPr/>
          </a:p>
          <a:p>
            <a:pPr marL="742950" lvl="1" indent="-285750" algn="l" rtl="0">
              <a:lnSpc>
                <a:spcPct val="90000"/>
              </a:lnSpc>
              <a:spcBef>
                <a:spcPts val="480"/>
              </a:spcBef>
              <a:spcAft>
                <a:spcPts val="0"/>
              </a:spcAft>
              <a:buSzPts val="3000"/>
              <a:buFont typeface="Book Antiqua"/>
              <a:buChar char="•"/>
            </a:pPr>
            <a:r>
              <a:rPr lang="en-US"/>
              <a:t>Thus a utility of 79 is worth about $20,000 - 1,500 = $18,500.</a:t>
            </a:r>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p:nvPr/>
        </p:nvSpPr>
        <p:spPr>
          <a:xfrm>
            <a:off x="508000" y="2336800"/>
            <a:ext cx="8375650" cy="37465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02" name="Google Shape;102;p15"/>
          <p:cNvSpPr/>
          <p:nvPr/>
        </p:nvSpPr>
        <p:spPr>
          <a:xfrm>
            <a:off x="433388" y="1104900"/>
            <a:ext cx="8547100" cy="4922838"/>
          </a:xfrm>
          <a:prstGeom prst="rect">
            <a:avLst/>
          </a:prstGeom>
          <a:noFill/>
          <a:ln>
            <a:noFill/>
          </a:ln>
        </p:spPr>
        <p:txBody>
          <a:bodyPr spcFirstLastPara="1" wrap="square" lIns="92075" tIns="46025" rIns="92075" bIns="46025" anchor="t" anchorCtr="0">
            <a:noAutofit/>
          </a:bodyPr>
          <a:lstStyle/>
          <a:p>
            <a:pPr marL="342900" marR="0" lvl="0" indent="-342900" algn="l" rtl="0">
              <a:lnSpc>
                <a:spcPct val="90000"/>
              </a:lnSpc>
              <a:spcBef>
                <a:spcPts val="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For the upcoming year, Swofford has three real estate</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investment alternatives, and future real estate prices are</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uncertain.  The possible investment payoffs are below.</a:t>
            </a:r>
            <a:endParaRPr/>
          </a:p>
          <a:p>
            <a:pPr marL="342900" marR="0" lvl="0" indent="-342900" algn="l" rtl="0">
              <a:lnSpc>
                <a:spcPct val="90000"/>
              </a:lnSpc>
              <a:spcBef>
                <a:spcPts val="160"/>
              </a:spcBef>
              <a:spcAft>
                <a:spcPts val="0"/>
              </a:spcAft>
              <a:buClr>
                <a:srgbClr val="66FFFF"/>
              </a:buClr>
              <a:buSzPts val="600"/>
              <a:buFont typeface="Arial"/>
              <a:buNone/>
            </a:pPr>
            <a:r>
              <a:rPr lang="en-US" sz="800">
                <a:solidFill>
                  <a:schemeClr val="lt1"/>
                </a:solidFill>
                <a:latin typeface="Book Antiqua"/>
                <a:ea typeface="Book Antiqua"/>
                <a:cs typeface="Book Antiqua"/>
                <a:sym typeface="Book Antiqua"/>
              </a:rPr>
              <a:t>                           </a:t>
            </a:r>
            <a:endParaRPr/>
          </a:p>
          <a:p>
            <a:pPr marL="342900" marR="0" lvl="0" indent="-342900" algn="ctr"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u="sng">
                <a:solidFill>
                  <a:schemeClr val="lt1"/>
                </a:solidFill>
                <a:latin typeface="Book Antiqua"/>
                <a:ea typeface="Book Antiqua"/>
                <a:cs typeface="Book Antiqua"/>
                <a:sym typeface="Book Antiqua"/>
              </a:rPr>
              <a:t>States of Nature</a:t>
            </a:r>
            <a:endParaRPr sz="24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Real Estate Prices:</a:t>
            </a:r>
            <a:endParaRPr sz="2400" u="sng">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Go Up   Remain Same   Go Down</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u="sng">
                <a:solidFill>
                  <a:schemeClr val="lt1"/>
                </a:solidFill>
                <a:latin typeface="Book Antiqua"/>
                <a:ea typeface="Book Antiqua"/>
                <a:cs typeface="Book Antiqua"/>
                <a:sym typeface="Book Antiqua"/>
              </a:rPr>
              <a:t>Decision Alternative</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s</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s</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s</a:t>
            </a:r>
            <a:r>
              <a:rPr lang="en-US" sz="2400" baseline="-25000">
                <a:solidFill>
                  <a:schemeClr val="lt1"/>
                </a:solidFill>
                <a:latin typeface="Book Antiqua"/>
                <a:ea typeface="Book Antiqua"/>
                <a:cs typeface="Book Antiqua"/>
                <a:sym typeface="Book Antiqua"/>
              </a:rPr>
              <a:t>3</a:t>
            </a:r>
            <a:r>
              <a:rPr lang="en-US" sz="1200">
                <a:solidFill>
                  <a:schemeClr val="lt1"/>
                </a:solidFill>
                <a:latin typeface="Book Antiqua"/>
                <a:ea typeface="Book Antiqua"/>
                <a:cs typeface="Book Antiqua"/>
                <a:sym typeface="Book Antiqua"/>
              </a:rPr>
              <a:t> 	</a:t>
            </a:r>
            <a:endParaRPr/>
          </a:p>
          <a:p>
            <a:pPr marL="342900" marR="0" lvl="0" indent="-342900" algn="l" rtl="0">
              <a:lnSpc>
                <a:spcPct val="90000"/>
              </a:lnSpc>
              <a:spcBef>
                <a:spcPts val="240"/>
              </a:spcBef>
              <a:spcAft>
                <a:spcPts val="0"/>
              </a:spcAft>
              <a:buClr>
                <a:srgbClr val="66FFFF"/>
              </a:buClr>
              <a:buSzPts val="900"/>
              <a:buFont typeface="Arial"/>
              <a:buNone/>
            </a:pPr>
            <a:endParaRPr sz="12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Make Investment A,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30,000           20,000          -50,000</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Make Investment B,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50,000         -20,000          -30,000</a:t>
            </a:r>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Do Not Invest,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3</a:t>
            </a:r>
            <a:r>
              <a:rPr lang="en-US" sz="2400">
                <a:solidFill>
                  <a:schemeClr val="lt1"/>
                </a:solidFill>
                <a:latin typeface="Book Antiqua"/>
                <a:ea typeface="Book Antiqua"/>
                <a:cs typeface="Book Antiqua"/>
                <a:sym typeface="Book Antiqua"/>
              </a:rPr>
              <a:t>      	     0                    0                     0</a:t>
            </a:r>
            <a:endParaRPr/>
          </a:p>
          <a:p>
            <a:pPr marL="342900" marR="0" lvl="0" indent="-342900" algn="l" rtl="0">
              <a:lnSpc>
                <a:spcPct val="90000"/>
              </a:lnSpc>
              <a:spcBef>
                <a:spcPts val="160"/>
              </a:spcBef>
              <a:spcAft>
                <a:spcPts val="0"/>
              </a:spcAft>
              <a:buClr>
                <a:srgbClr val="66FFFF"/>
              </a:buClr>
              <a:buSzPts val="600"/>
              <a:buFont typeface="Arial"/>
              <a:buNone/>
            </a:pPr>
            <a:endParaRPr sz="8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Probability      .3                   .5                    .2</a:t>
            </a:r>
            <a:endParaRPr/>
          </a:p>
        </p:txBody>
      </p:sp>
      <p:sp>
        <p:nvSpPr>
          <p:cNvPr id="103" name="Google Shape;103;p15"/>
          <p:cNvSpPr txBox="1"/>
          <p:nvPr/>
        </p:nvSpPr>
        <p:spPr>
          <a:xfrm>
            <a:off x="962025" y="2870200"/>
            <a:ext cx="2271713" cy="439738"/>
          </a:xfrm>
          <a:prstGeom prst="rect">
            <a:avLst/>
          </a:prstGeom>
          <a:solidFill>
            <a:srgbClr val="666699"/>
          </a:soli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r>
              <a:rPr lang="en-US" sz="2200">
                <a:solidFill>
                  <a:srgbClr val="66FFFF"/>
                </a:solidFill>
                <a:latin typeface="Book Antiqua"/>
                <a:ea typeface="Book Antiqua"/>
                <a:cs typeface="Book Antiqua"/>
                <a:sym typeface="Book Antiqua"/>
              </a:rPr>
              <a:t>PAYOFF TABLE</a:t>
            </a:r>
            <a:endParaRPr/>
          </a:p>
        </p:txBody>
      </p:sp>
      <p:sp>
        <p:nvSpPr>
          <p:cNvPr id="104" name="Google Shape;104;p15"/>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grpSp>
        <p:nvGrpSpPr>
          <p:cNvPr id="105" name="Google Shape;105;p15"/>
          <p:cNvGrpSpPr/>
          <p:nvPr/>
        </p:nvGrpSpPr>
        <p:grpSpPr>
          <a:xfrm>
            <a:off x="3987800" y="4160838"/>
            <a:ext cx="4686300" cy="1362075"/>
            <a:chOff x="2520" y="2709"/>
            <a:chExt cx="2952" cy="858"/>
          </a:xfrm>
        </p:grpSpPr>
        <p:grpSp>
          <p:nvGrpSpPr>
            <p:cNvPr id="106" name="Google Shape;106;p15"/>
            <p:cNvGrpSpPr/>
            <p:nvPr/>
          </p:nvGrpSpPr>
          <p:grpSpPr>
            <a:xfrm>
              <a:off x="2522" y="2709"/>
              <a:ext cx="2941" cy="858"/>
              <a:chOff x="2267" y="2367"/>
              <a:chExt cx="1296" cy="1008"/>
            </a:xfrm>
          </p:grpSpPr>
          <p:cxnSp>
            <p:nvCxnSpPr>
              <p:cNvPr id="107" name="Google Shape;107;p15"/>
              <p:cNvCxnSpPr/>
              <p:nvPr/>
            </p:nvCxnSpPr>
            <p:spPr>
              <a:xfrm>
                <a:off x="2268" y="2367"/>
                <a:ext cx="1295" cy="0"/>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rgbClr val="000000"/>
                </a:outerShdw>
              </a:effectLst>
            </p:spPr>
          </p:cxnSp>
          <p:cxnSp>
            <p:nvCxnSpPr>
              <p:cNvPr id="108" name="Google Shape;108;p15"/>
              <p:cNvCxnSpPr/>
              <p:nvPr/>
            </p:nvCxnSpPr>
            <p:spPr>
              <a:xfrm>
                <a:off x="2267" y="2368"/>
                <a:ext cx="0" cy="1007"/>
              </a:xfrm>
              <a:prstGeom prst="straightConnector1">
                <a:avLst/>
              </a:prstGeom>
              <a:noFill/>
              <a:ln w="12700" cap="flat" cmpd="sng">
                <a:solidFill>
                  <a:srgbClr val="FFFFFF"/>
                </a:solidFill>
                <a:prstDash val="solid"/>
                <a:round/>
                <a:headEnd type="none" w="sm" len="sm"/>
                <a:tailEnd type="none" w="sm" len="sm"/>
              </a:ln>
              <a:effectLst>
                <a:outerShdw dist="17961" dir="2700000" algn="ctr" rotWithShape="0">
                  <a:srgbClr val="000000"/>
                </a:outerShdw>
              </a:effectLst>
            </p:spPr>
          </p:cxnSp>
        </p:grpSp>
        <p:cxnSp>
          <p:nvCxnSpPr>
            <p:cNvPr id="109" name="Google Shape;109;p15"/>
            <p:cNvCxnSpPr/>
            <p:nvPr/>
          </p:nvCxnSpPr>
          <p:spPr>
            <a:xfrm>
              <a:off x="2520" y="3560"/>
              <a:ext cx="2952" cy="0"/>
            </a:xfrm>
            <a:prstGeom prst="straightConnector1">
              <a:avLst/>
            </a:prstGeom>
            <a:noFill/>
            <a:ln w="12700" cap="flat" cmpd="sng">
              <a:solidFill>
                <a:schemeClr val="lt1"/>
              </a:solidFill>
              <a:prstDash val="solid"/>
              <a:round/>
              <a:headEnd type="none" w="med" len="med"/>
              <a:tailEnd type="none" w="med" len="med"/>
            </a:ln>
            <a:effectLst>
              <a:outerShdw dist="52363" dir="842175" algn="ctr" rotWithShape="0">
                <a:schemeClr val="dk1"/>
              </a:outerShdw>
            </a:effectLst>
          </p:spPr>
        </p:cxnSp>
      </p:gr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42"/>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Utility Example 2</a:t>
            </a:r>
            <a:endParaRPr/>
          </a:p>
        </p:txBody>
      </p:sp>
      <p:sp>
        <p:nvSpPr>
          <p:cNvPr id="358" name="Google Shape;358;p42"/>
          <p:cNvSpPr txBox="1">
            <a:spLocks noGrp="1"/>
          </p:cNvSpPr>
          <p:nvPr>
            <p:ph type="body" idx="1"/>
          </p:nvPr>
        </p:nvSpPr>
        <p:spPr>
          <a:xfrm>
            <a:off x="687388" y="1117600"/>
            <a:ext cx="7886700" cy="3924300"/>
          </a:xfrm>
          <a:prstGeom prst="rect">
            <a:avLst/>
          </a:prstGeom>
          <a:noFill/>
          <a:ln>
            <a:noFill/>
          </a:ln>
        </p:spPr>
        <p:txBody>
          <a:bodyPr spcFirstLastPara="1" wrap="square" lIns="92075" tIns="46025" rIns="92075" bIns="46025" anchor="t" anchorCtr="0">
            <a:noAutofit/>
          </a:bodyPr>
          <a:lstStyle/>
          <a:p>
            <a:pPr marL="342900" lvl="0" indent="-342900" algn="l" rtl="0">
              <a:lnSpc>
                <a:spcPct val="90000"/>
              </a:lnSpc>
              <a:spcBef>
                <a:spcPts val="0"/>
              </a:spcBef>
              <a:spcAft>
                <a:spcPts val="0"/>
              </a:spcAft>
              <a:buSzPts val="1800"/>
              <a:buChar char="●"/>
            </a:pPr>
            <a:r>
              <a:rPr lang="en-US">
                <a:solidFill>
                  <a:srgbClr val="66FFFF"/>
                </a:solidFill>
              </a:rPr>
              <a:t>Value of the Decision Problem:  Decision Maker II</a:t>
            </a:r>
            <a:endParaRPr/>
          </a:p>
          <a:p>
            <a:pPr marL="342900" lvl="0" indent="-342900" algn="l" rtl="0">
              <a:lnSpc>
                <a:spcPct val="90000"/>
              </a:lnSpc>
              <a:spcBef>
                <a:spcPts val="200"/>
              </a:spcBef>
              <a:spcAft>
                <a:spcPts val="0"/>
              </a:spcAft>
              <a:buSzPts val="750"/>
              <a:buFont typeface="Arial"/>
              <a:buNone/>
            </a:pPr>
            <a:endParaRPr sz="1000">
              <a:solidFill>
                <a:schemeClr val="lt2"/>
              </a:solidFill>
            </a:endParaRPr>
          </a:p>
          <a:p>
            <a:pPr marL="742950" lvl="1" indent="-285750" algn="l" rtl="0">
              <a:lnSpc>
                <a:spcPct val="90000"/>
              </a:lnSpc>
              <a:spcBef>
                <a:spcPts val="480"/>
              </a:spcBef>
              <a:spcAft>
                <a:spcPts val="0"/>
              </a:spcAft>
              <a:buSzPts val="3000"/>
              <a:buFont typeface="Book Antiqua"/>
              <a:buChar char="•"/>
            </a:pPr>
            <a:r>
              <a:rPr lang="en-US"/>
              <a:t>Decision Maker II’s optimal expected utility is 65. </a:t>
            </a:r>
            <a:endParaRPr/>
          </a:p>
          <a:p>
            <a:pPr marL="742950" lvl="1" indent="-285750" algn="l" rtl="0">
              <a:lnSpc>
                <a:spcPct val="90000"/>
              </a:lnSpc>
              <a:spcBef>
                <a:spcPts val="480"/>
              </a:spcBef>
              <a:spcAft>
                <a:spcPts val="0"/>
              </a:spcAft>
              <a:buSzPts val="3000"/>
              <a:buFont typeface="Book Antiqua"/>
              <a:buChar char="•"/>
            </a:pPr>
            <a:r>
              <a:rPr lang="en-US"/>
              <a:t>He assigned a utility of 100 to $100,000, and a utility of 58 to $50,000.  </a:t>
            </a:r>
            <a:endParaRPr/>
          </a:p>
          <a:p>
            <a:pPr marL="742950" lvl="1" indent="-285750" algn="l" rtl="0">
              <a:lnSpc>
                <a:spcPct val="90000"/>
              </a:lnSpc>
              <a:spcBef>
                <a:spcPts val="480"/>
              </a:spcBef>
              <a:spcAft>
                <a:spcPts val="0"/>
              </a:spcAft>
              <a:buSzPts val="3000"/>
              <a:buFont typeface="Book Antiqua"/>
              <a:buChar char="•"/>
            </a:pPr>
            <a:r>
              <a:rPr lang="en-US"/>
              <a:t>In this range, 1 point is worth $50,000/42 = $1190.  </a:t>
            </a:r>
            <a:endParaRPr/>
          </a:p>
          <a:p>
            <a:pPr marL="742950" lvl="1" indent="-285750" algn="l" rtl="0">
              <a:lnSpc>
                <a:spcPct val="90000"/>
              </a:lnSpc>
              <a:spcBef>
                <a:spcPts val="480"/>
              </a:spcBef>
              <a:spcAft>
                <a:spcPts val="0"/>
              </a:spcAft>
              <a:buSzPts val="3000"/>
              <a:buFont typeface="Book Antiqua"/>
              <a:buChar char="•"/>
            </a:pPr>
            <a:r>
              <a:rPr lang="en-US"/>
              <a:t>Thus a utility of 65 is worth about $50,000 + 7(1190) = $58,330.</a:t>
            </a:r>
            <a:endParaRPr/>
          </a:p>
          <a:p>
            <a:pPr marL="742950" lvl="1" indent="-285750" algn="l" rtl="0">
              <a:lnSpc>
                <a:spcPct val="90000"/>
              </a:lnSpc>
              <a:spcBef>
                <a:spcPts val="200"/>
              </a:spcBef>
              <a:spcAft>
                <a:spcPts val="0"/>
              </a:spcAft>
              <a:buSzPts val="1250"/>
              <a:buFont typeface="Book Antiqua"/>
              <a:buNone/>
            </a:pPr>
            <a:endParaRPr sz="1000"/>
          </a:p>
          <a:p>
            <a:pPr marL="742950" lvl="1" indent="-285750" algn="l" rtl="0">
              <a:lnSpc>
                <a:spcPct val="90000"/>
              </a:lnSpc>
              <a:spcBef>
                <a:spcPts val="480"/>
              </a:spcBef>
              <a:spcAft>
                <a:spcPts val="0"/>
              </a:spcAft>
              <a:buSzPts val="3000"/>
              <a:buFont typeface="Book Antiqua"/>
              <a:buNone/>
            </a:pPr>
            <a:r>
              <a:rPr lang="en-US"/>
              <a:t> The decision problem is worth more to Decision</a:t>
            </a:r>
            <a:endParaRPr/>
          </a:p>
          <a:p>
            <a:pPr marL="742950" lvl="1" indent="-285750" algn="l" rtl="0">
              <a:lnSpc>
                <a:spcPct val="90000"/>
              </a:lnSpc>
              <a:spcBef>
                <a:spcPts val="480"/>
              </a:spcBef>
              <a:spcAft>
                <a:spcPts val="0"/>
              </a:spcAft>
              <a:buSzPts val="3000"/>
              <a:buFont typeface="Book Antiqua"/>
              <a:buNone/>
            </a:pPr>
            <a:r>
              <a:rPr lang="en-US"/>
              <a:t> Maker II (since $58,330 &gt; $18,500).</a:t>
            </a:r>
            <a:endParaRP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43"/>
          <p:cNvSpPr/>
          <p:nvPr/>
        </p:nvSpPr>
        <p:spPr>
          <a:xfrm>
            <a:off x="685800" y="18573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Expected Monetary Value</a:t>
            </a:r>
            <a:endParaRPr/>
          </a:p>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Versus Expected Utility</a:t>
            </a:r>
            <a:endParaRPr/>
          </a:p>
        </p:txBody>
      </p:sp>
      <p:sp>
        <p:nvSpPr>
          <p:cNvPr id="365" name="Google Shape;365;p43"/>
          <p:cNvSpPr/>
          <p:nvPr/>
        </p:nvSpPr>
        <p:spPr>
          <a:xfrm>
            <a:off x="682625" y="1103313"/>
            <a:ext cx="7942263" cy="34718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Expected monetary value and expected utility will </a:t>
            </a:r>
            <a:r>
              <a:rPr lang="en-US" sz="2400" u="sng">
                <a:solidFill>
                  <a:schemeClr val="lt1"/>
                </a:solidFill>
                <a:latin typeface="Book Antiqua"/>
                <a:ea typeface="Book Antiqua"/>
                <a:cs typeface="Book Antiqua"/>
                <a:sym typeface="Book Antiqua"/>
              </a:rPr>
              <a:t>always</a:t>
            </a:r>
            <a:r>
              <a:rPr lang="en-US" sz="2400">
                <a:solidFill>
                  <a:schemeClr val="lt1"/>
                </a:solidFill>
                <a:latin typeface="Book Antiqua"/>
                <a:ea typeface="Book Antiqua"/>
                <a:cs typeface="Book Antiqua"/>
                <a:sym typeface="Book Antiqua"/>
              </a:rPr>
              <a:t> lead to identical recommendations if the decision maker is risk neutral.</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This result is </a:t>
            </a:r>
            <a:r>
              <a:rPr lang="en-US" sz="2400" u="sng">
                <a:solidFill>
                  <a:schemeClr val="lt1"/>
                </a:solidFill>
                <a:latin typeface="Book Antiqua"/>
                <a:ea typeface="Book Antiqua"/>
                <a:cs typeface="Book Antiqua"/>
                <a:sym typeface="Book Antiqua"/>
              </a:rPr>
              <a:t>generally</a:t>
            </a:r>
            <a:r>
              <a:rPr lang="en-US" sz="2400">
                <a:solidFill>
                  <a:schemeClr val="lt1"/>
                </a:solidFill>
                <a:latin typeface="Book Antiqua"/>
                <a:ea typeface="Book Antiqua"/>
                <a:cs typeface="Book Antiqua"/>
                <a:sym typeface="Book Antiqua"/>
              </a:rPr>
              <a:t> true if the decision maker is </a:t>
            </a:r>
            <a:r>
              <a:rPr lang="en-US" sz="2400" u="sng">
                <a:solidFill>
                  <a:schemeClr val="lt1"/>
                </a:solidFill>
                <a:latin typeface="Book Antiqua"/>
                <a:ea typeface="Book Antiqua"/>
                <a:cs typeface="Book Antiqua"/>
                <a:sym typeface="Book Antiqua"/>
              </a:rPr>
              <a:t>almost</a:t>
            </a:r>
            <a:r>
              <a:rPr lang="en-US" sz="2400">
                <a:solidFill>
                  <a:schemeClr val="lt1"/>
                </a:solidFill>
                <a:latin typeface="Book Antiqua"/>
                <a:ea typeface="Book Antiqua"/>
                <a:cs typeface="Book Antiqua"/>
                <a:sym typeface="Book Antiqua"/>
              </a:rPr>
              <a:t> risk neutral over the range of payoffs in the problem.</a:t>
            </a:r>
            <a:endParaRPr/>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44"/>
          <p:cNvSpPr/>
          <p:nvPr/>
        </p:nvSpPr>
        <p:spPr>
          <a:xfrm>
            <a:off x="685800" y="18573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Expected Monetary Value</a:t>
            </a:r>
            <a:endParaRPr/>
          </a:p>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Versus Expected Utility</a:t>
            </a:r>
            <a:endParaRPr/>
          </a:p>
        </p:txBody>
      </p:sp>
      <p:sp>
        <p:nvSpPr>
          <p:cNvPr id="372" name="Google Shape;372;p44"/>
          <p:cNvSpPr/>
          <p:nvPr/>
        </p:nvSpPr>
        <p:spPr>
          <a:xfrm>
            <a:off x="682625" y="1103313"/>
            <a:ext cx="7942263" cy="36496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Generally, when the payoffs fall into a “reasonable” range, decision makers express preferences that agree with the expected monetary value approach.</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Payoffs fall into a “reasonable” range when the best is not too good and the worst is not too bad.</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If the decision maker does not feel the payoffs are reasonable, a utility analysis should be considered.</a:t>
            </a:r>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45"/>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Introduction to Game Theory</a:t>
            </a:r>
            <a:endParaRPr/>
          </a:p>
        </p:txBody>
      </p:sp>
      <p:sp>
        <p:nvSpPr>
          <p:cNvPr id="379" name="Google Shape;379;p45"/>
          <p:cNvSpPr/>
          <p:nvPr/>
        </p:nvSpPr>
        <p:spPr>
          <a:xfrm>
            <a:off x="682625" y="1103313"/>
            <a:ext cx="7942263" cy="50847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In </a:t>
            </a:r>
            <a:r>
              <a:rPr lang="en-US" sz="2400" u="sng">
                <a:solidFill>
                  <a:schemeClr val="lt1"/>
                </a:solidFill>
                <a:latin typeface="Book Antiqua"/>
                <a:ea typeface="Book Antiqua"/>
                <a:cs typeface="Book Antiqua"/>
                <a:sym typeface="Book Antiqua"/>
              </a:rPr>
              <a:t>decision analysis</a:t>
            </a:r>
            <a:r>
              <a:rPr lang="en-US" sz="2400">
                <a:solidFill>
                  <a:schemeClr val="lt1"/>
                </a:solidFill>
                <a:latin typeface="Book Antiqua"/>
                <a:ea typeface="Book Antiqua"/>
                <a:cs typeface="Book Antiqua"/>
                <a:sym typeface="Book Antiqua"/>
              </a:rPr>
              <a:t>, a single decision maker seeks to select an optimal alternative.</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In </a:t>
            </a:r>
            <a:r>
              <a:rPr lang="en-US" sz="2400" u="sng">
                <a:solidFill>
                  <a:schemeClr val="lt1"/>
                </a:solidFill>
                <a:latin typeface="Book Antiqua"/>
                <a:ea typeface="Book Antiqua"/>
                <a:cs typeface="Book Antiqua"/>
                <a:sym typeface="Book Antiqua"/>
              </a:rPr>
              <a:t>game theory</a:t>
            </a:r>
            <a:r>
              <a:rPr lang="en-US" sz="2400">
                <a:solidFill>
                  <a:schemeClr val="lt1"/>
                </a:solidFill>
                <a:latin typeface="Book Antiqua"/>
                <a:ea typeface="Book Antiqua"/>
                <a:cs typeface="Book Antiqua"/>
                <a:sym typeface="Book Antiqua"/>
              </a:rPr>
              <a:t>, there are two or more decision makers, called players, who compete as adversaries against each other.</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It is assumed that each player has the same information and will select the strategy that provides the best possible outcome from his point of view.</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Each player selects a strategy independently without knowing in advance the strategy of the other player(s).</a:t>
            </a:r>
            <a:endParaRPr/>
          </a:p>
          <a:p>
            <a:pPr marL="342900" marR="0" lvl="0" indent="-342900" algn="l" rtl="0">
              <a:spcBef>
                <a:spcPts val="160"/>
              </a:spcBef>
              <a:spcAft>
                <a:spcPts val="0"/>
              </a:spcAft>
              <a:buClr>
                <a:srgbClr val="66FFFF"/>
              </a:buClr>
              <a:buSzPts val="600"/>
              <a:buFont typeface="Arial"/>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a:solidFill>
                  <a:srgbClr val="68F1FC"/>
                </a:solidFill>
                <a:latin typeface="Book Antiqua"/>
                <a:ea typeface="Book Antiqua"/>
                <a:cs typeface="Book Antiqua"/>
                <a:sym typeface="Book Antiqua"/>
              </a:rPr>
              <a:t>continue</a:t>
            </a:r>
            <a:endParaRPr/>
          </a:p>
        </p:txBody>
      </p:sp>
      <p:cxnSp>
        <p:nvCxnSpPr>
          <p:cNvPr id="380" name="Google Shape;380;p45"/>
          <p:cNvCxnSpPr/>
          <p:nvPr/>
        </p:nvCxnSpPr>
        <p:spPr>
          <a:xfrm>
            <a:off x="6654800" y="5422900"/>
            <a:ext cx="647700" cy="0"/>
          </a:xfrm>
          <a:prstGeom prst="straightConnector1">
            <a:avLst/>
          </a:prstGeom>
          <a:noFill/>
          <a:ln w="12700" cap="flat" cmpd="sng">
            <a:solidFill>
              <a:srgbClr val="66FFFF"/>
            </a:solidFill>
            <a:prstDash val="solid"/>
            <a:round/>
            <a:headEnd type="none" w="sm" len="sm"/>
            <a:tailEnd type="triangle" w="med" len="med"/>
          </a:ln>
        </p:spPr>
      </p:cxn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46"/>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Introduction to Game Theory</a:t>
            </a:r>
            <a:endParaRPr/>
          </a:p>
        </p:txBody>
      </p:sp>
      <p:sp>
        <p:nvSpPr>
          <p:cNvPr id="387" name="Google Shape;387;p46"/>
          <p:cNvSpPr/>
          <p:nvPr/>
        </p:nvSpPr>
        <p:spPr>
          <a:xfrm>
            <a:off x="682625" y="1103313"/>
            <a:ext cx="7942263" cy="24304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The combination of the competing strategies provides the </a:t>
            </a:r>
            <a:r>
              <a:rPr lang="en-US" sz="2400" u="sng">
                <a:solidFill>
                  <a:schemeClr val="lt1"/>
                </a:solidFill>
                <a:latin typeface="Book Antiqua"/>
                <a:ea typeface="Book Antiqua"/>
                <a:cs typeface="Book Antiqua"/>
                <a:sym typeface="Book Antiqua"/>
              </a:rPr>
              <a:t>value of the game</a:t>
            </a:r>
            <a:r>
              <a:rPr lang="en-US" sz="2400">
                <a:solidFill>
                  <a:schemeClr val="lt1"/>
                </a:solidFill>
                <a:latin typeface="Book Antiqua"/>
                <a:ea typeface="Book Antiqua"/>
                <a:cs typeface="Book Antiqua"/>
                <a:sym typeface="Book Antiqua"/>
              </a:rPr>
              <a:t> to the players.</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Examples of competing players are teams, armies, companies, political candidates, and contract bidders.</a:t>
            </a:r>
            <a:endParaRPr/>
          </a:p>
        </p:txBody>
      </p:sp>
    </p:spTree>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47"/>
          <p:cNvSpPr/>
          <p:nvPr/>
        </p:nvSpPr>
        <p:spPr>
          <a:xfrm>
            <a:off x="682625" y="1103313"/>
            <a:ext cx="7942263" cy="40052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u="sng">
                <a:solidFill>
                  <a:schemeClr val="lt1"/>
                </a:solidFill>
                <a:latin typeface="Book Antiqua"/>
                <a:ea typeface="Book Antiqua"/>
                <a:cs typeface="Book Antiqua"/>
                <a:sym typeface="Book Antiqua"/>
              </a:rPr>
              <a:t>Two-person</a:t>
            </a:r>
            <a:r>
              <a:rPr lang="en-US" sz="2400">
                <a:solidFill>
                  <a:schemeClr val="lt1"/>
                </a:solidFill>
                <a:latin typeface="Book Antiqua"/>
                <a:ea typeface="Book Antiqua"/>
                <a:cs typeface="Book Antiqua"/>
                <a:sym typeface="Book Antiqua"/>
              </a:rPr>
              <a:t> means there are two competing players in the game.</a:t>
            </a:r>
            <a:endParaRPr/>
          </a:p>
          <a:p>
            <a:pPr marL="342900" marR="0" lvl="0" indent="-342900" algn="l" rtl="0">
              <a:spcBef>
                <a:spcPts val="480"/>
              </a:spcBef>
              <a:spcAft>
                <a:spcPts val="0"/>
              </a:spcAft>
              <a:buClr>
                <a:srgbClr val="66FFFF"/>
              </a:buClr>
              <a:buSzPts val="1800"/>
              <a:buFont typeface="Arial"/>
              <a:buChar char="●"/>
            </a:pPr>
            <a:r>
              <a:rPr lang="en-US" sz="2400" u="sng">
                <a:solidFill>
                  <a:schemeClr val="lt1"/>
                </a:solidFill>
                <a:latin typeface="Book Antiqua"/>
                <a:ea typeface="Book Antiqua"/>
                <a:cs typeface="Book Antiqua"/>
                <a:sym typeface="Book Antiqua"/>
              </a:rPr>
              <a:t>Zero-sum</a:t>
            </a:r>
            <a:r>
              <a:rPr lang="en-US" sz="2400">
                <a:solidFill>
                  <a:schemeClr val="lt1"/>
                </a:solidFill>
                <a:latin typeface="Book Antiqua"/>
                <a:ea typeface="Book Antiqua"/>
                <a:cs typeface="Book Antiqua"/>
                <a:sym typeface="Book Antiqua"/>
              </a:rPr>
              <a:t> means the gain (or loss) for one player is equal to the corresponding loss (or gain) for the other player.</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The gain and loss balance out so that there is a zero-sum for the game.</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What one player wins, the other player loses.</a:t>
            </a:r>
            <a:endParaRPr/>
          </a:p>
        </p:txBody>
      </p:sp>
      <p:sp>
        <p:nvSpPr>
          <p:cNvPr id="394" name="Google Shape;394;p47"/>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a:t>
            </a:r>
            <a:endParaRPr/>
          </a:p>
        </p:txBody>
      </p:sp>
    </p:spTree>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48"/>
          <p:cNvSpPr/>
          <p:nvPr/>
        </p:nvSpPr>
        <p:spPr>
          <a:xfrm>
            <a:off x="682625" y="1103313"/>
            <a:ext cx="7739063" cy="4640262"/>
          </a:xfrm>
          <a:prstGeom prst="rect">
            <a:avLst/>
          </a:prstGeom>
          <a:noFill/>
          <a:ln>
            <a:noFill/>
          </a:ln>
        </p:spPr>
        <p:txBody>
          <a:bodyPr spcFirstLastPara="1" wrap="square" lIns="92075" tIns="46025" rIns="92075" bIns="46025" anchor="t" anchorCtr="0">
            <a:noAutofit/>
          </a:bodyPr>
          <a:lstStyle/>
          <a:p>
            <a:pPr marL="457200" marR="0" lvl="0" indent="-4572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Competing for Vehicle Sales</a:t>
            </a:r>
            <a:endParaRPr/>
          </a:p>
          <a:p>
            <a:pPr marL="457200" marR="0" lvl="0" indent="-4572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Suppose that there are only two vehicle dealer-ships in a small city.  Each dealership is considering</a:t>
            </a:r>
            <a:endParaRPr/>
          </a:p>
          <a:p>
            <a:pPr marL="457200" marR="0" lvl="0" indent="-4572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three strategies that are designed to take sales of</a:t>
            </a:r>
            <a:endParaRPr/>
          </a:p>
          <a:p>
            <a:pPr marL="457200" marR="0" lvl="0" indent="-4572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new vehicles from the other dealership over a</a:t>
            </a:r>
            <a:endParaRPr/>
          </a:p>
          <a:p>
            <a:pPr marL="457200" marR="0" lvl="0" indent="-4572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four-month period.  The strategies, assumed to be</a:t>
            </a:r>
            <a:endParaRPr/>
          </a:p>
          <a:p>
            <a:pPr marL="457200" marR="0" lvl="0" indent="-4572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the same for both dealerships, are on the next slide.</a:t>
            </a:r>
            <a:endParaRPr/>
          </a:p>
          <a:p>
            <a:pPr marL="457200" marR="0" lvl="0" indent="-457200" algn="l" rtl="0">
              <a:spcBef>
                <a:spcPts val="200"/>
              </a:spcBef>
              <a:spcAft>
                <a:spcPts val="0"/>
              </a:spcAft>
              <a:buClr>
                <a:srgbClr val="66FFFF"/>
              </a:buClr>
              <a:buSzPts val="750"/>
              <a:buFont typeface="Arial"/>
              <a:buNone/>
            </a:pPr>
            <a:endParaRPr sz="1000">
              <a:solidFill>
                <a:schemeClr val="lt1"/>
              </a:solidFill>
              <a:latin typeface="Book Antiqua"/>
              <a:ea typeface="Book Antiqua"/>
              <a:cs typeface="Book Antiqua"/>
              <a:sym typeface="Book Antiqua"/>
            </a:endParaRPr>
          </a:p>
        </p:txBody>
      </p:sp>
      <p:sp>
        <p:nvSpPr>
          <p:cNvPr id="401" name="Google Shape;401;p48"/>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49"/>
          <p:cNvSpPr/>
          <p:nvPr/>
        </p:nvSpPr>
        <p:spPr>
          <a:xfrm>
            <a:off x="1231900" y="1651000"/>
            <a:ext cx="6959600" cy="18669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08" name="Google Shape;408;p49"/>
          <p:cNvSpPr/>
          <p:nvPr/>
        </p:nvSpPr>
        <p:spPr>
          <a:xfrm>
            <a:off x="682625" y="1103313"/>
            <a:ext cx="7497763" cy="3814762"/>
          </a:xfrm>
          <a:prstGeom prst="rect">
            <a:avLst/>
          </a:prstGeom>
          <a:noFill/>
          <a:ln>
            <a:noFill/>
          </a:ln>
        </p:spPr>
        <p:txBody>
          <a:bodyPr spcFirstLastPara="1" wrap="square" lIns="92075" tIns="46025" rIns="92075" bIns="46025" anchor="t" anchorCtr="0">
            <a:noAutofit/>
          </a:bodyPr>
          <a:lstStyle/>
          <a:p>
            <a:pPr marL="457200" marR="0" lvl="0" indent="-4572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Strategy Choices</a:t>
            </a:r>
            <a:endParaRPr/>
          </a:p>
          <a:p>
            <a:pPr marL="457200" marR="0" lvl="0" indent="-457200" algn="l" rtl="0">
              <a:spcBef>
                <a:spcPts val="240"/>
              </a:spcBef>
              <a:spcAft>
                <a:spcPts val="0"/>
              </a:spcAft>
              <a:buClr>
                <a:srgbClr val="66FFFF"/>
              </a:buClr>
              <a:buSzPts val="900"/>
              <a:buFont typeface="Arial"/>
              <a:buNone/>
            </a:pPr>
            <a:r>
              <a:rPr lang="en-US" sz="1200">
                <a:solidFill>
                  <a:schemeClr val="lt1"/>
                </a:solidFill>
                <a:latin typeface="Book Antiqua"/>
                <a:ea typeface="Book Antiqua"/>
                <a:cs typeface="Book Antiqua"/>
                <a:sym typeface="Book Antiqua"/>
              </a:rPr>
              <a:t>		</a:t>
            </a:r>
            <a:endParaRPr/>
          </a:p>
          <a:p>
            <a:pPr marL="457200" marR="0" lvl="0" indent="-4572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Strategy 1:  Offer a </a:t>
            </a:r>
            <a:r>
              <a:rPr lang="en-US" sz="2400" u="sng">
                <a:solidFill>
                  <a:schemeClr val="lt1"/>
                </a:solidFill>
                <a:latin typeface="Book Antiqua"/>
                <a:ea typeface="Book Antiqua"/>
                <a:cs typeface="Book Antiqua"/>
                <a:sym typeface="Book Antiqua"/>
              </a:rPr>
              <a:t>cash rebate</a:t>
            </a:r>
            <a:r>
              <a:rPr lang="en-US" sz="2400">
                <a:solidFill>
                  <a:schemeClr val="lt1"/>
                </a:solidFill>
                <a:latin typeface="Book Antiqua"/>
                <a:ea typeface="Book Antiqua"/>
                <a:cs typeface="Book Antiqua"/>
                <a:sym typeface="Book Antiqua"/>
              </a:rPr>
              <a:t> on a new vehicle.</a:t>
            </a:r>
            <a:endParaRPr/>
          </a:p>
          <a:p>
            <a:pPr marL="457200" marR="0" lvl="0" indent="-4572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Strategy 2:  Offer </a:t>
            </a:r>
            <a:r>
              <a:rPr lang="en-US" sz="2400" u="sng">
                <a:solidFill>
                  <a:schemeClr val="lt1"/>
                </a:solidFill>
                <a:latin typeface="Book Antiqua"/>
                <a:ea typeface="Book Antiqua"/>
                <a:cs typeface="Book Antiqua"/>
                <a:sym typeface="Book Antiqua"/>
              </a:rPr>
              <a:t>free optional equipment</a:t>
            </a:r>
            <a:r>
              <a:rPr lang="en-US" sz="2400">
                <a:solidFill>
                  <a:schemeClr val="lt1"/>
                </a:solidFill>
                <a:latin typeface="Book Antiqua"/>
                <a:ea typeface="Book Antiqua"/>
                <a:cs typeface="Book Antiqua"/>
                <a:sym typeface="Book Antiqua"/>
              </a:rPr>
              <a:t> on a</a:t>
            </a:r>
            <a:endParaRPr/>
          </a:p>
          <a:p>
            <a:pPr marL="457200" marR="0" lvl="0" indent="-4572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new vehicle.</a:t>
            </a:r>
            <a:endParaRPr/>
          </a:p>
          <a:p>
            <a:pPr marL="457200" marR="0" lvl="0" indent="-457200" algn="l" rtl="0">
              <a:lnSpc>
                <a:spcPct val="90000"/>
              </a:lnSpc>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Strategy 3:  Offer a </a:t>
            </a:r>
            <a:r>
              <a:rPr lang="en-US" sz="2400" u="sng">
                <a:solidFill>
                  <a:schemeClr val="lt1"/>
                </a:solidFill>
                <a:latin typeface="Book Antiqua"/>
                <a:ea typeface="Book Antiqua"/>
                <a:cs typeface="Book Antiqua"/>
                <a:sym typeface="Book Antiqua"/>
              </a:rPr>
              <a:t>0% loan</a:t>
            </a:r>
            <a:r>
              <a:rPr lang="en-US" sz="2400">
                <a:solidFill>
                  <a:schemeClr val="lt1"/>
                </a:solidFill>
                <a:latin typeface="Book Antiqua"/>
                <a:ea typeface="Book Antiqua"/>
                <a:cs typeface="Book Antiqua"/>
                <a:sym typeface="Book Antiqua"/>
              </a:rPr>
              <a:t> on a new vehicle.</a:t>
            </a:r>
            <a:endParaRPr/>
          </a:p>
        </p:txBody>
      </p:sp>
      <p:sp>
        <p:nvSpPr>
          <p:cNvPr id="409" name="Google Shape;409;p49"/>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50"/>
          <p:cNvSpPr/>
          <p:nvPr/>
        </p:nvSpPr>
        <p:spPr>
          <a:xfrm>
            <a:off x="4152900" y="2908300"/>
            <a:ext cx="3556000" cy="1371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16" name="Google Shape;416;p50"/>
          <p:cNvSpPr/>
          <p:nvPr/>
        </p:nvSpPr>
        <p:spPr>
          <a:xfrm>
            <a:off x="4152900" y="4244975"/>
            <a:ext cx="3556000" cy="1473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17" name="Google Shape;417;p50"/>
          <p:cNvSpPr txBox="1"/>
          <p:nvPr/>
        </p:nvSpPr>
        <p:spPr>
          <a:xfrm>
            <a:off x="4632325" y="4310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2              2            1</a:t>
            </a:r>
            <a:endParaRPr/>
          </a:p>
        </p:txBody>
      </p:sp>
      <p:sp>
        <p:nvSpPr>
          <p:cNvPr id="418" name="Google Shape;418;p50"/>
          <p:cNvSpPr txBox="1"/>
          <p:nvPr/>
        </p:nvSpPr>
        <p:spPr>
          <a:xfrm>
            <a:off x="4278313" y="2906713"/>
            <a:ext cx="1100137"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Cash</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Rebate</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419" name="Google Shape;419;p50"/>
          <p:cNvSpPr txBox="1"/>
          <p:nvPr/>
        </p:nvSpPr>
        <p:spPr>
          <a:xfrm>
            <a:off x="6743700" y="2906713"/>
            <a:ext cx="866775"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0%</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Loan</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420" name="Google Shape;420;p50"/>
          <p:cNvSpPr txBox="1"/>
          <p:nvPr/>
        </p:nvSpPr>
        <p:spPr>
          <a:xfrm>
            <a:off x="5426075" y="2906713"/>
            <a:ext cx="1268413"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Free</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Options</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421" name="Google Shape;421;p50"/>
          <p:cNvSpPr txBox="1"/>
          <p:nvPr/>
        </p:nvSpPr>
        <p:spPr>
          <a:xfrm>
            <a:off x="4951413" y="2425700"/>
            <a:ext cx="19145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B</a:t>
            </a:r>
            <a:endParaRPr/>
          </a:p>
        </p:txBody>
      </p:sp>
      <p:sp>
        <p:nvSpPr>
          <p:cNvPr id="422" name="Google Shape;422;p50"/>
          <p:cNvSpPr/>
          <p:nvPr/>
        </p:nvSpPr>
        <p:spPr>
          <a:xfrm>
            <a:off x="682625" y="1128713"/>
            <a:ext cx="7243763" cy="1287462"/>
          </a:xfrm>
          <a:prstGeom prst="rect">
            <a:avLst/>
          </a:prstGeom>
          <a:noFill/>
          <a:ln>
            <a:noFill/>
          </a:ln>
        </p:spPr>
        <p:txBody>
          <a:bodyPr spcFirstLastPara="1" wrap="square" lIns="92075" tIns="46025" rIns="92075" bIns="46025" anchor="t" anchorCtr="0">
            <a:noAutofit/>
          </a:bodyPr>
          <a:lstStyle/>
          <a:p>
            <a:pPr marL="406400" marR="0" lvl="0" indent="-406400" algn="l" rtl="0">
              <a:lnSpc>
                <a:spcPct val="90000"/>
              </a:lnSpc>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Payoff Table:  Number of Vehicle Sales</a:t>
            </a:r>
            <a:endParaRPr/>
          </a:p>
          <a:p>
            <a:pPr marL="406400" marR="0" lvl="0" indent="-406400" algn="l" rtl="0">
              <a:lnSpc>
                <a:spcPct val="90000"/>
              </a:lnSpc>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			     Gained Per Week by Dealership A</a:t>
            </a:r>
            <a:endParaRPr/>
          </a:p>
          <a:p>
            <a:pPr marL="406400" marR="0" lvl="0" indent="-406400" algn="l" rtl="0">
              <a:lnSpc>
                <a:spcPct val="90000"/>
              </a:lnSpc>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			     (or Lost Per Week by Dealership B) </a:t>
            </a:r>
            <a:endParaRPr sz="2200">
              <a:solidFill>
                <a:schemeClr val="lt1"/>
              </a:solidFill>
              <a:latin typeface="Book Antiqua"/>
              <a:ea typeface="Book Antiqua"/>
              <a:cs typeface="Book Antiqua"/>
              <a:sym typeface="Book Antiqua"/>
            </a:endParaRPr>
          </a:p>
        </p:txBody>
      </p:sp>
      <p:sp>
        <p:nvSpPr>
          <p:cNvPr id="423" name="Google Shape;423;p50"/>
          <p:cNvSpPr txBox="1"/>
          <p:nvPr/>
        </p:nvSpPr>
        <p:spPr>
          <a:xfrm>
            <a:off x="4606925" y="47545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-3              3           -1</a:t>
            </a:r>
            <a:endParaRPr/>
          </a:p>
        </p:txBody>
      </p:sp>
      <p:sp>
        <p:nvSpPr>
          <p:cNvPr id="424" name="Google Shape;424;p50"/>
          <p:cNvSpPr txBox="1"/>
          <p:nvPr/>
        </p:nvSpPr>
        <p:spPr>
          <a:xfrm>
            <a:off x="4619625" y="51863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3             -2            0</a:t>
            </a:r>
            <a:endParaRPr/>
          </a:p>
        </p:txBody>
      </p:sp>
      <p:sp>
        <p:nvSpPr>
          <p:cNvPr id="425" name="Google Shape;425;p50"/>
          <p:cNvSpPr/>
          <p:nvPr/>
        </p:nvSpPr>
        <p:spPr>
          <a:xfrm>
            <a:off x="1441450" y="4238625"/>
            <a:ext cx="2711450" cy="1479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26" name="Google Shape;426;p50"/>
          <p:cNvSpPr txBox="1"/>
          <p:nvPr/>
        </p:nvSpPr>
        <p:spPr>
          <a:xfrm>
            <a:off x="1573213" y="4256088"/>
            <a:ext cx="2470150" cy="14065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Cash Rebate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Free Options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0% Loan        </a:t>
            </a:r>
            <a:r>
              <a:rPr lang="en-US" sz="14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endParaRPr/>
          </a:p>
        </p:txBody>
      </p:sp>
      <p:sp>
        <p:nvSpPr>
          <p:cNvPr id="427" name="Google Shape;427;p50"/>
          <p:cNvSpPr txBox="1"/>
          <p:nvPr/>
        </p:nvSpPr>
        <p:spPr>
          <a:xfrm>
            <a:off x="1876425" y="3784600"/>
            <a:ext cx="1816100" cy="4270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200" u="sng">
                <a:solidFill>
                  <a:schemeClr val="lt1"/>
                </a:solidFill>
                <a:latin typeface="Book Antiqua"/>
                <a:ea typeface="Book Antiqua"/>
                <a:cs typeface="Book Antiqua"/>
                <a:sym typeface="Book Antiqua"/>
              </a:rPr>
              <a:t>Dealership A</a:t>
            </a:r>
            <a:endParaRPr/>
          </a:p>
        </p:txBody>
      </p:sp>
      <p:sp>
        <p:nvSpPr>
          <p:cNvPr id="428" name="Google Shape;428;p50"/>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p51"/>
          <p:cNvSpPr/>
          <p:nvPr/>
        </p:nvSpPr>
        <p:spPr>
          <a:xfrm>
            <a:off x="682625" y="1103313"/>
            <a:ext cx="7942263" cy="30908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1:</a:t>
            </a:r>
            <a:r>
              <a:rPr lang="en-US" sz="2400">
                <a:solidFill>
                  <a:schemeClr val="lt1"/>
                </a:solidFill>
                <a:latin typeface="Book Antiqua"/>
                <a:ea typeface="Book Antiqua"/>
                <a:cs typeface="Book Antiqua"/>
                <a:sym typeface="Book Antiqua"/>
              </a:rPr>
              <a:t>  Identify the minimum payoff for each</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row (for Player A).</a:t>
            </a:r>
            <a:endParaRPr/>
          </a:p>
          <a:p>
            <a:pPr marL="342900" marR="0" lvl="0" indent="-342900" algn="l" rtl="0">
              <a:spcBef>
                <a:spcPts val="120"/>
              </a:spcBef>
              <a:spcAft>
                <a:spcPts val="0"/>
              </a:spcAft>
              <a:buClr>
                <a:srgbClr val="66FFFF"/>
              </a:buClr>
              <a:buSzPts val="450"/>
              <a:buFont typeface="Arial"/>
              <a:buNone/>
            </a:pPr>
            <a:endParaRPr sz="6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2:</a:t>
            </a:r>
            <a:r>
              <a:rPr lang="en-US" sz="2400">
                <a:solidFill>
                  <a:schemeClr val="lt1"/>
                </a:solidFill>
                <a:latin typeface="Book Antiqua"/>
                <a:ea typeface="Book Antiqua"/>
                <a:cs typeface="Book Antiqua"/>
                <a:sym typeface="Book Antiqua"/>
              </a:rPr>
              <a:t>  For Player A, select the strategy that provides</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the maximum of the row minimums (called</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the </a:t>
            </a:r>
            <a:r>
              <a:rPr lang="en-US" sz="2400" u="sng">
                <a:solidFill>
                  <a:schemeClr val="lt1"/>
                </a:solidFill>
                <a:latin typeface="Book Antiqua"/>
                <a:ea typeface="Book Antiqua"/>
                <a:cs typeface="Book Antiqua"/>
                <a:sym typeface="Book Antiqua"/>
              </a:rPr>
              <a:t>maximin</a:t>
            </a:r>
            <a:r>
              <a:rPr lang="en-US" sz="2400">
                <a:solidFill>
                  <a:schemeClr val="lt1"/>
                </a:solidFill>
                <a:latin typeface="Book Antiqua"/>
                <a:ea typeface="Book Antiqua"/>
                <a:cs typeface="Book Antiqua"/>
                <a:sym typeface="Book Antiqua"/>
              </a:rPr>
              <a:t>).</a:t>
            </a:r>
            <a:endParaRPr/>
          </a:p>
        </p:txBody>
      </p:sp>
      <p:sp>
        <p:nvSpPr>
          <p:cNvPr id="435" name="Google Shape;435;p51"/>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p:nvPr/>
        </p:nvSpPr>
        <p:spPr>
          <a:xfrm>
            <a:off x="1054100" y="2495550"/>
            <a:ext cx="7010400" cy="16192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16" name="Google Shape;116;p16"/>
          <p:cNvSpPr/>
          <p:nvPr/>
        </p:nvSpPr>
        <p:spPr>
          <a:xfrm>
            <a:off x="687388" y="1104900"/>
            <a:ext cx="7886700" cy="5111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Expected Value (EV) Approach</a:t>
            </a:r>
            <a:endParaRPr/>
          </a:p>
          <a:p>
            <a:pPr marL="342900" marR="0" lvl="0" indent="-342900" algn="l" rtl="0">
              <a:spcBef>
                <a:spcPts val="48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If the decision maker is risk neutral the expected value approach is applicable.</a:t>
            </a:r>
            <a:endParaRPr/>
          </a:p>
          <a:p>
            <a:pPr marL="342900" marR="0" lvl="0" indent="-342900" algn="l" rtl="0">
              <a:spcBef>
                <a:spcPts val="400"/>
              </a:spcBef>
              <a:spcAft>
                <a:spcPts val="0"/>
              </a:spcAft>
              <a:buClr>
                <a:srgbClr val="66FFFF"/>
              </a:buClr>
              <a:buSzPts val="1500"/>
              <a:buFont typeface="Arial"/>
              <a:buNone/>
            </a:pPr>
            <a:endParaRPr sz="2000">
              <a:solidFill>
                <a:schemeClr val="lt1"/>
              </a:solidFill>
              <a:latin typeface="Book Antiqua"/>
              <a:ea typeface="Book Antiqua"/>
              <a:cs typeface="Book Antiqua"/>
              <a:sym typeface="Book Antiqua"/>
            </a:endParaRPr>
          </a:p>
          <a:p>
            <a:pPr marL="342900" marR="0" lvl="0" indent="-342900" algn="l" rtl="0">
              <a:spcBef>
                <a:spcPts val="44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EV(</a:t>
            </a:r>
            <a:r>
              <a:rPr lang="en-US" sz="2200" i="1">
                <a:solidFill>
                  <a:schemeClr val="lt1"/>
                </a:solidFill>
                <a:latin typeface="Book Antiqua"/>
                <a:ea typeface="Book Antiqua"/>
                <a:cs typeface="Book Antiqua"/>
                <a:sym typeface="Book Antiqua"/>
              </a:rPr>
              <a:t>d</a:t>
            </a:r>
            <a:r>
              <a:rPr lang="en-US" sz="2200" baseline="-25000">
                <a:solidFill>
                  <a:schemeClr val="lt1"/>
                </a:solidFill>
                <a:latin typeface="Book Antiqua"/>
                <a:ea typeface="Book Antiqua"/>
                <a:cs typeface="Book Antiqua"/>
                <a:sym typeface="Book Antiqua"/>
              </a:rPr>
              <a:t>1</a:t>
            </a:r>
            <a:r>
              <a:rPr lang="en-US" sz="2200">
                <a:solidFill>
                  <a:schemeClr val="lt1"/>
                </a:solidFill>
                <a:latin typeface="Book Antiqua"/>
                <a:ea typeface="Book Antiqua"/>
                <a:cs typeface="Book Antiqua"/>
                <a:sym typeface="Book Antiqua"/>
              </a:rPr>
              <a:t>) = .3(30,000) + .5( 20,000) + .2(-50,000) =  $9,000</a:t>
            </a:r>
            <a:endParaRPr/>
          </a:p>
          <a:p>
            <a:pPr marL="342900" marR="0" lvl="0" indent="-342900" algn="l" rtl="0">
              <a:spcBef>
                <a:spcPts val="44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EV(</a:t>
            </a:r>
            <a:r>
              <a:rPr lang="en-US" sz="2200" i="1">
                <a:solidFill>
                  <a:schemeClr val="lt1"/>
                </a:solidFill>
                <a:latin typeface="Book Antiqua"/>
                <a:ea typeface="Book Antiqua"/>
                <a:cs typeface="Book Antiqua"/>
                <a:sym typeface="Book Antiqua"/>
              </a:rPr>
              <a:t>d</a:t>
            </a:r>
            <a:r>
              <a:rPr lang="en-US" sz="2200" baseline="-25000">
                <a:solidFill>
                  <a:schemeClr val="lt1"/>
                </a:solidFill>
                <a:latin typeface="Book Antiqua"/>
                <a:ea typeface="Book Antiqua"/>
                <a:cs typeface="Book Antiqua"/>
                <a:sym typeface="Book Antiqua"/>
              </a:rPr>
              <a:t>2</a:t>
            </a:r>
            <a:r>
              <a:rPr lang="en-US" sz="2200">
                <a:solidFill>
                  <a:schemeClr val="lt1"/>
                </a:solidFill>
                <a:latin typeface="Book Antiqua"/>
                <a:ea typeface="Book Antiqua"/>
                <a:cs typeface="Book Antiqua"/>
                <a:sym typeface="Book Antiqua"/>
              </a:rPr>
              <a:t>) = .3(50,000) + .5(-20,000) + .2(-30,000) = -$1,000</a:t>
            </a:r>
            <a:endParaRPr/>
          </a:p>
          <a:p>
            <a:pPr marL="342900" marR="0" lvl="0" indent="-342900" algn="l" rtl="0">
              <a:spcBef>
                <a:spcPts val="44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EV(</a:t>
            </a:r>
            <a:r>
              <a:rPr lang="en-US" sz="2200" i="1">
                <a:solidFill>
                  <a:schemeClr val="lt1"/>
                </a:solidFill>
                <a:latin typeface="Book Antiqua"/>
                <a:ea typeface="Book Antiqua"/>
                <a:cs typeface="Book Antiqua"/>
                <a:sym typeface="Book Antiqua"/>
              </a:rPr>
              <a:t>d</a:t>
            </a:r>
            <a:r>
              <a:rPr lang="en-US" sz="2200" baseline="-25000">
                <a:solidFill>
                  <a:schemeClr val="lt1"/>
                </a:solidFill>
                <a:latin typeface="Book Antiqua"/>
                <a:ea typeface="Book Antiqua"/>
                <a:cs typeface="Book Antiqua"/>
                <a:sym typeface="Book Antiqua"/>
              </a:rPr>
              <a:t>3</a:t>
            </a:r>
            <a:r>
              <a:rPr lang="en-US" sz="2200">
                <a:solidFill>
                  <a:schemeClr val="lt1"/>
                </a:solidFill>
                <a:latin typeface="Book Antiqua"/>
                <a:ea typeface="Book Antiqua"/>
                <a:cs typeface="Book Antiqua"/>
                <a:sym typeface="Book Antiqua"/>
              </a:rPr>
              <a:t>) = .3(    0     ) + .5(    0      ) + .2(     0      ) =  $0</a:t>
            </a:r>
            <a:endParaRPr/>
          </a:p>
          <a:p>
            <a:pPr marL="342900" marR="0" lvl="0" indent="-342900" algn="l" rtl="0">
              <a:spcBef>
                <a:spcPts val="400"/>
              </a:spcBef>
              <a:spcAft>
                <a:spcPts val="0"/>
              </a:spcAft>
              <a:buClr>
                <a:srgbClr val="66FFFF"/>
              </a:buClr>
              <a:buSzPts val="1500"/>
              <a:buFont typeface="Arial"/>
              <a:buNone/>
            </a:pPr>
            <a:r>
              <a:rPr lang="en-US" sz="20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650"/>
              <a:buFont typeface="Arial"/>
              <a:buNone/>
            </a:pPr>
            <a:r>
              <a:rPr lang="en-US" sz="22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Considering no other factors, the optimal decision appears to </a:t>
            </a:r>
            <a:r>
              <a:rPr lang="en-US" sz="2400" i="1">
                <a:solidFill>
                  <a:schemeClr val="lt1"/>
                </a:solidFill>
                <a:latin typeface="Book Antiqua"/>
                <a:ea typeface="Book Antiqua"/>
                <a:cs typeface="Book Antiqua"/>
                <a:sym typeface="Book Antiqua"/>
              </a:rPr>
              <a:t>d</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with an expected monetary value of $9,000……. but is it?</a:t>
            </a:r>
            <a:endParaRPr/>
          </a:p>
        </p:txBody>
      </p:sp>
      <p:sp>
        <p:nvSpPr>
          <p:cNvPr id="117" name="Google Shape;117;p16"/>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52"/>
          <p:cNvSpPr/>
          <p:nvPr/>
        </p:nvSpPr>
        <p:spPr>
          <a:xfrm>
            <a:off x="682625" y="1103313"/>
            <a:ext cx="6494463" cy="5254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Identifying Maximin and Best Strategy </a:t>
            </a:r>
            <a:endParaRPr sz="2200">
              <a:solidFill>
                <a:schemeClr val="lt1"/>
              </a:solidFill>
              <a:latin typeface="Book Antiqua"/>
              <a:ea typeface="Book Antiqua"/>
              <a:cs typeface="Book Antiqua"/>
              <a:sym typeface="Book Antiqua"/>
            </a:endParaRPr>
          </a:p>
        </p:txBody>
      </p:sp>
      <p:sp>
        <p:nvSpPr>
          <p:cNvPr id="442" name="Google Shape;442;p52"/>
          <p:cNvSpPr/>
          <p:nvPr/>
        </p:nvSpPr>
        <p:spPr>
          <a:xfrm>
            <a:off x="6972300" y="2146300"/>
            <a:ext cx="1663700" cy="13462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3" name="Google Shape;443;p52"/>
          <p:cNvSpPr txBox="1"/>
          <p:nvPr/>
        </p:nvSpPr>
        <p:spPr>
          <a:xfrm>
            <a:off x="7034213" y="2563813"/>
            <a:ext cx="1552575" cy="895350"/>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Row</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Minimum</a:t>
            </a:r>
            <a:endParaRPr/>
          </a:p>
        </p:txBody>
      </p:sp>
      <p:sp>
        <p:nvSpPr>
          <p:cNvPr id="444" name="Google Shape;444;p52"/>
          <p:cNvSpPr/>
          <p:nvPr/>
        </p:nvSpPr>
        <p:spPr>
          <a:xfrm>
            <a:off x="6972300" y="3492500"/>
            <a:ext cx="1663700" cy="14605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5" name="Google Shape;445;p52"/>
          <p:cNvSpPr txBox="1"/>
          <p:nvPr/>
        </p:nvSpPr>
        <p:spPr>
          <a:xfrm>
            <a:off x="7553325" y="3500438"/>
            <a:ext cx="488950" cy="1406525"/>
          </a:xfrm>
          <a:prstGeom prst="rect">
            <a:avLst/>
          </a:prstGeom>
          <a:noFill/>
          <a:ln>
            <a:noFill/>
          </a:ln>
        </p:spPr>
        <p:txBody>
          <a:bodyPr spcFirstLastPara="1" wrap="square" lIns="91425" tIns="45700" rIns="91425" bIns="45700" anchor="t" anchorCtr="0">
            <a:noAutofit/>
          </a:bodyPr>
          <a:lstStyle/>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1</a:t>
            </a:r>
            <a:endParaRPr/>
          </a:p>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-3</a:t>
            </a:r>
            <a:endParaRPr/>
          </a:p>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-2</a:t>
            </a:r>
            <a:endParaRPr/>
          </a:p>
        </p:txBody>
      </p:sp>
      <p:sp>
        <p:nvSpPr>
          <p:cNvPr id="446" name="Google Shape;446;p52"/>
          <p:cNvSpPr/>
          <p:nvPr/>
        </p:nvSpPr>
        <p:spPr>
          <a:xfrm>
            <a:off x="7594600" y="3568700"/>
            <a:ext cx="5334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7" name="Google Shape;447;p52"/>
          <p:cNvSpPr/>
          <p:nvPr/>
        </p:nvSpPr>
        <p:spPr>
          <a:xfrm>
            <a:off x="3416300" y="2146300"/>
            <a:ext cx="3556000" cy="1371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8" name="Google Shape;448;p52"/>
          <p:cNvSpPr/>
          <p:nvPr/>
        </p:nvSpPr>
        <p:spPr>
          <a:xfrm>
            <a:off x="3416300" y="3482975"/>
            <a:ext cx="3556000" cy="1473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9" name="Google Shape;449;p52"/>
          <p:cNvSpPr txBox="1"/>
          <p:nvPr/>
        </p:nvSpPr>
        <p:spPr>
          <a:xfrm>
            <a:off x="3895725" y="3548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2              2            1</a:t>
            </a:r>
            <a:endParaRPr/>
          </a:p>
        </p:txBody>
      </p:sp>
      <p:sp>
        <p:nvSpPr>
          <p:cNvPr id="450" name="Google Shape;450;p52"/>
          <p:cNvSpPr txBox="1"/>
          <p:nvPr/>
        </p:nvSpPr>
        <p:spPr>
          <a:xfrm>
            <a:off x="3541713" y="2144713"/>
            <a:ext cx="1100137"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Cash</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Rebate</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451" name="Google Shape;451;p52"/>
          <p:cNvSpPr txBox="1"/>
          <p:nvPr/>
        </p:nvSpPr>
        <p:spPr>
          <a:xfrm>
            <a:off x="6007100" y="2144713"/>
            <a:ext cx="866775"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0%</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Loan</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452" name="Google Shape;452;p52"/>
          <p:cNvSpPr txBox="1"/>
          <p:nvPr/>
        </p:nvSpPr>
        <p:spPr>
          <a:xfrm>
            <a:off x="4689475" y="2144713"/>
            <a:ext cx="1268413"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Free</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Options</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453" name="Google Shape;453;p52"/>
          <p:cNvSpPr txBox="1"/>
          <p:nvPr/>
        </p:nvSpPr>
        <p:spPr>
          <a:xfrm>
            <a:off x="4214813" y="1663700"/>
            <a:ext cx="19145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B</a:t>
            </a:r>
            <a:endParaRPr/>
          </a:p>
        </p:txBody>
      </p:sp>
      <p:sp>
        <p:nvSpPr>
          <p:cNvPr id="454" name="Google Shape;454;p52"/>
          <p:cNvSpPr txBox="1"/>
          <p:nvPr/>
        </p:nvSpPr>
        <p:spPr>
          <a:xfrm>
            <a:off x="3870325" y="40052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-3              3           -1</a:t>
            </a:r>
            <a:endParaRPr/>
          </a:p>
        </p:txBody>
      </p:sp>
      <p:sp>
        <p:nvSpPr>
          <p:cNvPr id="455" name="Google Shape;455;p52"/>
          <p:cNvSpPr txBox="1"/>
          <p:nvPr/>
        </p:nvSpPr>
        <p:spPr>
          <a:xfrm>
            <a:off x="3883025" y="4437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3             -2            0</a:t>
            </a:r>
            <a:endParaRPr/>
          </a:p>
        </p:txBody>
      </p:sp>
      <p:sp>
        <p:nvSpPr>
          <p:cNvPr id="456" name="Google Shape;456;p52"/>
          <p:cNvSpPr/>
          <p:nvPr/>
        </p:nvSpPr>
        <p:spPr>
          <a:xfrm>
            <a:off x="565150" y="3476625"/>
            <a:ext cx="2851150" cy="1479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57" name="Google Shape;457;p52"/>
          <p:cNvSpPr txBox="1"/>
          <p:nvPr/>
        </p:nvSpPr>
        <p:spPr>
          <a:xfrm>
            <a:off x="760413" y="3494088"/>
            <a:ext cx="2470150" cy="14065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Cash Rebate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Free Options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0% Loan        </a:t>
            </a:r>
            <a:r>
              <a:rPr lang="en-US" sz="14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endParaRPr/>
          </a:p>
        </p:txBody>
      </p:sp>
      <p:sp>
        <p:nvSpPr>
          <p:cNvPr id="458" name="Google Shape;458;p52"/>
          <p:cNvSpPr txBox="1"/>
          <p:nvPr/>
        </p:nvSpPr>
        <p:spPr>
          <a:xfrm>
            <a:off x="1065213" y="2998788"/>
            <a:ext cx="19653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A</a:t>
            </a:r>
            <a:endParaRPr/>
          </a:p>
        </p:txBody>
      </p:sp>
      <p:sp>
        <p:nvSpPr>
          <p:cNvPr id="459" name="Google Shape;459;p52"/>
          <p:cNvSpPr/>
          <p:nvPr/>
        </p:nvSpPr>
        <p:spPr>
          <a:xfrm>
            <a:off x="2743200" y="3606800"/>
            <a:ext cx="5461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0" name="Google Shape;460;p52"/>
          <p:cNvSpPr/>
          <p:nvPr/>
        </p:nvSpPr>
        <p:spPr>
          <a:xfrm>
            <a:off x="3136900" y="4902200"/>
            <a:ext cx="1968500" cy="774700"/>
          </a:xfrm>
          <a:prstGeom prst="wedgeRoundRectCallout">
            <a:avLst>
              <a:gd name="adj1" fmla="val -48468"/>
              <a:gd name="adj2" fmla="val -165370"/>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t" anchorCtr="0">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Best Strategy</a:t>
            </a:r>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For Player A</a:t>
            </a:r>
            <a:endParaRPr/>
          </a:p>
        </p:txBody>
      </p:sp>
      <p:sp>
        <p:nvSpPr>
          <p:cNvPr id="461" name="Google Shape;461;p52"/>
          <p:cNvSpPr/>
          <p:nvPr/>
        </p:nvSpPr>
        <p:spPr>
          <a:xfrm>
            <a:off x="5702300" y="5092700"/>
            <a:ext cx="1358900" cy="762000"/>
          </a:xfrm>
          <a:prstGeom prst="wedgeRoundRectCallout">
            <a:avLst>
              <a:gd name="adj1" fmla="val 92407"/>
              <a:gd name="adj2" fmla="val -197292"/>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Maximin</a:t>
            </a:r>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Payoff</a:t>
            </a:r>
            <a:endParaRPr/>
          </a:p>
        </p:txBody>
      </p:sp>
      <p:sp>
        <p:nvSpPr>
          <p:cNvPr id="462" name="Google Shape;462;p52"/>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53"/>
          <p:cNvSpPr/>
          <p:nvPr/>
        </p:nvSpPr>
        <p:spPr>
          <a:xfrm>
            <a:off x="682625" y="1103313"/>
            <a:ext cx="7942263" cy="31162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3:</a:t>
            </a:r>
            <a:r>
              <a:rPr lang="en-US" sz="2400">
                <a:solidFill>
                  <a:schemeClr val="lt1"/>
                </a:solidFill>
                <a:latin typeface="Book Antiqua"/>
                <a:ea typeface="Book Antiqua"/>
                <a:cs typeface="Book Antiqua"/>
                <a:sym typeface="Book Antiqua"/>
              </a:rPr>
              <a:t>  Identify the maximum payoff for each column</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(for Player B).</a:t>
            </a:r>
            <a:endParaRPr/>
          </a:p>
          <a:p>
            <a:pPr marL="342900" marR="0" lvl="0" indent="-342900" algn="l" rtl="0">
              <a:spcBef>
                <a:spcPts val="480"/>
              </a:spcBef>
              <a:spcAft>
                <a:spcPts val="0"/>
              </a:spcAft>
              <a:buClr>
                <a:srgbClr val="66FFFF"/>
              </a:buClr>
              <a:buSzPts val="1800"/>
              <a:buFont typeface="Arial"/>
              <a:buChar char="●"/>
            </a:pPr>
            <a:r>
              <a:rPr lang="en-US" sz="2400">
                <a:solidFill>
                  <a:srgbClr val="68F1FC"/>
                </a:solidFill>
                <a:latin typeface="Book Antiqua"/>
                <a:ea typeface="Book Antiqua"/>
                <a:cs typeface="Book Antiqua"/>
                <a:sym typeface="Book Antiqua"/>
              </a:rPr>
              <a:t>Step 4:</a:t>
            </a:r>
            <a:r>
              <a:rPr lang="en-US" sz="2400">
                <a:solidFill>
                  <a:schemeClr val="lt1"/>
                </a:solidFill>
                <a:latin typeface="Book Antiqua"/>
                <a:ea typeface="Book Antiqua"/>
                <a:cs typeface="Book Antiqua"/>
                <a:sym typeface="Book Antiqua"/>
              </a:rPr>
              <a:t>  For Player B, select the strategy that provides</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the minimum of the column maximums</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(called the </a:t>
            </a:r>
            <a:r>
              <a:rPr lang="en-US" sz="2400" u="sng">
                <a:solidFill>
                  <a:schemeClr val="lt1"/>
                </a:solidFill>
                <a:latin typeface="Book Antiqua"/>
                <a:ea typeface="Book Antiqua"/>
                <a:cs typeface="Book Antiqua"/>
                <a:sym typeface="Book Antiqua"/>
              </a:rPr>
              <a:t>minimax</a:t>
            </a:r>
            <a:r>
              <a:rPr lang="en-US" sz="2400">
                <a:solidFill>
                  <a:schemeClr val="lt1"/>
                </a:solidFill>
                <a:latin typeface="Book Antiqua"/>
                <a:ea typeface="Book Antiqua"/>
                <a:cs typeface="Book Antiqua"/>
                <a:sym typeface="Book Antiqua"/>
              </a:rPr>
              <a:t>).</a:t>
            </a:r>
            <a:endParaRPr/>
          </a:p>
        </p:txBody>
      </p:sp>
      <p:sp>
        <p:nvSpPr>
          <p:cNvPr id="469" name="Google Shape;469;p53"/>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54"/>
          <p:cNvSpPr/>
          <p:nvPr/>
        </p:nvSpPr>
        <p:spPr>
          <a:xfrm>
            <a:off x="682625" y="1103313"/>
            <a:ext cx="6456363" cy="525462"/>
          </a:xfrm>
          <a:prstGeom prst="rect">
            <a:avLst/>
          </a:prstGeom>
          <a:noFill/>
          <a:ln>
            <a:noFill/>
          </a:ln>
        </p:spPr>
        <p:txBody>
          <a:bodyPr spcFirstLastPara="1" wrap="square" lIns="92075" tIns="46025" rIns="92075" bIns="46025" anchor="t" anchorCtr="0">
            <a:noAutofit/>
          </a:bodyPr>
          <a:lstStyle/>
          <a:p>
            <a:pPr marL="457200" marR="0" lvl="0" indent="-4572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Identifying Minimax and Best Strategy </a:t>
            </a:r>
            <a:endParaRPr sz="2200">
              <a:solidFill>
                <a:schemeClr val="lt1"/>
              </a:solidFill>
              <a:latin typeface="Book Antiqua"/>
              <a:ea typeface="Book Antiqua"/>
              <a:cs typeface="Book Antiqua"/>
              <a:sym typeface="Book Antiqua"/>
            </a:endParaRPr>
          </a:p>
        </p:txBody>
      </p:sp>
      <p:sp>
        <p:nvSpPr>
          <p:cNvPr id="476" name="Google Shape;476;p54"/>
          <p:cNvSpPr/>
          <p:nvPr/>
        </p:nvSpPr>
        <p:spPr>
          <a:xfrm>
            <a:off x="3416300" y="2146300"/>
            <a:ext cx="3556000" cy="1371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77" name="Google Shape;477;p54"/>
          <p:cNvSpPr/>
          <p:nvPr/>
        </p:nvSpPr>
        <p:spPr>
          <a:xfrm>
            <a:off x="3416300" y="3482975"/>
            <a:ext cx="3556000" cy="1473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78" name="Google Shape;478;p54"/>
          <p:cNvSpPr txBox="1"/>
          <p:nvPr/>
        </p:nvSpPr>
        <p:spPr>
          <a:xfrm>
            <a:off x="3895725" y="3548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2              2            1</a:t>
            </a:r>
            <a:endParaRPr/>
          </a:p>
        </p:txBody>
      </p:sp>
      <p:sp>
        <p:nvSpPr>
          <p:cNvPr id="479" name="Google Shape;479;p54"/>
          <p:cNvSpPr txBox="1"/>
          <p:nvPr/>
        </p:nvSpPr>
        <p:spPr>
          <a:xfrm>
            <a:off x="3541713" y="2144713"/>
            <a:ext cx="1100137"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Cash</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Rebate</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480" name="Google Shape;480;p54"/>
          <p:cNvSpPr txBox="1"/>
          <p:nvPr/>
        </p:nvSpPr>
        <p:spPr>
          <a:xfrm>
            <a:off x="6007100" y="2144713"/>
            <a:ext cx="866775"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0%</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Loan</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481" name="Google Shape;481;p54"/>
          <p:cNvSpPr txBox="1"/>
          <p:nvPr/>
        </p:nvSpPr>
        <p:spPr>
          <a:xfrm>
            <a:off x="4689475" y="2144713"/>
            <a:ext cx="1268413"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Free</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Options</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482" name="Google Shape;482;p54"/>
          <p:cNvSpPr txBox="1"/>
          <p:nvPr/>
        </p:nvSpPr>
        <p:spPr>
          <a:xfrm>
            <a:off x="4214813" y="1663700"/>
            <a:ext cx="19145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B</a:t>
            </a:r>
            <a:endParaRPr/>
          </a:p>
        </p:txBody>
      </p:sp>
      <p:sp>
        <p:nvSpPr>
          <p:cNvPr id="483" name="Google Shape;483;p54"/>
          <p:cNvSpPr txBox="1"/>
          <p:nvPr/>
        </p:nvSpPr>
        <p:spPr>
          <a:xfrm>
            <a:off x="3870325" y="40052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-3              3           -1</a:t>
            </a:r>
            <a:endParaRPr/>
          </a:p>
        </p:txBody>
      </p:sp>
      <p:sp>
        <p:nvSpPr>
          <p:cNvPr id="484" name="Google Shape;484;p54"/>
          <p:cNvSpPr txBox="1"/>
          <p:nvPr/>
        </p:nvSpPr>
        <p:spPr>
          <a:xfrm>
            <a:off x="3883025" y="4437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3             -2            0</a:t>
            </a:r>
            <a:endParaRPr/>
          </a:p>
        </p:txBody>
      </p:sp>
      <p:sp>
        <p:nvSpPr>
          <p:cNvPr id="485" name="Google Shape;485;p54"/>
          <p:cNvSpPr/>
          <p:nvPr/>
        </p:nvSpPr>
        <p:spPr>
          <a:xfrm>
            <a:off x="565150" y="3476625"/>
            <a:ext cx="2851150" cy="1479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86" name="Google Shape;486;p54"/>
          <p:cNvSpPr txBox="1"/>
          <p:nvPr/>
        </p:nvSpPr>
        <p:spPr>
          <a:xfrm>
            <a:off x="760413" y="3494088"/>
            <a:ext cx="2470150" cy="14065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Cash Rebate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Free Options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0% Loan        </a:t>
            </a:r>
            <a:r>
              <a:rPr lang="en-US" sz="14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endParaRPr/>
          </a:p>
        </p:txBody>
      </p:sp>
      <p:sp>
        <p:nvSpPr>
          <p:cNvPr id="487" name="Google Shape;487;p54"/>
          <p:cNvSpPr txBox="1"/>
          <p:nvPr/>
        </p:nvSpPr>
        <p:spPr>
          <a:xfrm>
            <a:off x="1065213" y="2998788"/>
            <a:ext cx="19653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A</a:t>
            </a:r>
            <a:endParaRPr/>
          </a:p>
        </p:txBody>
      </p:sp>
      <p:sp>
        <p:nvSpPr>
          <p:cNvPr id="488" name="Google Shape;488;p54"/>
          <p:cNvSpPr/>
          <p:nvPr/>
        </p:nvSpPr>
        <p:spPr>
          <a:xfrm>
            <a:off x="3416300" y="4953000"/>
            <a:ext cx="3556000" cy="5588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89" name="Google Shape;489;p54"/>
          <p:cNvSpPr/>
          <p:nvPr/>
        </p:nvSpPr>
        <p:spPr>
          <a:xfrm>
            <a:off x="571500" y="4953000"/>
            <a:ext cx="2844800" cy="5588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90" name="Google Shape;490;p54"/>
          <p:cNvSpPr txBox="1"/>
          <p:nvPr/>
        </p:nvSpPr>
        <p:spPr>
          <a:xfrm>
            <a:off x="600075" y="4992688"/>
            <a:ext cx="277495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Column Maximum</a:t>
            </a:r>
            <a:endParaRPr/>
          </a:p>
        </p:txBody>
      </p:sp>
      <p:sp>
        <p:nvSpPr>
          <p:cNvPr id="491" name="Google Shape;491;p54"/>
          <p:cNvSpPr txBox="1"/>
          <p:nvPr/>
        </p:nvSpPr>
        <p:spPr>
          <a:xfrm>
            <a:off x="3844925" y="4941888"/>
            <a:ext cx="2978150" cy="5302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3              3            1</a:t>
            </a:r>
            <a:endParaRPr/>
          </a:p>
        </p:txBody>
      </p:sp>
      <p:sp>
        <p:nvSpPr>
          <p:cNvPr id="492" name="Google Shape;492;p54"/>
          <p:cNvSpPr/>
          <p:nvPr/>
        </p:nvSpPr>
        <p:spPr>
          <a:xfrm>
            <a:off x="6184900" y="5003800"/>
            <a:ext cx="5207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93" name="Google Shape;493;p54"/>
          <p:cNvSpPr/>
          <p:nvPr/>
        </p:nvSpPr>
        <p:spPr>
          <a:xfrm>
            <a:off x="6172200" y="2997200"/>
            <a:ext cx="5461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94" name="Google Shape;494;p54"/>
          <p:cNvSpPr/>
          <p:nvPr/>
        </p:nvSpPr>
        <p:spPr>
          <a:xfrm>
            <a:off x="6896100" y="1778000"/>
            <a:ext cx="1968500" cy="774700"/>
          </a:xfrm>
          <a:prstGeom prst="wedgeRoundRectCallout">
            <a:avLst>
              <a:gd name="adj1" fmla="val -58144"/>
              <a:gd name="adj2" fmla="val 128074"/>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t" anchorCtr="0">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Best Strategy</a:t>
            </a:r>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For Player B</a:t>
            </a:r>
            <a:endParaRPr/>
          </a:p>
        </p:txBody>
      </p:sp>
      <p:sp>
        <p:nvSpPr>
          <p:cNvPr id="495" name="Google Shape;495;p54"/>
          <p:cNvSpPr/>
          <p:nvPr/>
        </p:nvSpPr>
        <p:spPr>
          <a:xfrm>
            <a:off x="7175500" y="4368800"/>
            <a:ext cx="1358900" cy="762000"/>
          </a:xfrm>
          <a:prstGeom prst="wedgeRoundRectCallout">
            <a:avLst>
              <a:gd name="adj1" fmla="val -87032"/>
              <a:gd name="adj2" fmla="val 49375"/>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Minimax</a:t>
            </a:r>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Payoff</a:t>
            </a:r>
            <a:endParaRPr/>
          </a:p>
        </p:txBody>
      </p:sp>
      <p:sp>
        <p:nvSpPr>
          <p:cNvPr id="496" name="Google Shape;496;p54"/>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Two-Person Zero-Sum Game Example</a:t>
            </a:r>
            <a:endParaRPr/>
          </a:p>
        </p:txBody>
      </p:sp>
    </p:spTree>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55"/>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Pure Strategy</a:t>
            </a:r>
            <a:endParaRPr/>
          </a:p>
        </p:txBody>
      </p:sp>
      <p:sp>
        <p:nvSpPr>
          <p:cNvPr id="503" name="Google Shape;503;p55"/>
          <p:cNvSpPr/>
          <p:nvPr/>
        </p:nvSpPr>
        <p:spPr>
          <a:xfrm>
            <a:off x="682625" y="1103313"/>
            <a:ext cx="7942263" cy="49069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Whenever an optimal </a:t>
            </a:r>
            <a:r>
              <a:rPr lang="en-US" sz="2400" u="sng">
                <a:solidFill>
                  <a:schemeClr val="lt1"/>
                </a:solidFill>
                <a:latin typeface="Book Antiqua"/>
                <a:ea typeface="Book Antiqua"/>
                <a:cs typeface="Book Antiqua"/>
                <a:sym typeface="Book Antiqua"/>
              </a:rPr>
              <a:t>pure strategy</a:t>
            </a:r>
            <a:r>
              <a:rPr lang="en-US" sz="2400">
                <a:solidFill>
                  <a:schemeClr val="lt1"/>
                </a:solidFill>
                <a:latin typeface="Book Antiqua"/>
                <a:ea typeface="Book Antiqua"/>
                <a:cs typeface="Book Antiqua"/>
                <a:sym typeface="Book Antiqua"/>
              </a:rPr>
              <a:t> exists:</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the maximum of the row minimums equals the minimum of the column maximums (Player A’s </a:t>
            </a:r>
            <a:r>
              <a:rPr lang="en-US" sz="2400" b="0" i="0" u="sng" strike="noStrike" cap="none">
                <a:solidFill>
                  <a:schemeClr val="lt1"/>
                </a:solidFill>
                <a:latin typeface="Book Antiqua"/>
                <a:ea typeface="Book Antiqua"/>
                <a:cs typeface="Book Antiqua"/>
                <a:sym typeface="Book Antiqua"/>
              </a:rPr>
              <a:t>maximin</a:t>
            </a:r>
            <a:r>
              <a:rPr lang="en-US" sz="2400" b="0" i="0" u="none" strike="noStrike" cap="none">
                <a:solidFill>
                  <a:schemeClr val="lt1"/>
                </a:solidFill>
                <a:latin typeface="Book Antiqua"/>
                <a:ea typeface="Book Antiqua"/>
                <a:cs typeface="Book Antiqua"/>
                <a:sym typeface="Book Antiqua"/>
              </a:rPr>
              <a:t> equals Player B’s </a:t>
            </a:r>
            <a:r>
              <a:rPr lang="en-US" sz="2400" b="0" i="0" u="sng" strike="noStrike" cap="none">
                <a:solidFill>
                  <a:schemeClr val="lt1"/>
                </a:solidFill>
                <a:latin typeface="Book Antiqua"/>
                <a:ea typeface="Book Antiqua"/>
                <a:cs typeface="Book Antiqua"/>
                <a:sym typeface="Book Antiqua"/>
              </a:rPr>
              <a:t>minimax</a:t>
            </a:r>
            <a:r>
              <a:rPr lang="en-US" sz="2400" b="0" i="0" u="none" strike="noStrike" cap="none">
                <a:solidFill>
                  <a:schemeClr val="lt1"/>
                </a:solidFill>
                <a:latin typeface="Book Antiqua"/>
                <a:ea typeface="Book Antiqua"/>
                <a:cs typeface="Book Antiqua"/>
                <a:sym typeface="Book Antiqua"/>
              </a:rPr>
              <a:t>)</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the game is said to have a </a:t>
            </a:r>
            <a:r>
              <a:rPr lang="en-US" sz="2400" b="0" i="0" u="sng" strike="noStrike" cap="none">
                <a:solidFill>
                  <a:schemeClr val="lt1"/>
                </a:solidFill>
                <a:latin typeface="Book Antiqua"/>
                <a:ea typeface="Book Antiqua"/>
                <a:cs typeface="Book Antiqua"/>
                <a:sym typeface="Book Antiqua"/>
              </a:rPr>
              <a:t>saddle point</a:t>
            </a:r>
            <a:r>
              <a:rPr lang="en-US" sz="2400" b="0" i="0" u="none" strike="noStrike" cap="none">
                <a:solidFill>
                  <a:schemeClr val="lt1"/>
                </a:solidFill>
                <a:latin typeface="Book Antiqua"/>
                <a:ea typeface="Book Antiqua"/>
                <a:cs typeface="Book Antiqua"/>
                <a:sym typeface="Book Antiqua"/>
              </a:rPr>
              <a:t> (the intersection of the optimal strategies)</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the value of the saddle point is the </a:t>
            </a:r>
            <a:r>
              <a:rPr lang="en-US" sz="2400" b="0" i="0" u="sng" strike="noStrike" cap="none">
                <a:solidFill>
                  <a:schemeClr val="lt1"/>
                </a:solidFill>
                <a:latin typeface="Book Antiqua"/>
                <a:ea typeface="Book Antiqua"/>
                <a:cs typeface="Book Antiqua"/>
                <a:sym typeface="Book Antiqua"/>
              </a:rPr>
              <a:t>value of the game</a:t>
            </a:r>
            <a:endParaRPr sz="2400" b="0" i="0" u="none" strike="noStrike" cap="none">
              <a:solidFill>
                <a:schemeClr val="lt1"/>
              </a:solidFill>
              <a:latin typeface="Book Antiqua"/>
              <a:ea typeface="Book Antiqua"/>
              <a:cs typeface="Book Antiqua"/>
              <a:sym typeface="Book Antiqua"/>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neither player can improve his/her outcome by changing strategies even if he/she learns in advance the opponent’s strategy</a:t>
            </a:r>
            <a:endParaRPr/>
          </a:p>
        </p:txBody>
      </p:sp>
    </p:spTree>
  </p:cSld>
  <p:clrMapOvr>
    <a:masterClrMapping/>
  </p:clrMapOvr>
  <p:transition>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Google Shape;509;p56"/>
          <p:cNvSpPr/>
          <p:nvPr/>
        </p:nvSpPr>
        <p:spPr>
          <a:xfrm>
            <a:off x="6972300" y="2146300"/>
            <a:ext cx="1663700" cy="13462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0" name="Google Shape;510;p56"/>
          <p:cNvSpPr txBox="1"/>
          <p:nvPr/>
        </p:nvSpPr>
        <p:spPr>
          <a:xfrm>
            <a:off x="7034213" y="2563813"/>
            <a:ext cx="1552575" cy="895350"/>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Row</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Minimum</a:t>
            </a:r>
            <a:endParaRPr/>
          </a:p>
        </p:txBody>
      </p:sp>
      <p:sp>
        <p:nvSpPr>
          <p:cNvPr id="511" name="Google Shape;511;p56"/>
          <p:cNvSpPr/>
          <p:nvPr/>
        </p:nvSpPr>
        <p:spPr>
          <a:xfrm>
            <a:off x="6972300" y="3492500"/>
            <a:ext cx="1663700" cy="14605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2" name="Google Shape;512;p56"/>
          <p:cNvSpPr txBox="1"/>
          <p:nvPr/>
        </p:nvSpPr>
        <p:spPr>
          <a:xfrm>
            <a:off x="7578725" y="3500438"/>
            <a:ext cx="438150" cy="1406525"/>
          </a:xfrm>
          <a:prstGeom prst="rect">
            <a:avLst/>
          </a:prstGeom>
          <a:noFill/>
          <a:ln>
            <a:noFill/>
          </a:ln>
        </p:spPr>
        <p:txBody>
          <a:bodyPr spcFirstLastPara="1" wrap="square" lIns="91425" tIns="45700" rIns="91425" bIns="45700" anchor="t" anchorCtr="0">
            <a:noAutofit/>
          </a:bodyPr>
          <a:lstStyle/>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1</a:t>
            </a:r>
            <a:endParaRPr/>
          </a:p>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-3</a:t>
            </a:r>
            <a:endParaRPr/>
          </a:p>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-2</a:t>
            </a:r>
            <a:endParaRPr/>
          </a:p>
        </p:txBody>
      </p:sp>
      <p:sp>
        <p:nvSpPr>
          <p:cNvPr id="513" name="Google Shape;513;p56"/>
          <p:cNvSpPr/>
          <p:nvPr/>
        </p:nvSpPr>
        <p:spPr>
          <a:xfrm>
            <a:off x="7531100" y="3568700"/>
            <a:ext cx="5334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4" name="Google Shape;514;p56"/>
          <p:cNvSpPr/>
          <p:nvPr/>
        </p:nvSpPr>
        <p:spPr>
          <a:xfrm>
            <a:off x="3416300" y="2146300"/>
            <a:ext cx="3556000" cy="1371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5" name="Google Shape;515;p56"/>
          <p:cNvSpPr/>
          <p:nvPr/>
        </p:nvSpPr>
        <p:spPr>
          <a:xfrm>
            <a:off x="3416300" y="3482975"/>
            <a:ext cx="3556000" cy="1473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6" name="Google Shape;516;p56"/>
          <p:cNvSpPr txBox="1"/>
          <p:nvPr/>
        </p:nvSpPr>
        <p:spPr>
          <a:xfrm>
            <a:off x="3541713" y="2144713"/>
            <a:ext cx="1100137"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Cash</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Rebate</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517" name="Google Shape;517;p56"/>
          <p:cNvSpPr txBox="1"/>
          <p:nvPr/>
        </p:nvSpPr>
        <p:spPr>
          <a:xfrm>
            <a:off x="6007100" y="2144713"/>
            <a:ext cx="866775"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0%</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Loan</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518" name="Google Shape;518;p56"/>
          <p:cNvSpPr txBox="1"/>
          <p:nvPr/>
        </p:nvSpPr>
        <p:spPr>
          <a:xfrm>
            <a:off x="4689475" y="2144713"/>
            <a:ext cx="1268413" cy="1296987"/>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Free</a:t>
            </a:r>
            <a:endParaRPr/>
          </a:p>
          <a:p>
            <a:pPr marL="0" marR="0" lvl="0" indent="0" algn="ctr" rtl="0">
              <a:lnSpc>
                <a:spcPct val="110000"/>
              </a:lnSpc>
              <a:spcBef>
                <a:spcPts val="0"/>
              </a:spcBef>
              <a:spcAft>
                <a:spcPts val="0"/>
              </a:spcAft>
              <a:buNone/>
            </a:pPr>
            <a:r>
              <a:rPr lang="en-US" sz="2400">
                <a:solidFill>
                  <a:schemeClr val="lt1"/>
                </a:solidFill>
                <a:latin typeface="Book Antiqua"/>
                <a:ea typeface="Book Antiqua"/>
                <a:cs typeface="Book Antiqua"/>
                <a:sym typeface="Book Antiqua"/>
              </a:rPr>
              <a:t>Options</a:t>
            </a:r>
            <a:endParaRPr/>
          </a:p>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519" name="Google Shape;519;p56"/>
          <p:cNvSpPr txBox="1"/>
          <p:nvPr/>
        </p:nvSpPr>
        <p:spPr>
          <a:xfrm>
            <a:off x="4214813" y="1663700"/>
            <a:ext cx="19145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B</a:t>
            </a:r>
            <a:endParaRPr/>
          </a:p>
        </p:txBody>
      </p:sp>
      <p:sp>
        <p:nvSpPr>
          <p:cNvPr id="520" name="Google Shape;520;p56"/>
          <p:cNvSpPr txBox="1"/>
          <p:nvPr/>
        </p:nvSpPr>
        <p:spPr>
          <a:xfrm>
            <a:off x="3870325" y="40052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-3              3           -1</a:t>
            </a:r>
            <a:endParaRPr/>
          </a:p>
        </p:txBody>
      </p:sp>
      <p:sp>
        <p:nvSpPr>
          <p:cNvPr id="521" name="Google Shape;521;p56"/>
          <p:cNvSpPr txBox="1"/>
          <p:nvPr/>
        </p:nvSpPr>
        <p:spPr>
          <a:xfrm>
            <a:off x="3883025" y="4437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3             -2            0</a:t>
            </a:r>
            <a:endParaRPr/>
          </a:p>
        </p:txBody>
      </p:sp>
      <p:sp>
        <p:nvSpPr>
          <p:cNvPr id="522" name="Google Shape;522;p56"/>
          <p:cNvSpPr/>
          <p:nvPr/>
        </p:nvSpPr>
        <p:spPr>
          <a:xfrm>
            <a:off x="565150" y="3476625"/>
            <a:ext cx="2851150" cy="1479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23" name="Google Shape;523;p56"/>
          <p:cNvSpPr txBox="1"/>
          <p:nvPr/>
        </p:nvSpPr>
        <p:spPr>
          <a:xfrm>
            <a:off x="760413" y="3494088"/>
            <a:ext cx="2470150" cy="14065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Cash Rebate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Free Options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a:p>
            <a:pPr marL="0" marR="0" lvl="0" indent="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0% Loan        </a:t>
            </a:r>
            <a:r>
              <a:rPr lang="en-US" sz="1400">
                <a:solidFill>
                  <a:schemeClr val="lt1"/>
                </a:solidFill>
                <a:latin typeface="Book Antiqua"/>
                <a:ea typeface="Book Antiqua"/>
                <a:cs typeface="Book Antiqua"/>
                <a:sym typeface="Book Antiqua"/>
              </a:rPr>
              <a:t> </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endParaRPr/>
          </a:p>
        </p:txBody>
      </p:sp>
      <p:sp>
        <p:nvSpPr>
          <p:cNvPr id="524" name="Google Shape;524;p56"/>
          <p:cNvSpPr txBox="1"/>
          <p:nvPr/>
        </p:nvSpPr>
        <p:spPr>
          <a:xfrm>
            <a:off x="1065213" y="2998788"/>
            <a:ext cx="19653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Dealership A</a:t>
            </a:r>
            <a:endParaRPr/>
          </a:p>
        </p:txBody>
      </p:sp>
      <p:sp>
        <p:nvSpPr>
          <p:cNvPr id="525" name="Google Shape;525;p56"/>
          <p:cNvSpPr/>
          <p:nvPr/>
        </p:nvSpPr>
        <p:spPr>
          <a:xfrm>
            <a:off x="2743200" y="3606800"/>
            <a:ext cx="5461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26" name="Google Shape;526;p56"/>
          <p:cNvSpPr/>
          <p:nvPr/>
        </p:nvSpPr>
        <p:spPr>
          <a:xfrm>
            <a:off x="3416300" y="4953000"/>
            <a:ext cx="3556000" cy="5588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27" name="Google Shape;527;p56"/>
          <p:cNvSpPr/>
          <p:nvPr/>
        </p:nvSpPr>
        <p:spPr>
          <a:xfrm>
            <a:off x="571500" y="4953000"/>
            <a:ext cx="2844800" cy="5588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28" name="Google Shape;528;p56"/>
          <p:cNvSpPr txBox="1"/>
          <p:nvPr/>
        </p:nvSpPr>
        <p:spPr>
          <a:xfrm>
            <a:off x="600075" y="4992688"/>
            <a:ext cx="277495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Column Maximum</a:t>
            </a:r>
            <a:endParaRPr/>
          </a:p>
        </p:txBody>
      </p:sp>
      <p:sp>
        <p:nvSpPr>
          <p:cNvPr id="529" name="Google Shape;529;p56"/>
          <p:cNvSpPr txBox="1"/>
          <p:nvPr/>
        </p:nvSpPr>
        <p:spPr>
          <a:xfrm>
            <a:off x="3844925" y="4941888"/>
            <a:ext cx="2978150" cy="5302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3              3            1</a:t>
            </a:r>
            <a:endParaRPr/>
          </a:p>
        </p:txBody>
      </p:sp>
      <p:sp>
        <p:nvSpPr>
          <p:cNvPr id="530" name="Google Shape;530;p56"/>
          <p:cNvSpPr/>
          <p:nvPr/>
        </p:nvSpPr>
        <p:spPr>
          <a:xfrm>
            <a:off x="6184900" y="5003800"/>
            <a:ext cx="5207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31" name="Google Shape;531;p56"/>
          <p:cNvSpPr/>
          <p:nvPr/>
        </p:nvSpPr>
        <p:spPr>
          <a:xfrm>
            <a:off x="6172200" y="2997200"/>
            <a:ext cx="5461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32" name="Google Shape;532;p56"/>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Pure Strategy Example</a:t>
            </a:r>
            <a:endParaRPr/>
          </a:p>
        </p:txBody>
      </p:sp>
      <p:sp>
        <p:nvSpPr>
          <p:cNvPr id="533" name="Google Shape;533;p56"/>
          <p:cNvSpPr/>
          <p:nvPr/>
        </p:nvSpPr>
        <p:spPr>
          <a:xfrm>
            <a:off x="682625" y="1103313"/>
            <a:ext cx="6049963" cy="525462"/>
          </a:xfrm>
          <a:prstGeom prst="rect">
            <a:avLst/>
          </a:prstGeom>
          <a:noFill/>
          <a:ln>
            <a:noFill/>
          </a:ln>
        </p:spPr>
        <p:txBody>
          <a:bodyPr spcFirstLastPara="1" wrap="square" lIns="92075" tIns="46025" rIns="92075" bIns="46025" anchor="t" anchorCtr="0">
            <a:noAutofit/>
          </a:bodyPr>
          <a:lstStyle/>
          <a:p>
            <a:pPr marL="406400" marR="0" lvl="0" indent="-4064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Saddle Point and Value of the Game</a:t>
            </a:r>
            <a:endParaRPr sz="2200">
              <a:solidFill>
                <a:schemeClr val="lt1"/>
              </a:solidFill>
              <a:latin typeface="Book Antiqua"/>
              <a:ea typeface="Book Antiqua"/>
              <a:cs typeface="Book Antiqua"/>
              <a:sym typeface="Book Antiqua"/>
            </a:endParaRPr>
          </a:p>
        </p:txBody>
      </p:sp>
      <p:sp>
        <p:nvSpPr>
          <p:cNvPr id="534" name="Google Shape;534;p56"/>
          <p:cNvSpPr/>
          <p:nvPr/>
        </p:nvSpPr>
        <p:spPr>
          <a:xfrm>
            <a:off x="6184900" y="3543300"/>
            <a:ext cx="469900" cy="444500"/>
          </a:xfrm>
          <a:prstGeom prst="rect">
            <a:avLst/>
          </a:prstGeom>
          <a:gradFill>
            <a:gsLst>
              <a:gs pos="0">
                <a:schemeClr val="hlink"/>
              </a:gs>
              <a:gs pos="100000">
                <a:srgbClr val="707070"/>
              </a:gs>
            </a:gsLst>
            <a:path path="circle">
              <a:fillToRect l="50000" t="50000" r="50000" b="50000"/>
            </a:path>
            <a:tileRect/>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35" name="Google Shape;535;p56"/>
          <p:cNvSpPr txBox="1"/>
          <p:nvPr/>
        </p:nvSpPr>
        <p:spPr>
          <a:xfrm>
            <a:off x="3895725" y="35480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2              2            1</a:t>
            </a:r>
            <a:endParaRPr/>
          </a:p>
        </p:txBody>
      </p:sp>
      <p:sp>
        <p:nvSpPr>
          <p:cNvPr id="536" name="Google Shape;536;p56"/>
          <p:cNvSpPr/>
          <p:nvPr/>
        </p:nvSpPr>
        <p:spPr>
          <a:xfrm>
            <a:off x="7226300" y="5054600"/>
            <a:ext cx="1155700" cy="762000"/>
          </a:xfrm>
          <a:prstGeom prst="wedgeRoundRectCallout">
            <a:avLst>
              <a:gd name="adj1" fmla="val -99037"/>
              <a:gd name="adj2" fmla="val -188958"/>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Saddle</a:t>
            </a:r>
            <a:endParaRPr/>
          </a:p>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Point</a:t>
            </a:r>
            <a:endParaRPr/>
          </a:p>
        </p:txBody>
      </p:sp>
      <p:sp>
        <p:nvSpPr>
          <p:cNvPr id="537" name="Google Shape;537;p56"/>
          <p:cNvSpPr/>
          <p:nvPr/>
        </p:nvSpPr>
        <p:spPr>
          <a:xfrm>
            <a:off x="6921500" y="1676400"/>
            <a:ext cx="1765300" cy="800100"/>
          </a:xfrm>
          <a:prstGeom prst="wedgeRoundRectCallout">
            <a:avLst>
              <a:gd name="adj1" fmla="val -72032"/>
              <a:gd name="adj2" fmla="val 197023"/>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Value of the</a:t>
            </a:r>
            <a:endParaRPr/>
          </a:p>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game is 1</a:t>
            </a:r>
            <a:endParaRPr/>
          </a:p>
        </p:txBody>
      </p:sp>
    </p:spTree>
  </p:cSld>
  <p:clrMapOvr>
    <a:masterClrMapping/>
  </p:clrMapOvr>
  <p:transition>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7"/>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Pure Strategy Example</a:t>
            </a:r>
            <a:endParaRPr/>
          </a:p>
        </p:txBody>
      </p:sp>
      <p:sp>
        <p:nvSpPr>
          <p:cNvPr id="544" name="Google Shape;544;p57"/>
          <p:cNvSpPr/>
          <p:nvPr/>
        </p:nvSpPr>
        <p:spPr>
          <a:xfrm>
            <a:off x="682625" y="1103313"/>
            <a:ext cx="7612063" cy="44370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Pure Strategy Summary</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Player A should choose Strategy </a:t>
            </a:r>
            <a:r>
              <a:rPr lang="en-US" sz="2400" b="0" i="1" u="none" strike="noStrike" cap="none">
                <a:solidFill>
                  <a:schemeClr val="lt1"/>
                </a:solidFill>
                <a:latin typeface="Book Antiqua"/>
                <a:ea typeface="Book Antiqua"/>
                <a:cs typeface="Book Antiqua"/>
                <a:sym typeface="Book Antiqua"/>
              </a:rPr>
              <a:t>a</a:t>
            </a:r>
            <a:r>
              <a:rPr lang="en-US" sz="2400" b="0" i="0" u="none" strike="noStrike" cap="none" baseline="-25000">
                <a:solidFill>
                  <a:schemeClr val="lt1"/>
                </a:solidFill>
                <a:latin typeface="Book Antiqua"/>
                <a:ea typeface="Book Antiqua"/>
                <a:cs typeface="Book Antiqua"/>
                <a:sym typeface="Book Antiqua"/>
              </a:rPr>
              <a:t>1</a:t>
            </a:r>
            <a:r>
              <a:rPr lang="en-US" sz="2400" b="0" i="0" u="none" strike="noStrike" cap="none">
                <a:solidFill>
                  <a:schemeClr val="lt1"/>
                </a:solidFill>
                <a:latin typeface="Book Antiqua"/>
                <a:ea typeface="Book Antiqua"/>
                <a:cs typeface="Book Antiqua"/>
                <a:sym typeface="Book Antiqua"/>
              </a:rPr>
              <a:t> (offer a cash rebate).</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Player A can expect a </a:t>
            </a:r>
            <a:r>
              <a:rPr lang="en-US" sz="2400" b="0" i="0" u="sng" strike="noStrike" cap="none">
                <a:solidFill>
                  <a:schemeClr val="lt1"/>
                </a:solidFill>
                <a:latin typeface="Book Antiqua"/>
                <a:ea typeface="Book Antiqua"/>
                <a:cs typeface="Book Antiqua"/>
                <a:sym typeface="Book Antiqua"/>
              </a:rPr>
              <a:t>gain</a:t>
            </a:r>
            <a:r>
              <a:rPr lang="en-US" sz="2400" b="0" i="0" u="none" strike="noStrike" cap="none">
                <a:solidFill>
                  <a:schemeClr val="lt1"/>
                </a:solidFill>
                <a:latin typeface="Book Antiqua"/>
                <a:ea typeface="Book Antiqua"/>
                <a:cs typeface="Book Antiqua"/>
                <a:sym typeface="Book Antiqua"/>
              </a:rPr>
              <a:t> of </a:t>
            </a:r>
            <a:r>
              <a:rPr lang="en-US" sz="2400" b="0" i="0" u="sng" strike="noStrike" cap="none">
                <a:solidFill>
                  <a:schemeClr val="lt1"/>
                </a:solidFill>
                <a:latin typeface="Book Antiqua"/>
                <a:ea typeface="Book Antiqua"/>
                <a:cs typeface="Book Antiqua"/>
                <a:sym typeface="Book Antiqua"/>
              </a:rPr>
              <a:t>at least</a:t>
            </a:r>
            <a:r>
              <a:rPr lang="en-US" sz="2400" b="0" i="0" u="none" strike="noStrike" cap="none">
                <a:solidFill>
                  <a:schemeClr val="lt1"/>
                </a:solidFill>
                <a:latin typeface="Book Antiqua"/>
                <a:ea typeface="Book Antiqua"/>
                <a:cs typeface="Book Antiqua"/>
                <a:sym typeface="Book Antiqua"/>
              </a:rPr>
              <a:t> 1 vehicle sale per week.</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Player B should choose Strategy </a:t>
            </a:r>
            <a:r>
              <a:rPr lang="en-US" sz="2400" b="0" i="1" u="none" strike="noStrike" cap="none">
                <a:solidFill>
                  <a:schemeClr val="lt1"/>
                </a:solidFill>
                <a:latin typeface="Book Antiqua"/>
                <a:ea typeface="Book Antiqua"/>
                <a:cs typeface="Book Antiqua"/>
                <a:sym typeface="Book Antiqua"/>
              </a:rPr>
              <a:t>b</a:t>
            </a:r>
            <a:r>
              <a:rPr lang="en-US" sz="2400" b="0" i="0" u="none" strike="noStrike" cap="none" baseline="-25000">
                <a:solidFill>
                  <a:schemeClr val="lt1"/>
                </a:solidFill>
                <a:latin typeface="Book Antiqua"/>
                <a:ea typeface="Book Antiqua"/>
                <a:cs typeface="Book Antiqua"/>
                <a:sym typeface="Book Antiqua"/>
              </a:rPr>
              <a:t>3</a:t>
            </a:r>
            <a:r>
              <a:rPr lang="en-US" sz="2400" b="0" i="0" u="none" strike="noStrike" cap="none">
                <a:solidFill>
                  <a:schemeClr val="lt1"/>
                </a:solidFill>
                <a:latin typeface="Book Antiqua"/>
                <a:ea typeface="Book Antiqua"/>
                <a:cs typeface="Book Antiqua"/>
                <a:sym typeface="Book Antiqua"/>
              </a:rPr>
              <a:t> (offer a 0% loan).</a:t>
            </a:r>
            <a:endParaRPr/>
          </a:p>
          <a:p>
            <a:pPr marL="742950" marR="0" lvl="1" indent="-285750" algn="l" rtl="0">
              <a:spcBef>
                <a:spcPts val="480"/>
              </a:spcBef>
              <a:spcAft>
                <a:spcPts val="0"/>
              </a:spcAft>
              <a:buClr>
                <a:srgbClr val="66FFFF"/>
              </a:buClr>
              <a:buSzPts val="1800"/>
              <a:buFont typeface="Arial"/>
              <a:buChar char="●"/>
            </a:pPr>
            <a:r>
              <a:rPr lang="en-US" sz="2400" b="0" i="0" u="none" strike="noStrike" cap="none">
                <a:solidFill>
                  <a:schemeClr val="lt1"/>
                </a:solidFill>
                <a:latin typeface="Book Antiqua"/>
                <a:ea typeface="Book Antiqua"/>
                <a:cs typeface="Book Antiqua"/>
                <a:sym typeface="Book Antiqua"/>
              </a:rPr>
              <a:t>Player B can expect a </a:t>
            </a:r>
            <a:r>
              <a:rPr lang="en-US" sz="2400" b="0" i="0" u="sng" strike="noStrike" cap="none">
                <a:solidFill>
                  <a:schemeClr val="lt1"/>
                </a:solidFill>
                <a:latin typeface="Book Antiqua"/>
                <a:ea typeface="Book Antiqua"/>
                <a:cs typeface="Book Antiqua"/>
                <a:sym typeface="Book Antiqua"/>
              </a:rPr>
              <a:t>loss</a:t>
            </a:r>
            <a:r>
              <a:rPr lang="en-US" sz="2400" b="0" i="0" u="none" strike="noStrike" cap="none">
                <a:solidFill>
                  <a:schemeClr val="lt1"/>
                </a:solidFill>
                <a:latin typeface="Book Antiqua"/>
                <a:ea typeface="Book Antiqua"/>
                <a:cs typeface="Book Antiqua"/>
                <a:sym typeface="Book Antiqua"/>
              </a:rPr>
              <a:t> of </a:t>
            </a:r>
            <a:r>
              <a:rPr lang="en-US" sz="2400" b="0" i="0" u="sng" strike="noStrike" cap="none">
                <a:solidFill>
                  <a:schemeClr val="lt1"/>
                </a:solidFill>
                <a:latin typeface="Book Antiqua"/>
                <a:ea typeface="Book Antiqua"/>
                <a:cs typeface="Book Antiqua"/>
                <a:sym typeface="Book Antiqua"/>
              </a:rPr>
              <a:t>no more than</a:t>
            </a:r>
            <a:r>
              <a:rPr lang="en-US" sz="2400" b="0" i="0" u="none" strike="noStrike" cap="none">
                <a:solidFill>
                  <a:schemeClr val="lt1"/>
                </a:solidFill>
                <a:latin typeface="Book Antiqua"/>
                <a:ea typeface="Book Antiqua"/>
                <a:cs typeface="Book Antiqua"/>
                <a:sym typeface="Book Antiqua"/>
              </a:rPr>
              <a:t> 1 vehicle sale per week.</a:t>
            </a:r>
            <a:endParaRPr/>
          </a:p>
        </p:txBody>
      </p:sp>
    </p:spTree>
  </p:cSld>
  <p:clrMapOvr>
    <a:masterClrMapping/>
  </p:clrMapOvr>
  <p:transition>
    <p:fade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Google Shape;550;p58"/>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a:t>
            </a:r>
            <a:endParaRPr/>
          </a:p>
        </p:txBody>
      </p:sp>
      <p:sp>
        <p:nvSpPr>
          <p:cNvPr id="551" name="Google Shape;551;p58"/>
          <p:cNvSpPr/>
          <p:nvPr/>
        </p:nvSpPr>
        <p:spPr>
          <a:xfrm>
            <a:off x="682625" y="1103313"/>
            <a:ext cx="7942263" cy="46148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If the maximin value for Player A does not equal the minimax value for Player B, then a pure strategy is not optimal for the game.</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In this case, a </a:t>
            </a:r>
            <a:r>
              <a:rPr lang="en-US" sz="2400" u="sng">
                <a:solidFill>
                  <a:schemeClr val="lt1"/>
                </a:solidFill>
                <a:latin typeface="Book Antiqua"/>
                <a:ea typeface="Book Antiqua"/>
                <a:cs typeface="Book Antiqua"/>
                <a:sym typeface="Book Antiqua"/>
              </a:rPr>
              <a:t>mixed strategy</a:t>
            </a:r>
            <a:r>
              <a:rPr lang="en-US" sz="2400">
                <a:solidFill>
                  <a:schemeClr val="lt1"/>
                </a:solidFill>
                <a:latin typeface="Book Antiqua"/>
                <a:ea typeface="Book Antiqua"/>
                <a:cs typeface="Book Antiqua"/>
                <a:sym typeface="Book Antiqua"/>
              </a:rPr>
              <a:t> is best. </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With a mixed strategy, each player employs more than one strategy.</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Each player should use one strategy some of the time and other strategies the rest of the time.</a:t>
            </a:r>
            <a:endParaRPr/>
          </a:p>
          <a:p>
            <a:pPr marL="342900" marR="0" lvl="0" indent="-342900" algn="l" rtl="0">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The optimal solution is the relative frequencies with which each player should use his possible strategies.</a:t>
            </a:r>
            <a:endParaRPr/>
          </a:p>
        </p:txBody>
      </p:sp>
    </p:spTree>
  </p:cSld>
  <p:clrMapOvr>
    <a:masterClrMapping/>
  </p:clrMapOvr>
  <p:transition>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7" name="Google Shape;557;p59"/>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 Example</a:t>
            </a:r>
            <a:endParaRPr/>
          </a:p>
        </p:txBody>
      </p:sp>
      <p:sp>
        <p:nvSpPr>
          <p:cNvPr id="558" name="Google Shape;558;p59"/>
          <p:cNvSpPr/>
          <p:nvPr/>
        </p:nvSpPr>
        <p:spPr>
          <a:xfrm>
            <a:off x="3759200" y="2946400"/>
            <a:ext cx="1752600" cy="7874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59" name="Google Shape;559;p59"/>
          <p:cNvSpPr/>
          <p:nvPr/>
        </p:nvSpPr>
        <p:spPr>
          <a:xfrm>
            <a:off x="3759200" y="3698875"/>
            <a:ext cx="1752600" cy="10541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0" name="Google Shape;560;p59"/>
          <p:cNvSpPr txBox="1"/>
          <p:nvPr/>
        </p:nvSpPr>
        <p:spPr>
          <a:xfrm>
            <a:off x="4005263" y="30368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561" name="Google Shape;561;p59"/>
          <p:cNvSpPr txBox="1"/>
          <p:nvPr/>
        </p:nvSpPr>
        <p:spPr>
          <a:xfrm>
            <a:off x="4932363" y="30368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562" name="Google Shape;562;p59"/>
          <p:cNvSpPr txBox="1"/>
          <p:nvPr/>
        </p:nvSpPr>
        <p:spPr>
          <a:xfrm>
            <a:off x="3983038" y="2451100"/>
            <a:ext cx="13081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B</a:t>
            </a:r>
            <a:endParaRPr/>
          </a:p>
        </p:txBody>
      </p:sp>
      <p:sp>
        <p:nvSpPr>
          <p:cNvPr id="563" name="Google Shape;563;p59"/>
          <p:cNvSpPr txBox="1"/>
          <p:nvPr/>
        </p:nvSpPr>
        <p:spPr>
          <a:xfrm>
            <a:off x="3959225" y="4221163"/>
            <a:ext cx="15303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11         5</a:t>
            </a:r>
            <a:endParaRPr/>
          </a:p>
        </p:txBody>
      </p:sp>
      <p:sp>
        <p:nvSpPr>
          <p:cNvPr id="564" name="Google Shape;564;p59"/>
          <p:cNvSpPr/>
          <p:nvPr/>
        </p:nvSpPr>
        <p:spPr>
          <a:xfrm>
            <a:off x="2114550" y="3692525"/>
            <a:ext cx="1644650" cy="1058863"/>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5" name="Google Shape;565;p59"/>
          <p:cNvSpPr txBox="1"/>
          <p:nvPr/>
        </p:nvSpPr>
        <p:spPr>
          <a:xfrm>
            <a:off x="2792413" y="3702050"/>
            <a:ext cx="420687" cy="96837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p:txBody>
      </p:sp>
      <p:sp>
        <p:nvSpPr>
          <p:cNvPr id="566" name="Google Shape;566;p59"/>
          <p:cNvSpPr txBox="1"/>
          <p:nvPr/>
        </p:nvSpPr>
        <p:spPr>
          <a:xfrm>
            <a:off x="2243138" y="3201988"/>
            <a:ext cx="13589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A</a:t>
            </a:r>
            <a:endParaRPr/>
          </a:p>
        </p:txBody>
      </p:sp>
      <p:sp>
        <p:nvSpPr>
          <p:cNvPr id="567" name="Google Shape;567;p59"/>
          <p:cNvSpPr txBox="1"/>
          <p:nvPr/>
        </p:nvSpPr>
        <p:spPr>
          <a:xfrm>
            <a:off x="3984625" y="3763963"/>
            <a:ext cx="149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4          8</a:t>
            </a:r>
            <a:endParaRPr/>
          </a:p>
        </p:txBody>
      </p:sp>
      <p:sp>
        <p:nvSpPr>
          <p:cNvPr id="568" name="Google Shape;568;p59"/>
          <p:cNvSpPr/>
          <p:nvPr/>
        </p:nvSpPr>
        <p:spPr>
          <a:xfrm>
            <a:off x="682625" y="1103313"/>
            <a:ext cx="7612063" cy="13509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Consider the following two-person zero-sum game. The maximin does not equal the minimax.  There is not an optimal pure strategy. </a:t>
            </a:r>
            <a:endParaRPr/>
          </a:p>
        </p:txBody>
      </p:sp>
      <p:sp>
        <p:nvSpPr>
          <p:cNvPr id="569" name="Google Shape;569;p59"/>
          <p:cNvSpPr/>
          <p:nvPr/>
        </p:nvSpPr>
        <p:spPr>
          <a:xfrm>
            <a:off x="3759200" y="4749800"/>
            <a:ext cx="1752600" cy="8255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0" name="Google Shape;570;p59"/>
          <p:cNvSpPr/>
          <p:nvPr/>
        </p:nvSpPr>
        <p:spPr>
          <a:xfrm>
            <a:off x="2120900" y="4749800"/>
            <a:ext cx="1638300" cy="8255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1" name="Google Shape;571;p59"/>
          <p:cNvSpPr txBox="1"/>
          <p:nvPr/>
        </p:nvSpPr>
        <p:spPr>
          <a:xfrm>
            <a:off x="2141538" y="4792663"/>
            <a:ext cx="1595437" cy="7493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400">
                <a:solidFill>
                  <a:schemeClr val="lt1"/>
                </a:solidFill>
                <a:latin typeface="Book Antiqua"/>
                <a:ea typeface="Book Antiqua"/>
                <a:cs typeface="Book Antiqua"/>
                <a:sym typeface="Book Antiqua"/>
              </a:rPr>
              <a:t>Column</a:t>
            </a:r>
            <a:endParaRPr/>
          </a:p>
          <a:p>
            <a:pPr marL="0" marR="0" lvl="0" indent="0" algn="ctr" rtl="0">
              <a:lnSpc>
                <a:spcPct val="90000"/>
              </a:lnSpc>
              <a:spcBef>
                <a:spcPts val="0"/>
              </a:spcBef>
              <a:spcAft>
                <a:spcPts val="0"/>
              </a:spcAft>
              <a:buNone/>
            </a:pPr>
            <a:r>
              <a:rPr lang="en-US" sz="2400">
                <a:solidFill>
                  <a:schemeClr val="lt1"/>
                </a:solidFill>
                <a:latin typeface="Book Antiqua"/>
                <a:ea typeface="Book Antiqua"/>
                <a:cs typeface="Book Antiqua"/>
                <a:sym typeface="Book Antiqua"/>
              </a:rPr>
              <a:t>Maximum</a:t>
            </a:r>
            <a:endParaRPr/>
          </a:p>
        </p:txBody>
      </p:sp>
      <p:sp>
        <p:nvSpPr>
          <p:cNvPr id="572" name="Google Shape;572;p59"/>
          <p:cNvSpPr txBox="1"/>
          <p:nvPr/>
        </p:nvSpPr>
        <p:spPr>
          <a:xfrm>
            <a:off x="3908425" y="4878388"/>
            <a:ext cx="1517650" cy="5302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11         8</a:t>
            </a:r>
            <a:endParaRPr/>
          </a:p>
        </p:txBody>
      </p:sp>
      <p:sp>
        <p:nvSpPr>
          <p:cNvPr id="573" name="Google Shape;573;p59"/>
          <p:cNvSpPr/>
          <p:nvPr/>
        </p:nvSpPr>
        <p:spPr>
          <a:xfrm>
            <a:off x="5511800" y="2946400"/>
            <a:ext cx="1549400" cy="7493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4" name="Google Shape;574;p59"/>
          <p:cNvSpPr txBox="1"/>
          <p:nvPr/>
        </p:nvSpPr>
        <p:spPr>
          <a:xfrm>
            <a:off x="5570538" y="2971800"/>
            <a:ext cx="1431925" cy="695325"/>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Row</a:t>
            </a:r>
            <a:endParaRPr/>
          </a:p>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Minimum</a:t>
            </a:r>
            <a:endParaRPr/>
          </a:p>
        </p:txBody>
      </p:sp>
      <p:sp>
        <p:nvSpPr>
          <p:cNvPr id="575" name="Google Shape;575;p59"/>
          <p:cNvSpPr/>
          <p:nvPr/>
        </p:nvSpPr>
        <p:spPr>
          <a:xfrm>
            <a:off x="5511800" y="3695700"/>
            <a:ext cx="1549400" cy="10541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6" name="Google Shape;576;p59"/>
          <p:cNvSpPr txBox="1"/>
          <p:nvPr/>
        </p:nvSpPr>
        <p:spPr>
          <a:xfrm>
            <a:off x="6067425" y="3676650"/>
            <a:ext cx="412750" cy="1041400"/>
          </a:xfrm>
          <a:prstGeom prst="rect">
            <a:avLst/>
          </a:prstGeom>
          <a:noFill/>
          <a:ln>
            <a:noFill/>
          </a:ln>
        </p:spPr>
        <p:txBody>
          <a:bodyPr spcFirstLastPara="1" wrap="square" lIns="91425" tIns="45700" rIns="91425" bIns="45700" anchor="t" anchorCtr="0">
            <a:noAutofit/>
          </a:bodyPr>
          <a:lstStyle/>
          <a:p>
            <a:pPr marL="0" marR="0" lvl="0" indent="0" algn="ctr" rtl="0">
              <a:lnSpc>
                <a:spcPct val="130000"/>
              </a:lnSpc>
              <a:spcBef>
                <a:spcPts val="0"/>
              </a:spcBef>
              <a:spcAft>
                <a:spcPts val="0"/>
              </a:spcAft>
              <a:buNone/>
            </a:pPr>
            <a:r>
              <a:rPr lang="en-US" sz="2400">
                <a:solidFill>
                  <a:schemeClr val="lt1"/>
                </a:solidFill>
                <a:latin typeface="Book Antiqua"/>
                <a:ea typeface="Book Antiqua"/>
                <a:cs typeface="Book Antiqua"/>
                <a:sym typeface="Book Antiqua"/>
              </a:rPr>
              <a:t> 4</a:t>
            </a:r>
            <a:endParaRPr/>
          </a:p>
          <a:p>
            <a:pPr marL="0" marR="0" lvl="0" indent="0" algn="ctr" rtl="0">
              <a:lnSpc>
                <a:spcPct val="130000"/>
              </a:lnSpc>
              <a:spcBef>
                <a:spcPts val="0"/>
              </a:spcBef>
              <a:spcAft>
                <a:spcPts val="0"/>
              </a:spcAft>
              <a:buNone/>
            </a:pPr>
            <a:r>
              <a:rPr lang="en-US" sz="2400">
                <a:solidFill>
                  <a:schemeClr val="lt1"/>
                </a:solidFill>
                <a:latin typeface="Book Antiqua"/>
                <a:ea typeface="Book Antiqua"/>
                <a:cs typeface="Book Antiqua"/>
                <a:sym typeface="Book Antiqua"/>
              </a:rPr>
              <a:t> 5</a:t>
            </a:r>
            <a:endParaRPr/>
          </a:p>
        </p:txBody>
      </p:sp>
      <p:sp>
        <p:nvSpPr>
          <p:cNvPr id="577" name="Google Shape;577;p59"/>
          <p:cNvSpPr/>
          <p:nvPr/>
        </p:nvSpPr>
        <p:spPr>
          <a:xfrm>
            <a:off x="6032500" y="4229100"/>
            <a:ext cx="5334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8" name="Google Shape;578;p59"/>
          <p:cNvSpPr/>
          <p:nvPr/>
        </p:nvSpPr>
        <p:spPr>
          <a:xfrm>
            <a:off x="4864100" y="4940300"/>
            <a:ext cx="5334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9" name="Google Shape;579;p59"/>
          <p:cNvSpPr/>
          <p:nvPr/>
        </p:nvSpPr>
        <p:spPr>
          <a:xfrm>
            <a:off x="7137400" y="3543300"/>
            <a:ext cx="1371600" cy="469900"/>
          </a:xfrm>
          <a:prstGeom prst="wedgeRoundRectCallout">
            <a:avLst>
              <a:gd name="adj1" fmla="val -90394"/>
              <a:gd name="adj2" fmla="val 132769"/>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Maximin</a:t>
            </a:r>
            <a:endParaRPr/>
          </a:p>
        </p:txBody>
      </p:sp>
      <p:sp>
        <p:nvSpPr>
          <p:cNvPr id="580" name="Google Shape;580;p59"/>
          <p:cNvSpPr/>
          <p:nvPr/>
        </p:nvSpPr>
        <p:spPr>
          <a:xfrm>
            <a:off x="5943600" y="5207000"/>
            <a:ext cx="1371600" cy="469900"/>
          </a:xfrm>
          <a:prstGeom prst="wedgeRoundRectCallout">
            <a:avLst>
              <a:gd name="adj1" fmla="val -90394"/>
              <a:gd name="adj2" fmla="val -64528"/>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Minimax</a:t>
            </a:r>
            <a:endParaRPr/>
          </a:p>
        </p:txBody>
      </p:sp>
    </p:spTree>
  </p:cSld>
  <p:clrMapOvr>
    <a:masterClrMapping/>
  </p:clrMapOvr>
  <p:transition>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85"/>
        <p:cNvGrpSpPr/>
        <p:nvPr/>
      </p:nvGrpSpPr>
      <p:grpSpPr>
        <a:xfrm>
          <a:off x="0" y="0"/>
          <a:ext cx="0" cy="0"/>
          <a:chOff x="0" y="0"/>
          <a:chExt cx="0" cy="0"/>
        </a:xfrm>
      </p:grpSpPr>
      <p:sp>
        <p:nvSpPr>
          <p:cNvPr id="586" name="Google Shape;586;p60"/>
          <p:cNvSpPr/>
          <p:nvPr/>
        </p:nvSpPr>
        <p:spPr>
          <a:xfrm>
            <a:off x="1003300" y="1270000"/>
            <a:ext cx="7162800" cy="10033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87" name="Google Shape;587;p60"/>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 Example</a:t>
            </a:r>
            <a:endParaRPr/>
          </a:p>
        </p:txBody>
      </p:sp>
      <p:sp>
        <p:nvSpPr>
          <p:cNvPr id="588" name="Google Shape;588;p60"/>
          <p:cNvSpPr txBox="1"/>
          <p:nvPr/>
        </p:nvSpPr>
        <p:spPr>
          <a:xfrm>
            <a:off x="1704975" y="1284288"/>
            <a:ext cx="6345238"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the probability Player A selects 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p:txBody>
      </p:sp>
      <p:sp>
        <p:nvSpPr>
          <p:cNvPr id="589" name="Google Shape;589;p60"/>
          <p:cNvSpPr txBox="1"/>
          <p:nvPr/>
        </p:nvSpPr>
        <p:spPr>
          <a:xfrm>
            <a:off x="1063625" y="1725613"/>
            <a:ext cx="701992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(1 </a:t>
            </a:r>
            <a:r>
              <a:rPr lang="en-US" sz="2400">
                <a:solidFill>
                  <a:schemeClr val="lt1"/>
                </a:solidFill>
                <a:latin typeface="Noto Sans Symbols"/>
                <a:ea typeface="Noto Sans Symbols"/>
                <a:cs typeface="Noto Sans Symbols"/>
                <a:sym typeface="Noto Sans Symbols"/>
              </a:rPr>
              <a:t>−</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the probability Player A selects 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p:txBody>
      </p:sp>
      <p:sp>
        <p:nvSpPr>
          <p:cNvPr id="590" name="Google Shape;590;p60"/>
          <p:cNvSpPr txBox="1"/>
          <p:nvPr/>
        </p:nvSpPr>
        <p:spPr>
          <a:xfrm>
            <a:off x="1200150" y="2389188"/>
            <a:ext cx="29337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If Player B selects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591" name="Google Shape;591;p60"/>
          <p:cNvSpPr txBox="1"/>
          <p:nvPr/>
        </p:nvSpPr>
        <p:spPr>
          <a:xfrm>
            <a:off x="3155950" y="2871788"/>
            <a:ext cx="27622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EV =  4</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+ 11(1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592" name="Google Shape;592;p60"/>
          <p:cNvSpPr txBox="1"/>
          <p:nvPr/>
        </p:nvSpPr>
        <p:spPr>
          <a:xfrm>
            <a:off x="1200150" y="3405188"/>
            <a:ext cx="29337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If Player B selects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593" name="Google Shape;593;p60"/>
          <p:cNvSpPr txBox="1"/>
          <p:nvPr/>
        </p:nvSpPr>
        <p:spPr>
          <a:xfrm>
            <a:off x="3155950" y="3887788"/>
            <a:ext cx="26098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EV =  8</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+ 5(1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599" name="Google Shape;599;p61"/>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 Example</a:t>
            </a:r>
            <a:endParaRPr/>
          </a:p>
        </p:txBody>
      </p:sp>
      <p:sp>
        <p:nvSpPr>
          <p:cNvPr id="600" name="Google Shape;600;p61"/>
          <p:cNvSpPr txBox="1"/>
          <p:nvPr/>
        </p:nvSpPr>
        <p:spPr>
          <a:xfrm>
            <a:off x="2647950" y="2262188"/>
            <a:ext cx="38862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4</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+ 11(1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8</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+ 5(1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endParaRPr/>
          </a:p>
        </p:txBody>
      </p:sp>
      <p:sp>
        <p:nvSpPr>
          <p:cNvPr id="601" name="Google Shape;601;p61"/>
          <p:cNvSpPr txBox="1"/>
          <p:nvPr/>
        </p:nvSpPr>
        <p:spPr>
          <a:xfrm>
            <a:off x="1200150" y="1106488"/>
            <a:ext cx="7008813" cy="1187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To solve for the optimal probabilities for Player A</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we set the two expected values equal and solve for</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the value of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602" name="Google Shape;602;p61"/>
          <p:cNvSpPr txBox="1"/>
          <p:nvPr/>
        </p:nvSpPr>
        <p:spPr>
          <a:xfrm>
            <a:off x="2711450" y="2706688"/>
            <a:ext cx="36322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4</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+ 11 – 11</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8</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+ 5 – 5</a:t>
            </a:r>
            <a:r>
              <a:rPr lang="en-US" sz="2400" i="1">
                <a:solidFill>
                  <a:schemeClr val="lt1"/>
                </a:solidFill>
                <a:latin typeface="Book Antiqua"/>
                <a:ea typeface="Book Antiqua"/>
                <a:cs typeface="Book Antiqua"/>
                <a:sym typeface="Book Antiqua"/>
              </a:rPr>
              <a:t>p</a:t>
            </a:r>
            <a:endParaRPr sz="2400">
              <a:solidFill>
                <a:schemeClr val="lt1"/>
              </a:solidFill>
              <a:latin typeface="Book Antiqua"/>
              <a:ea typeface="Book Antiqua"/>
              <a:cs typeface="Book Antiqua"/>
              <a:sym typeface="Book Antiqua"/>
            </a:endParaRPr>
          </a:p>
        </p:txBody>
      </p:sp>
      <p:sp>
        <p:nvSpPr>
          <p:cNvPr id="603" name="Google Shape;603;p61"/>
          <p:cNvSpPr txBox="1"/>
          <p:nvPr/>
        </p:nvSpPr>
        <p:spPr>
          <a:xfrm>
            <a:off x="3524250" y="3151188"/>
            <a:ext cx="22288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11 – 7</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5 + 3</a:t>
            </a:r>
            <a:r>
              <a:rPr lang="en-US" sz="2400" i="1">
                <a:solidFill>
                  <a:schemeClr val="lt1"/>
                </a:solidFill>
                <a:latin typeface="Book Antiqua"/>
                <a:ea typeface="Book Antiqua"/>
                <a:cs typeface="Book Antiqua"/>
                <a:sym typeface="Book Antiqua"/>
              </a:rPr>
              <a:t>p</a:t>
            </a:r>
            <a:endParaRPr sz="2400">
              <a:solidFill>
                <a:schemeClr val="lt1"/>
              </a:solidFill>
              <a:latin typeface="Book Antiqua"/>
              <a:ea typeface="Book Antiqua"/>
              <a:cs typeface="Book Antiqua"/>
              <a:sym typeface="Book Antiqua"/>
            </a:endParaRPr>
          </a:p>
        </p:txBody>
      </p:sp>
      <p:sp>
        <p:nvSpPr>
          <p:cNvPr id="604" name="Google Shape;604;p61"/>
          <p:cNvSpPr txBox="1"/>
          <p:nvPr/>
        </p:nvSpPr>
        <p:spPr>
          <a:xfrm>
            <a:off x="3879850" y="3582988"/>
            <a:ext cx="13335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-10</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-6</a:t>
            </a:r>
            <a:endParaRPr/>
          </a:p>
        </p:txBody>
      </p:sp>
      <p:sp>
        <p:nvSpPr>
          <p:cNvPr id="605" name="Google Shape;605;p61"/>
          <p:cNvSpPr txBox="1"/>
          <p:nvPr/>
        </p:nvSpPr>
        <p:spPr>
          <a:xfrm>
            <a:off x="4298950" y="3976688"/>
            <a:ext cx="9017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.6</a:t>
            </a:r>
            <a:endParaRPr/>
          </a:p>
        </p:txBody>
      </p:sp>
      <p:sp>
        <p:nvSpPr>
          <p:cNvPr id="606" name="Google Shape;606;p61"/>
          <p:cNvSpPr txBox="1"/>
          <p:nvPr/>
        </p:nvSpPr>
        <p:spPr>
          <a:xfrm>
            <a:off x="1758950" y="4565650"/>
            <a:ext cx="5619750" cy="1292225"/>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182875" tIns="91425" rIns="182875" bIns="91425" anchor="ctr" anchorCtr="1">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Player A should select:</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with a .6 probability and</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with a .4 probability.</a:t>
            </a:r>
            <a:endParaRPr sz="2400" baseline="-25000">
              <a:solidFill>
                <a:schemeClr val="lt1"/>
              </a:solidFill>
              <a:latin typeface="Book Antiqua"/>
              <a:ea typeface="Book Antiqua"/>
              <a:cs typeface="Book Antiqua"/>
              <a:sym typeface="Book Antiqua"/>
            </a:endParaRPr>
          </a:p>
        </p:txBody>
      </p:sp>
      <p:sp>
        <p:nvSpPr>
          <p:cNvPr id="607" name="Google Shape;607;p61"/>
          <p:cNvSpPr/>
          <p:nvPr/>
        </p:nvSpPr>
        <p:spPr>
          <a:xfrm>
            <a:off x="6115050" y="3228975"/>
            <a:ext cx="1625600" cy="920750"/>
          </a:xfrm>
          <a:prstGeom prst="wedgeRoundRectCallout">
            <a:avLst>
              <a:gd name="adj1" fmla="val -106347"/>
              <a:gd name="adj2" fmla="val 52597"/>
              <a:gd name="adj3" fmla="val 16667"/>
            </a:avLst>
          </a:prstGeom>
          <a:gradFill>
            <a:gsLst>
              <a:gs pos="0">
                <a:srgbClr val="666666"/>
              </a:gs>
              <a:gs pos="50000">
                <a:schemeClr val="hlink"/>
              </a:gs>
              <a:gs pos="100000">
                <a:srgbClr val="666666"/>
              </a:gs>
            </a:gsLst>
            <a:lin ang="5400000" scaled="0"/>
          </a:gradFill>
          <a:ln>
            <a:noFill/>
          </a:ln>
          <a:effectLst>
            <a:outerShdw blurRad="44450" dist="27940" dir="5400000" algn="ctr">
              <a:srgbClr val="000000">
                <a:alpha val="31764"/>
              </a:srgbClr>
            </a:outerShdw>
          </a:effectLst>
        </p:spPr>
        <p:txBody>
          <a:bodyPr spcFirstLastPara="1" wrap="square" lIns="91425" tIns="91425" rIns="91425" bIns="91425" anchor="ctr" anchorCtr="1">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Hence,</a:t>
            </a:r>
            <a:endParaRPr sz="2200" i="1">
              <a:solidFill>
                <a:schemeClr val="lt1"/>
              </a:solidFill>
              <a:latin typeface="Book Antiqua"/>
              <a:ea typeface="Book Antiqua"/>
              <a:cs typeface="Book Antiqua"/>
              <a:sym typeface="Book Antiqua"/>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(1 </a:t>
            </a:r>
            <a:r>
              <a:rPr lang="en-US" sz="2200">
                <a:solidFill>
                  <a:schemeClr val="lt1"/>
                </a:solidFill>
                <a:latin typeface="Noto Sans Symbols"/>
                <a:ea typeface="Noto Sans Symbols"/>
                <a:cs typeface="Noto Sans Symbols"/>
                <a:sym typeface="Noto Sans Symbols"/>
              </a:rPr>
              <a:t>−</a:t>
            </a:r>
            <a:r>
              <a:rPr lang="en-US" sz="2200" i="1">
                <a:solidFill>
                  <a:schemeClr val="lt1"/>
                </a:solidFill>
                <a:latin typeface="Book Antiqua"/>
                <a:ea typeface="Book Antiqua"/>
                <a:cs typeface="Book Antiqua"/>
                <a:sym typeface="Book Antiqua"/>
              </a:rPr>
              <a:t> p</a:t>
            </a:r>
            <a:r>
              <a:rPr lang="en-US" sz="2200">
                <a:solidFill>
                  <a:schemeClr val="lt1"/>
                </a:solidFill>
                <a:latin typeface="Book Antiqua"/>
                <a:ea typeface="Book Antiqua"/>
                <a:cs typeface="Book Antiqua"/>
                <a:sym typeface="Book Antiqua"/>
              </a:rPr>
              <a:t>) = .4</a:t>
            </a:r>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7"/>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sp>
        <p:nvSpPr>
          <p:cNvPr id="124" name="Google Shape;124;p17"/>
          <p:cNvSpPr/>
          <p:nvPr/>
        </p:nvSpPr>
        <p:spPr>
          <a:xfrm>
            <a:off x="687388" y="1117600"/>
            <a:ext cx="7886700" cy="4797425"/>
          </a:xfrm>
          <a:prstGeom prst="rect">
            <a:avLst/>
          </a:prstGeom>
          <a:noFill/>
          <a:ln>
            <a:noFill/>
          </a:ln>
        </p:spPr>
        <p:txBody>
          <a:bodyPr spcFirstLastPara="1" wrap="square" lIns="92075" tIns="46025" rIns="92075" bIns="46025" anchor="t" anchorCtr="0">
            <a:noAutofit/>
          </a:bodyPr>
          <a:lstStyle/>
          <a:p>
            <a:pPr marL="0" marR="0" lvl="0" indent="-114300" algn="l" rtl="0">
              <a:lnSpc>
                <a:spcPct val="90000"/>
              </a:lnSpc>
              <a:spcBef>
                <a:spcPts val="0"/>
              </a:spcBef>
              <a:spcAft>
                <a:spcPts val="0"/>
              </a:spcAft>
              <a:buClr>
                <a:srgbClr val="66FFFF"/>
              </a:buClr>
              <a:buSzPts val="1800"/>
              <a:buFont typeface="Arial"/>
              <a:buChar char="●"/>
            </a:pPr>
            <a:r>
              <a:rPr lang="en-US" sz="2400" u="sng">
                <a:solidFill>
                  <a:schemeClr val="lt1"/>
                </a:solidFill>
                <a:latin typeface="Book Antiqua"/>
                <a:ea typeface="Book Antiqua"/>
                <a:cs typeface="Book Antiqua"/>
                <a:sym typeface="Book Antiqua"/>
              </a:rPr>
              <a:t>Other considerations:</a:t>
            </a:r>
            <a:endParaRPr sz="2400">
              <a:solidFill>
                <a:schemeClr val="lt1"/>
              </a:solidFill>
              <a:latin typeface="Book Antiqua"/>
              <a:ea typeface="Book Antiqua"/>
              <a:cs typeface="Book Antiqua"/>
              <a:sym typeface="Book Antiqua"/>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0" u="none" strike="noStrike" cap="none">
                <a:solidFill>
                  <a:schemeClr val="lt1"/>
                </a:solidFill>
                <a:latin typeface="Book Antiqua"/>
                <a:ea typeface="Book Antiqua"/>
                <a:cs typeface="Book Antiqua"/>
                <a:sym typeface="Book Antiqua"/>
              </a:rPr>
              <a:t>Swofford’s current financial position is weak.</a:t>
            </a:r>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0" u="none" strike="noStrike" cap="none">
                <a:solidFill>
                  <a:schemeClr val="lt1"/>
                </a:solidFill>
                <a:latin typeface="Book Antiqua"/>
                <a:ea typeface="Book Antiqua"/>
                <a:cs typeface="Book Antiqua"/>
                <a:sym typeface="Book Antiqua"/>
              </a:rPr>
              <a:t>The firm’s president believes that, if the next investment results in a substantial loss, Swofford’s future will be in jeopardy.</a:t>
            </a:r>
            <a:endParaRPr sz="2400" b="0" i="0" u="none" strike="noStrike" cap="none">
              <a:solidFill>
                <a:schemeClr val="lt1"/>
              </a:solidFill>
              <a:latin typeface="Book Antiqua"/>
              <a:ea typeface="Book Antiqua"/>
              <a:cs typeface="Book Antiqua"/>
              <a:sym typeface="Book Antiqua"/>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0" u="none" strike="noStrike" cap="none">
                <a:solidFill>
                  <a:schemeClr val="lt1"/>
                </a:solidFill>
                <a:latin typeface="Book Antiqua"/>
                <a:ea typeface="Book Antiqua"/>
                <a:cs typeface="Book Antiqua"/>
                <a:sym typeface="Book Antiqua"/>
              </a:rPr>
              <a:t>Quite possibly, the president would select </a:t>
            </a:r>
            <a:r>
              <a:rPr lang="en-US" sz="2400" b="0" i="1" u="none" strike="noStrike" cap="none">
                <a:solidFill>
                  <a:schemeClr val="lt1"/>
                </a:solidFill>
                <a:latin typeface="Book Antiqua"/>
                <a:ea typeface="Book Antiqua"/>
                <a:cs typeface="Book Antiqua"/>
                <a:sym typeface="Book Antiqua"/>
              </a:rPr>
              <a:t>d</a:t>
            </a:r>
            <a:r>
              <a:rPr lang="en-US" sz="2400" b="0" i="0" u="none" strike="noStrike" cap="none" baseline="-25000">
                <a:solidFill>
                  <a:schemeClr val="lt1"/>
                </a:solidFill>
                <a:latin typeface="Book Antiqua"/>
                <a:ea typeface="Book Antiqua"/>
                <a:cs typeface="Book Antiqua"/>
                <a:sym typeface="Book Antiqua"/>
              </a:rPr>
              <a:t>2</a:t>
            </a:r>
            <a:r>
              <a:rPr lang="en-US" sz="2400" b="0" i="0" u="none" strike="noStrike" cap="none">
                <a:solidFill>
                  <a:schemeClr val="lt1"/>
                </a:solidFill>
                <a:latin typeface="Book Antiqua"/>
                <a:ea typeface="Book Antiqua"/>
                <a:cs typeface="Book Antiqua"/>
                <a:sym typeface="Book Antiqua"/>
              </a:rPr>
              <a:t> or </a:t>
            </a:r>
            <a:r>
              <a:rPr lang="en-US" sz="2400" b="0" i="1" u="none" strike="noStrike" cap="none">
                <a:solidFill>
                  <a:schemeClr val="lt1"/>
                </a:solidFill>
                <a:latin typeface="Book Antiqua"/>
                <a:ea typeface="Book Antiqua"/>
                <a:cs typeface="Book Antiqua"/>
                <a:sym typeface="Book Antiqua"/>
              </a:rPr>
              <a:t>d</a:t>
            </a:r>
            <a:r>
              <a:rPr lang="en-US" sz="2400" b="0" i="0" u="none" strike="noStrike" cap="none" baseline="-25000">
                <a:solidFill>
                  <a:schemeClr val="lt1"/>
                </a:solidFill>
                <a:latin typeface="Book Antiqua"/>
                <a:ea typeface="Book Antiqua"/>
                <a:cs typeface="Book Antiqua"/>
                <a:sym typeface="Book Antiqua"/>
              </a:rPr>
              <a:t>3</a:t>
            </a:r>
            <a:r>
              <a:rPr lang="en-US" sz="2400" b="0" i="0" u="none" strike="noStrike" cap="none">
                <a:solidFill>
                  <a:schemeClr val="lt1"/>
                </a:solidFill>
                <a:latin typeface="Book Antiqua"/>
                <a:ea typeface="Book Antiqua"/>
                <a:cs typeface="Book Antiqua"/>
                <a:sym typeface="Book Antiqua"/>
              </a:rPr>
              <a:t> to avoid the possibility of incurring a $50,000 loss.</a:t>
            </a:r>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0" u="none" strike="noStrike" cap="none">
                <a:solidFill>
                  <a:schemeClr val="lt1"/>
                </a:solidFill>
                <a:latin typeface="Book Antiqua"/>
                <a:ea typeface="Book Antiqua"/>
                <a:cs typeface="Book Antiqua"/>
                <a:sym typeface="Book Antiqua"/>
              </a:rPr>
              <a:t>A reasonable conclusion is that, if a loss of even $30,000 could drive Swofford out of business, the president would select </a:t>
            </a:r>
            <a:r>
              <a:rPr lang="en-US" sz="2400" b="0" i="1" u="none" strike="noStrike" cap="none">
                <a:solidFill>
                  <a:schemeClr val="lt1"/>
                </a:solidFill>
                <a:latin typeface="Book Antiqua"/>
                <a:ea typeface="Book Antiqua"/>
                <a:cs typeface="Book Antiqua"/>
                <a:sym typeface="Book Antiqua"/>
              </a:rPr>
              <a:t>d</a:t>
            </a:r>
            <a:r>
              <a:rPr lang="en-US" sz="2400" b="0" i="0" u="none" strike="noStrike" cap="none" baseline="-25000">
                <a:solidFill>
                  <a:schemeClr val="lt1"/>
                </a:solidFill>
                <a:latin typeface="Book Antiqua"/>
                <a:ea typeface="Book Antiqua"/>
                <a:cs typeface="Book Antiqua"/>
                <a:sym typeface="Book Antiqua"/>
              </a:rPr>
              <a:t>3</a:t>
            </a:r>
            <a:r>
              <a:rPr lang="en-US" sz="2400" b="0" i="0" u="none" strike="noStrike" cap="none">
                <a:solidFill>
                  <a:schemeClr val="lt1"/>
                </a:solidFill>
                <a:latin typeface="Book Antiqua"/>
                <a:ea typeface="Book Antiqua"/>
                <a:cs typeface="Book Antiqua"/>
                <a:sym typeface="Book Antiqua"/>
              </a:rPr>
              <a:t>, believing that both investments A and B are too risky for Swofford’s current financial position.</a:t>
            </a:r>
            <a:endParaRPr sz="2400" b="0" i="0" u="none" strike="noStrike" cap="none">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62"/>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 Example</a:t>
            </a:r>
            <a:endParaRPr/>
          </a:p>
        </p:txBody>
      </p:sp>
      <p:sp>
        <p:nvSpPr>
          <p:cNvPr id="614" name="Google Shape;614;p62"/>
          <p:cNvSpPr/>
          <p:nvPr/>
        </p:nvSpPr>
        <p:spPr>
          <a:xfrm>
            <a:off x="1003300" y="1257300"/>
            <a:ext cx="7124700" cy="10033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15" name="Google Shape;615;p62"/>
          <p:cNvSpPr txBox="1"/>
          <p:nvPr/>
        </p:nvSpPr>
        <p:spPr>
          <a:xfrm>
            <a:off x="1731963" y="1271588"/>
            <a:ext cx="6289675"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the probability Player B selects 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616" name="Google Shape;616;p62"/>
          <p:cNvSpPr txBox="1"/>
          <p:nvPr/>
        </p:nvSpPr>
        <p:spPr>
          <a:xfrm>
            <a:off x="1065213" y="1712913"/>
            <a:ext cx="6964362"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a:solidFill>
                  <a:schemeClr val="lt1"/>
                </a:solidFill>
                <a:latin typeface="Book Antiqua"/>
                <a:ea typeface="Book Antiqua"/>
                <a:cs typeface="Book Antiqua"/>
                <a:sym typeface="Book Antiqua"/>
              </a:rPr>
              <a:t>(1 </a:t>
            </a:r>
            <a:r>
              <a:rPr lang="en-US" sz="2400">
                <a:solidFill>
                  <a:schemeClr val="lt1"/>
                </a:solidFill>
                <a:latin typeface="Noto Sans Symbols"/>
                <a:ea typeface="Noto Sans Symbols"/>
                <a:cs typeface="Noto Sans Symbols"/>
                <a:sym typeface="Noto Sans Symbols"/>
              </a:rPr>
              <a:t>−</a:t>
            </a: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the probability Player B selects 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617" name="Google Shape;617;p62"/>
          <p:cNvSpPr txBox="1"/>
          <p:nvPr/>
        </p:nvSpPr>
        <p:spPr>
          <a:xfrm>
            <a:off x="1200150" y="2376488"/>
            <a:ext cx="29781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If Player A selects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618" name="Google Shape;618;p62"/>
          <p:cNvSpPr txBox="1"/>
          <p:nvPr/>
        </p:nvSpPr>
        <p:spPr>
          <a:xfrm>
            <a:off x="3155950" y="2859088"/>
            <a:ext cx="2587625"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EV =  4</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+ 8(1 –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619" name="Google Shape;619;p62"/>
          <p:cNvSpPr txBox="1"/>
          <p:nvPr/>
        </p:nvSpPr>
        <p:spPr>
          <a:xfrm>
            <a:off x="1200150" y="3392488"/>
            <a:ext cx="29781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If Player A selects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620" name="Google Shape;620;p62"/>
          <p:cNvSpPr txBox="1"/>
          <p:nvPr/>
        </p:nvSpPr>
        <p:spPr>
          <a:xfrm>
            <a:off x="3155950" y="3875088"/>
            <a:ext cx="2740025"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EV =  11</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+ 5(1 –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26" name="Google Shape;626;p63"/>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 Example</a:t>
            </a:r>
            <a:endParaRPr/>
          </a:p>
        </p:txBody>
      </p:sp>
      <p:sp>
        <p:nvSpPr>
          <p:cNvPr id="627" name="Google Shape;627;p63"/>
          <p:cNvSpPr txBox="1"/>
          <p:nvPr/>
        </p:nvSpPr>
        <p:spPr>
          <a:xfrm>
            <a:off x="2647950" y="2262188"/>
            <a:ext cx="38417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4</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+ 8(1 –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11</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+ 5(1 –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a:t>
            </a:r>
            <a:endParaRPr/>
          </a:p>
        </p:txBody>
      </p:sp>
      <p:sp>
        <p:nvSpPr>
          <p:cNvPr id="628" name="Google Shape;628;p63"/>
          <p:cNvSpPr txBox="1"/>
          <p:nvPr/>
        </p:nvSpPr>
        <p:spPr>
          <a:xfrm>
            <a:off x="1200150" y="1106488"/>
            <a:ext cx="7008813" cy="1187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To solve for the optimal probabilities for Player B</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we set the two expected values equal and solve for</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the value of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a:t>
            </a:r>
            <a:endParaRPr sz="2400" baseline="-25000">
              <a:solidFill>
                <a:schemeClr val="lt1"/>
              </a:solidFill>
              <a:latin typeface="Book Antiqua"/>
              <a:ea typeface="Book Antiqua"/>
              <a:cs typeface="Book Antiqua"/>
              <a:sym typeface="Book Antiqua"/>
            </a:endParaRPr>
          </a:p>
        </p:txBody>
      </p:sp>
      <p:sp>
        <p:nvSpPr>
          <p:cNvPr id="629" name="Google Shape;629;p63"/>
          <p:cNvSpPr txBox="1"/>
          <p:nvPr/>
        </p:nvSpPr>
        <p:spPr>
          <a:xfrm>
            <a:off x="2863850" y="2706688"/>
            <a:ext cx="343535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4</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+ 8 – 8</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11</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+ 5 – 5</a:t>
            </a:r>
            <a:r>
              <a:rPr lang="en-US" sz="2400" i="1">
                <a:solidFill>
                  <a:schemeClr val="lt1"/>
                </a:solidFill>
                <a:latin typeface="Book Antiqua"/>
                <a:ea typeface="Book Antiqua"/>
                <a:cs typeface="Book Antiqua"/>
                <a:sym typeface="Book Antiqua"/>
              </a:rPr>
              <a:t>q</a:t>
            </a:r>
            <a:endParaRPr sz="2400">
              <a:solidFill>
                <a:schemeClr val="lt1"/>
              </a:solidFill>
              <a:latin typeface="Book Antiqua"/>
              <a:ea typeface="Book Antiqua"/>
              <a:cs typeface="Book Antiqua"/>
              <a:sym typeface="Book Antiqua"/>
            </a:endParaRPr>
          </a:p>
        </p:txBody>
      </p:sp>
      <p:sp>
        <p:nvSpPr>
          <p:cNvPr id="630" name="Google Shape;630;p63"/>
          <p:cNvSpPr txBox="1"/>
          <p:nvPr/>
        </p:nvSpPr>
        <p:spPr>
          <a:xfrm>
            <a:off x="3511550" y="3151188"/>
            <a:ext cx="2054225"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8 – 4</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5 + 6</a:t>
            </a:r>
            <a:r>
              <a:rPr lang="en-US" sz="2400" i="1">
                <a:solidFill>
                  <a:schemeClr val="lt1"/>
                </a:solidFill>
                <a:latin typeface="Book Antiqua"/>
                <a:ea typeface="Book Antiqua"/>
                <a:cs typeface="Book Antiqua"/>
                <a:sym typeface="Book Antiqua"/>
              </a:rPr>
              <a:t>q</a:t>
            </a:r>
            <a:endParaRPr sz="2400">
              <a:solidFill>
                <a:schemeClr val="lt1"/>
              </a:solidFill>
              <a:latin typeface="Book Antiqua"/>
              <a:ea typeface="Book Antiqua"/>
              <a:cs typeface="Book Antiqua"/>
              <a:sym typeface="Book Antiqua"/>
            </a:endParaRPr>
          </a:p>
        </p:txBody>
      </p:sp>
      <p:sp>
        <p:nvSpPr>
          <p:cNvPr id="631" name="Google Shape;631;p63"/>
          <p:cNvSpPr txBox="1"/>
          <p:nvPr/>
        </p:nvSpPr>
        <p:spPr>
          <a:xfrm>
            <a:off x="3714750" y="3582988"/>
            <a:ext cx="1322388"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-10</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-3</a:t>
            </a:r>
            <a:endParaRPr/>
          </a:p>
        </p:txBody>
      </p:sp>
      <p:sp>
        <p:nvSpPr>
          <p:cNvPr id="632" name="Google Shape;632;p63"/>
          <p:cNvSpPr txBox="1"/>
          <p:nvPr/>
        </p:nvSpPr>
        <p:spPr>
          <a:xfrm>
            <a:off x="4133850" y="3976688"/>
            <a:ext cx="890588"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.3</a:t>
            </a:r>
            <a:endParaRPr/>
          </a:p>
        </p:txBody>
      </p:sp>
      <p:sp>
        <p:nvSpPr>
          <p:cNvPr id="633" name="Google Shape;633;p63"/>
          <p:cNvSpPr/>
          <p:nvPr/>
        </p:nvSpPr>
        <p:spPr>
          <a:xfrm>
            <a:off x="5911850" y="3228975"/>
            <a:ext cx="1574800" cy="920750"/>
          </a:xfrm>
          <a:prstGeom prst="wedgeRoundRectCallout">
            <a:avLst>
              <a:gd name="adj1" fmla="val -108167"/>
              <a:gd name="adj2" fmla="val 52657"/>
              <a:gd name="adj3" fmla="val 16667"/>
            </a:avLst>
          </a:prstGeom>
          <a:gradFill>
            <a:gsLst>
              <a:gs pos="0">
                <a:srgbClr val="666666"/>
              </a:gs>
              <a:gs pos="50000">
                <a:schemeClr val="hlink"/>
              </a:gs>
              <a:gs pos="100000">
                <a:srgbClr val="666666"/>
              </a:gs>
            </a:gsLst>
            <a:lin ang="5400000" scaled="0"/>
          </a:gradFill>
          <a:ln>
            <a:noFill/>
          </a:ln>
          <a:effectLst>
            <a:outerShdw blurRad="44450" dist="27940" dir="5400000" algn="ctr">
              <a:srgbClr val="000000">
                <a:alpha val="31764"/>
              </a:srgbClr>
            </a:outerShdw>
          </a:effectLst>
        </p:spPr>
        <p:txBody>
          <a:bodyPr spcFirstLastPara="1" wrap="square" lIns="91425" tIns="91425" rIns="91425" bIns="91425" anchor="ctr" anchorCtr="1">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Hence,</a:t>
            </a:r>
            <a:endParaRPr sz="2200" i="1">
              <a:solidFill>
                <a:schemeClr val="lt1"/>
              </a:solidFill>
              <a:latin typeface="Book Antiqua"/>
              <a:ea typeface="Book Antiqua"/>
              <a:cs typeface="Book Antiqua"/>
              <a:sym typeface="Book Antiqua"/>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(1 </a:t>
            </a:r>
            <a:r>
              <a:rPr lang="en-US" sz="2200">
                <a:solidFill>
                  <a:schemeClr val="lt1"/>
                </a:solidFill>
                <a:latin typeface="Noto Sans Symbols"/>
                <a:ea typeface="Noto Sans Symbols"/>
                <a:cs typeface="Noto Sans Symbols"/>
                <a:sym typeface="Noto Sans Symbols"/>
              </a:rPr>
              <a:t>−</a:t>
            </a:r>
            <a:r>
              <a:rPr lang="en-US" sz="2200" i="1">
                <a:solidFill>
                  <a:schemeClr val="lt1"/>
                </a:solidFill>
                <a:latin typeface="Book Antiqua"/>
                <a:ea typeface="Book Antiqua"/>
                <a:cs typeface="Book Antiqua"/>
                <a:sym typeface="Book Antiqua"/>
              </a:rPr>
              <a:t> q</a:t>
            </a:r>
            <a:r>
              <a:rPr lang="en-US" sz="2200">
                <a:solidFill>
                  <a:schemeClr val="lt1"/>
                </a:solidFill>
                <a:latin typeface="Book Antiqua"/>
                <a:ea typeface="Book Antiqua"/>
                <a:cs typeface="Book Antiqua"/>
                <a:sym typeface="Book Antiqua"/>
              </a:rPr>
              <a:t>) = .7</a:t>
            </a:r>
            <a:endParaRPr/>
          </a:p>
        </p:txBody>
      </p:sp>
      <p:sp>
        <p:nvSpPr>
          <p:cNvPr id="634" name="Google Shape;634;p63"/>
          <p:cNvSpPr txBox="1"/>
          <p:nvPr/>
        </p:nvSpPr>
        <p:spPr>
          <a:xfrm>
            <a:off x="1758950" y="4565650"/>
            <a:ext cx="5619750" cy="1292225"/>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182875" tIns="91425" rIns="182875" bIns="91425" anchor="ctr" anchorCtr="1">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Player B should select:</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with a .3 probability and</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with a .7 probability.</a:t>
            </a:r>
            <a:endParaRPr sz="2400" baseline="-250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39"/>
        <p:cNvGrpSpPr/>
        <p:nvPr/>
      </p:nvGrpSpPr>
      <p:grpSpPr>
        <a:xfrm>
          <a:off x="0" y="0"/>
          <a:ext cx="0" cy="0"/>
          <a:chOff x="0" y="0"/>
          <a:chExt cx="0" cy="0"/>
        </a:xfrm>
      </p:grpSpPr>
      <p:sp>
        <p:nvSpPr>
          <p:cNvPr id="640" name="Google Shape;640;p64"/>
          <p:cNvSpPr/>
          <p:nvPr/>
        </p:nvSpPr>
        <p:spPr>
          <a:xfrm>
            <a:off x="6121400" y="3365500"/>
            <a:ext cx="635000" cy="5334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41" name="Google Shape;641;p64"/>
          <p:cNvSpPr/>
          <p:nvPr/>
        </p:nvSpPr>
        <p:spPr>
          <a:xfrm>
            <a:off x="6451600" y="2044700"/>
            <a:ext cx="622300" cy="5334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42" name="Google Shape;642;p64"/>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Mixed Strategy Example</a:t>
            </a:r>
            <a:endParaRPr/>
          </a:p>
        </p:txBody>
      </p:sp>
      <p:sp>
        <p:nvSpPr>
          <p:cNvPr id="643" name="Google Shape;643;p64"/>
          <p:cNvSpPr/>
          <p:nvPr/>
        </p:nvSpPr>
        <p:spPr>
          <a:xfrm>
            <a:off x="682625" y="1103313"/>
            <a:ext cx="3814763" cy="5254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Value of the Game</a:t>
            </a:r>
            <a:endParaRPr sz="2400">
              <a:solidFill>
                <a:schemeClr val="lt1"/>
              </a:solidFill>
              <a:latin typeface="Book Antiqua"/>
              <a:ea typeface="Book Antiqua"/>
              <a:cs typeface="Book Antiqua"/>
              <a:sym typeface="Book Antiqua"/>
            </a:endParaRPr>
          </a:p>
        </p:txBody>
      </p:sp>
      <p:sp>
        <p:nvSpPr>
          <p:cNvPr id="644" name="Google Shape;644;p64"/>
          <p:cNvSpPr txBox="1"/>
          <p:nvPr/>
        </p:nvSpPr>
        <p:spPr>
          <a:xfrm>
            <a:off x="1225550" y="1627188"/>
            <a:ext cx="19685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For Player A:</a:t>
            </a:r>
            <a:endParaRPr sz="2400" baseline="-25000">
              <a:solidFill>
                <a:schemeClr val="lt1"/>
              </a:solidFill>
              <a:latin typeface="Book Antiqua"/>
              <a:ea typeface="Book Antiqua"/>
              <a:cs typeface="Book Antiqua"/>
              <a:sym typeface="Book Antiqua"/>
            </a:endParaRPr>
          </a:p>
        </p:txBody>
      </p:sp>
      <p:sp>
        <p:nvSpPr>
          <p:cNvPr id="645" name="Google Shape;645;p64"/>
          <p:cNvSpPr txBox="1"/>
          <p:nvPr/>
        </p:nvSpPr>
        <p:spPr>
          <a:xfrm>
            <a:off x="1403350" y="2084388"/>
            <a:ext cx="56261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EV =  4</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+ 11(1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 4(.6) + 11(.4) =   6.8</a:t>
            </a:r>
            <a:endParaRPr sz="2400" baseline="-25000">
              <a:solidFill>
                <a:schemeClr val="lt1"/>
              </a:solidFill>
              <a:latin typeface="Book Antiqua"/>
              <a:ea typeface="Book Antiqua"/>
              <a:cs typeface="Book Antiqua"/>
              <a:sym typeface="Book Antiqua"/>
            </a:endParaRPr>
          </a:p>
        </p:txBody>
      </p:sp>
      <p:sp>
        <p:nvSpPr>
          <p:cNvPr id="646" name="Google Shape;646;p64"/>
          <p:cNvSpPr txBox="1"/>
          <p:nvPr/>
        </p:nvSpPr>
        <p:spPr>
          <a:xfrm>
            <a:off x="1225550" y="2782888"/>
            <a:ext cx="19177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For Player B:</a:t>
            </a:r>
            <a:endParaRPr sz="2400" baseline="-25000">
              <a:solidFill>
                <a:schemeClr val="lt1"/>
              </a:solidFill>
              <a:latin typeface="Book Antiqua"/>
              <a:ea typeface="Book Antiqua"/>
              <a:cs typeface="Book Antiqua"/>
              <a:sym typeface="Book Antiqua"/>
            </a:endParaRPr>
          </a:p>
        </p:txBody>
      </p:sp>
      <p:sp>
        <p:nvSpPr>
          <p:cNvPr id="647" name="Google Shape;647;p64"/>
          <p:cNvSpPr txBox="1"/>
          <p:nvPr/>
        </p:nvSpPr>
        <p:spPr>
          <a:xfrm>
            <a:off x="1403350" y="3379788"/>
            <a:ext cx="5299075"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EV =  4</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+ 8(1 – </a:t>
            </a:r>
            <a:r>
              <a:rPr lang="en-US" sz="2400" i="1">
                <a:solidFill>
                  <a:schemeClr val="lt1"/>
                </a:solidFill>
                <a:latin typeface="Book Antiqua"/>
                <a:ea typeface="Book Antiqua"/>
                <a:cs typeface="Book Antiqua"/>
                <a:sym typeface="Book Antiqua"/>
              </a:rPr>
              <a:t>q</a:t>
            </a:r>
            <a:r>
              <a:rPr lang="en-US" sz="2400">
                <a:solidFill>
                  <a:schemeClr val="lt1"/>
                </a:solidFill>
                <a:latin typeface="Book Antiqua"/>
                <a:ea typeface="Book Antiqua"/>
                <a:cs typeface="Book Antiqua"/>
                <a:sym typeface="Book Antiqua"/>
              </a:rPr>
              <a:t>) = 4(.3) + 8(.7) =   6.8</a:t>
            </a:r>
            <a:endParaRPr sz="2400" baseline="-25000">
              <a:solidFill>
                <a:schemeClr val="lt1"/>
              </a:solidFill>
              <a:latin typeface="Book Antiqua"/>
              <a:ea typeface="Book Antiqua"/>
              <a:cs typeface="Book Antiqua"/>
              <a:sym typeface="Book Antiqua"/>
            </a:endParaRPr>
          </a:p>
        </p:txBody>
      </p:sp>
      <p:sp>
        <p:nvSpPr>
          <p:cNvPr id="648" name="Google Shape;648;p64"/>
          <p:cNvSpPr/>
          <p:nvPr/>
        </p:nvSpPr>
        <p:spPr>
          <a:xfrm>
            <a:off x="7035800" y="825500"/>
            <a:ext cx="1879600" cy="1117600"/>
          </a:xfrm>
          <a:prstGeom prst="wedgeRoundRectCallout">
            <a:avLst>
              <a:gd name="adj1" fmla="val -53125"/>
              <a:gd name="adj2" fmla="val 78694"/>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91425" rIns="0" bIns="91425" anchor="ctr" anchorCtr="1">
            <a:noAutofit/>
          </a:bodyPr>
          <a:lstStyle/>
          <a:p>
            <a:pPr marL="0" marR="0" lvl="0" indent="0" algn="ctr" rtl="0">
              <a:lnSpc>
                <a:spcPct val="90000"/>
              </a:lnSpc>
              <a:spcBef>
                <a:spcPts val="0"/>
              </a:spcBef>
              <a:spcAft>
                <a:spcPts val="0"/>
              </a:spcAft>
              <a:buNone/>
            </a:pPr>
            <a:r>
              <a:rPr lang="en-US" sz="2000">
                <a:solidFill>
                  <a:schemeClr val="lt1"/>
                </a:solidFill>
                <a:latin typeface="Book Antiqua"/>
                <a:ea typeface="Book Antiqua"/>
                <a:cs typeface="Book Antiqua"/>
                <a:sym typeface="Book Antiqua"/>
              </a:rPr>
              <a:t>Expected gain</a:t>
            </a:r>
            <a:endParaRPr/>
          </a:p>
          <a:p>
            <a:pPr marL="0" marR="0" lvl="0" indent="0" algn="ctr" rtl="0">
              <a:lnSpc>
                <a:spcPct val="110000"/>
              </a:lnSpc>
              <a:spcBef>
                <a:spcPts val="0"/>
              </a:spcBef>
              <a:spcAft>
                <a:spcPts val="0"/>
              </a:spcAft>
              <a:buNone/>
            </a:pPr>
            <a:r>
              <a:rPr lang="en-US" sz="2000">
                <a:solidFill>
                  <a:schemeClr val="lt1"/>
                </a:solidFill>
                <a:latin typeface="Book Antiqua"/>
                <a:ea typeface="Book Antiqua"/>
                <a:cs typeface="Book Antiqua"/>
                <a:sym typeface="Book Antiqua"/>
              </a:rPr>
              <a:t>per game</a:t>
            </a:r>
            <a:endParaRPr/>
          </a:p>
          <a:p>
            <a:pPr marL="0" marR="0" lvl="0" indent="0" algn="ctr" rtl="0">
              <a:lnSpc>
                <a:spcPct val="110000"/>
              </a:lnSpc>
              <a:spcBef>
                <a:spcPts val="0"/>
              </a:spcBef>
              <a:spcAft>
                <a:spcPts val="0"/>
              </a:spcAft>
              <a:buNone/>
            </a:pPr>
            <a:r>
              <a:rPr lang="en-US" sz="2000">
                <a:solidFill>
                  <a:schemeClr val="lt1"/>
                </a:solidFill>
                <a:latin typeface="Book Antiqua"/>
                <a:ea typeface="Book Antiqua"/>
                <a:cs typeface="Book Antiqua"/>
                <a:sym typeface="Book Antiqua"/>
              </a:rPr>
              <a:t>for Player A</a:t>
            </a:r>
            <a:endParaRPr/>
          </a:p>
        </p:txBody>
      </p:sp>
      <p:sp>
        <p:nvSpPr>
          <p:cNvPr id="649" name="Google Shape;649;p64"/>
          <p:cNvSpPr/>
          <p:nvPr/>
        </p:nvSpPr>
        <p:spPr>
          <a:xfrm>
            <a:off x="7048500" y="2781300"/>
            <a:ext cx="1879600" cy="1117600"/>
          </a:xfrm>
          <a:prstGeom prst="wedgeRoundRectCallout">
            <a:avLst>
              <a:gd name="adj1" fmla="val -68667"/>
              <a:gd name="adj2" fmla="val 20741"/>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91425" rIns="0" bIns="91425" anchor="ctr" anchorCtr="1">
            <a:noAutofit/>
          </a:bodyPr>
          <a:lstStyle/>
          <a:p>
            <a:pPr marL="0" marR="0" lvl="0" indent="0" algn="ctr" rtl="0">
              <a:lnSpc>
                <a:spcPct val="90000"/>
              </a:lnSpc>
              <a:spcBef>
                <a:spcPts val="0"/>
              </a:spcBef>
              <a:spcAft>
                <a:spcPts val="0"/>
              </a:spcAft>
              <a:buNone/>
            </a:pPr>
            <a:r>
              <a:rPr lang="en-US" sz="2000">
                <a:solidFill>
                  <a:schemeClr val="lt1"/>
                </a:solidFill>
                <a:latin typeface="Book Antiqua"/>
                <a:ea typeface="Book Antiqua"/>
                <a:cs typeface="Book Antiqua"/>
                <a:sym typeface="Book Antiqua"/>
              </a:rPr>
              <a:t>Expected loss</a:t>
            </a:r>
            <a:endParaRPr/>
          </a:p>
          <a:p>
            <a:pPr marL="0" marR="0" lvl="0" indent="0" algn="ctr" rtl="0">
              <a:lnSpc>
                <a:spcPct val="110000"/>
              </a:lnSpc>
              <a:spcBef>
                <a:spcPts val="0"/>
              </a:spcBef>
              <a:spcAft>
                <a:spcPts val="0"/>
              </a:spcAft>
              <a:buNone/>
            </a:pPr>
            <a:r>
              <a:rPr lang="en-US" sz="2000">
                <a:solidFill>
                  <a:schemeClr val="lt1"/>
                </a:solidFill>
                <a:latin typeface="Book Antiqua"/>
                <a:ea typeface="Book Antiqua"/>
                <a:cs typeface="Book Antiqua"/>
                <a:sym typeface="Book Antiqua"/>
              </a:rPr>
              <a:t>per game</a:t>
            </a:r>
            <a:endParaRPr/>
          </a:p>
          <a:p>
            <a:pPr marL="0" marR="0" lvl="0" indent="0" algn="ctr" rtl="0">
              <a:lnSpc>
                <a:spcPct val="110000"/>
              </a:lnSpc>
              <a:spcBef>
                <a:spcPts val="0"/>
              </a:spcBef>
              <a:spcAft>
                <a:spcPts val="0"/>
              </a:spcAft>
              <a:buNone/>
            </a:pPr>
            <a:r>
              <a:rPr lang="en-US" sz="2000">
                <a:solidFill>
                  <a:schemeClr val="lt1"/>
                </a:solidFill>
                <a:latin typeface="Book Antiqua"/>
                <a:ea typeface="Book Antiqua"/>
                <a:cs typeface="Book Antiqua"/>
                <a:sym typeface="Book Antiqua"/>
              </a:rPr>
              <a:t>for Player B</a:t>
            </a:r>
            <a:endParaRPr/>
          </a:p>
        </p:txBody>
      </p:sp>
    </p:spTree>
  </p:cSld>
  <p:clrMapOvr>
    <a:masterClrMapping/>
  </p:clrMapOvr>
  <p:transition>
    <p:fade thruBlk="1"/>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5"/>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Dominated Strategies Example</a:t>
            </a:r>
            <a:endParaRPr/>
          </a:p>
        </p:txBody>
      </p:sp>
      <p:sp>
        <p:nvSpPr>
          <p:cNvPr id="656" name="Google Shape;656;p65"/>
          <p:cNvSpPr/>
          <p:nvPr/>
        </p:nvSpPr>
        <p:spPr>
          <a:xfrm>
            <a:off x="6375400" y="2682875"/>
            <a:ext cx="1511300" cy="847725"/>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57" name="Google Shape;657;p65"/>
          <p:cNvSpPr txBox="1"/>
          <p:nvPr/>
        </p:nvSpPr>
        <p:spPr>
          <a:xfrm>
            <a:off x="6421438" y="2717800"/>
            <a:ext cx="1431925" cy="762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Row</a:t>
            </a:r>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Minimum</a:t>
            </a:r>
            <a:endParaRPr/>
          </a:p>
        </p:txBody>
      </p:sp>
      <p:sp>
        <p:nvSpPr>
          <p:cNvPr id="658" name="Google Shape;658;p65"/>
          <p:cNvSpPr/>
          <p:nvPr/>
        </p:nvSpPr>
        <p:spPr>
          <a:xfrm>
            <a:off x="6375400" y="3530600"/>
            <a:ext cx="1511300" cy="14605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59" name="Google Shape;659;p65"/>
          <p:cNvSpPr txBox="1"/>
          <p:nvPr/>
        </p:nvSpPr>
        <p:spPr>
          <a:xfrm>
            <a:off x="6981825" y="3538538"/>
            <a:ext cx="438150" cy="1406525"/>
          </a:xfrm>
          <a:prstGeom prst="rect">
            <a:avLst/>
          </a:prstGeom>
          <a:noFill/>
          <a:ln>
            <a:noFill/>
          </a:ln>
        </p:spPr>
        <p:txBody>
          <a:bodyPr spcFirstLastPara="1" wrap="square" lIns="91425" tIns="45700" rIns="91425" bIns="45700" anchor="t" anchorCtr="0">
            <a:noAutofit/>
          </a:bodyPr>
          <a:lstStyle/>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-2</a:t>
            </a:r>
            <a:endParaRPr/>
          </a:p>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0</a:t>
            </a:r>
            <a:endParaRPr/>
          </a:p>
          <a:p>
            <a:pPr marL="0" marR="0" lvl="0" indent="0" algn="ctr"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-3</a:t>
            </a:r>
            <a:endParaRPr/>
          </a:p>
        </p:txBody>
      </p:sp>
      <p:sp>
        <p:nvSpPr>
          <p:cNvPr id="660" name="Google Shape;660;p65"/>
          <p:cNvSpPr/>
          <p:nvPr/>
        </p:nvSpPr>
        <p:spPr>
          <a:xfrm>
            <a:off x="6959600" y="4025900"/>
            <a:ext cx="5334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61" name="Google Shape;661;p65"/>
          <p:cNvSpPr/>
          <p:nvPr/>
        </p:nvSpPr>
        <p:spPr>
          <a:xfrm>
            <a:off x="2819400" y="2679700"/>
            <a:ext cx="3556000" cy="8763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62" name="Google Shape;662;p65"/>
          <p:cNvSpPr/>
          <p:nvPr/>
        </p:nvSpPr>
        <p:spPr>
          <a:xfrm>
            <a:off x="2819400" y="3521075"/>
            <a:ext cx="3556000" cy="1473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63" name="Google Shape;663;p65"/>
          <p:cNvSpPr txBox="1"/>
          <p:nvPr/>
        </p:nvSpPr>
        <p:spPr>
          <a:xfrm>
            <a:off x="3281363" y="29733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664" name="Google Shape;664;p65"/>
          <p:cNvSpPr txBox="1"/>
          <p:nvPr/>
        </p:nvSpPr>
        <p:spPr>
          <a:xfrm>
            <a:off x="5629275" y="2973388"/>
            <a:ext cx="427038"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665" name="Google Shape;665;p65"/>
          <p:cNvSpPr txBox="1"/>
          <p:nvPr/>
        </p:nvSpPr>
        <p:spPr>
          <a:xfrm>
            <a:off x="4513263" y="29733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666" name="Google Shape;666;p65"/>
          <p:cNvSpPr txBox="1"/>
          <p:nvPr/>
        </p:nvSpPr>
        <p:spPr>
          <a:xfrm>
            <a:off x="4008438" y="2197100"/>
            <a:ext cx="13081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B</a:t>
            </a:r>
            <a:endParaRPr/>
          </a:p>
        </p:txBody>
      </p:sp>
      <p:sp>
        <p:nvSpPr>
          <p:cNvPr id="667" name="Google Shape;667;p65"/>
          <p:cNvSpPr txBox="1"/>
          <p:nvPr/>
        </p:nvSpPr>
        <p:spPr>
          <a:xfrm>
            <a:off x="3298825" y="40433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1              0            3</a:t>
            </a:r>
            <a:endParaRPr/>
          </a:p>
        </p:txBody>
      </p:sp>
      <p:sp>
        <p:nvSpPr>
          <p:cNvPr id="668" name="Google Shape;668;p65"/>
          <p:cNvSpPr txBox="1"/>
          <p:nvPr/>
        </p:nvSpPr>
        <p:spPr>
          <a:xfrm>
            <a:off x="3286125" y="44751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3              4           -3</a:t>
            </a:r>
            <a:endParaRPr/>
          </a:p>
        </p:txBody>
      </p:sp>
      <p:sp>
        <p:nvSpPr>
          <p:cNvPr id="669" name="Google Shape;669;p65"/>
          <p:cNvSpPr/>
          <p:nvPr/>
        </p:nvSpPr>
        <p:spPr>
          <a:xfrm>
            <a:off x="1225550" y="3514725"/>
            <a:ext cx="1593850" cy="1479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70" name="Google Shape;670;p65"/>
          <p:cNvSpPr txBox="1"/>
          <p:nvPr/>
        </p:nvSpPr>
        <p:spPr>
          <a:xfrm>
            <a:off x="1852613" y="3536950"/>
            <a:ext cx="420687" cy="14065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endParaRPr/>
          </a:p>
        </p:txBody>
      </p:sp>
      <p:sp>
        <p:nvSpPr>
          <p:cNvPr id="671" name="Google Shape;671;p65"/>
          <p:cNvSpPr txBox="1"/>
          <p:nvPr/>
        </p:nvSpPr>
        <p:spPr>
          <a:xfrm>
            <a:off x="1328738" y="3036888"/>
            <a:ext cx="13589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A</a:t>
            </a:r>
            <a:endParaRPr/>
          </a:p>
        </p:txBody>
      </p:sp>
      <p:sp>
        <p:nvSpPr>
          <p:cNvPr id="672" name="Google Shape;672;p65"/>
          <p:cNvSpPr/>
          <p:nvPr/>
        </p:nvSpPr>
        <p:spPr>
          <a:xfrm>
            <a:off x="2819400" y="4991100"/>
            <a:ext cx="3556000" cy="8001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73" name="Google Shape;673;p65"/>
          <p:cNvSpPr/>
          <p:nvPr/>
        </p:nvSpPr>
        <p:spPr>
          <a:xfrm>
            <a:off x="1228725" y="4991100"/>
            <a:ext cx="1590675" cy="800100"/>
          </a:xfrm>
          <a:prstGeom prst="rect">
            <a:avLst/>
          </a:prstGeom>
          <a:gradFill>
            <a:gsLst>
              <a:gs pos="0">
                <a:srgbClr val="006B8F"/>
              </a:gs>
              <a:gs pos="50000">
                <a:srgbClr val="0099CC"/>
              </a:gs>
              <a:gs pos="100000">
                <a:srgbClr val="006B8F"/>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74" name="Google Shape;674;p65"/>
          <p:cNvSpPr txBox="1"/>
          <p:nvPr/>
        </p:nvSpPr>
        <p:spPr>
          <a:xfrm>
            <a:off x="1287463" y="4991100"/>
            <a:ext cx="1473200" cy="762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Column</a:t>
            </a:r>
            <a:endParaRPr/>
          </a:p>
          <a:p>
            <a:pPr marL="0" marR="0" lvl="0" indent="0" algn="ctr" rtl="0">
              <a:spcBef>
                <a:spcPts val="0"/>
              </a:spcBef>
              <a:spcAft>
                <a:spcPts val="0"/>
              </a:spcAft>
              <a:buNone/>
            </a:pPr>
            <a:r>
              <a:rPr lang="en-US" sz="2200">
                <a:solidFill>
                  <a:schemeClr val="lt1"/>
                </a:solidFill>
                <a:latin typeface="Book Antiqua"/>
                <a:ea typeface="Book Antiqua"/>
                <a:cs typeface="Book Antiqua"/>
                <a:sym typeface="Book Antiqua"/>
              </a:rPr>
              <a:t>Maximum</a:t>
            </a:r>
            <a:endParaRPr/>
          </a:p>
        </p:txBody>
      </p:sp>
      <p:sp>
        <p:nvSpPr>
          <p:cNvPr id="675" name="Google Shape;675;p65"/>
          <p:cNvSpPr txBox="1"/>
          <p:nvPr/>
        </p:nvSpPr>
        <p:spPr>
          <a:xfrm>
            <a:off x="3248025" y="5170488"/>
            <a:ext cx="2978150" cy="530225"/>
          </a:xfrm>
          <a:prstGeom prst="rect">
            <a:avLst/>
          </a:prstGeom>
          <a:noFill/>
          <a:ln>
            <a:noFill/>
          </a:ln>
        </p:spPr>
        <p:txBody>
          <a:bodyPr spcFirstLastPara="1" wrap="square" lIns="91425" tIns="45700" rIns="91425" bIns="45700" anchor="t" anchorCtr="0">
            <a:noAutofit/>
          </a:bodyPr>
          <a:lstStyle/>
          <a:p>
            <a:pPr marL="457200" marR="0" lvl="0" indent="-457200" algn="l" rtl="0">
              <a:lnSpc>
                <a:spcPct val="120000"/>
              </a:lnSpc>
              <a:spcBef>
                <a:spcPts val="0"/>
              </a:spcBef>
              <a:spcAft>
                <a:spcPts val="0"/>
              </a:spcAft>
              <a:buNone/>
            </a:pPr>
            <a:r>
              <a:rPr lang="en-US" sz="2400">
                <a:solidFill>
                  <a:schemeClr val="lt1"/>
                </a:solidFill>
                <a:latin typeface="Book Antiqua"/>
                <a:ea typeface="Book Antiqua"/>
                <a:cs typeface="Book Antiqua"/>
                <a:sym typeface="Book Antiqua"/>
              </a:rPr>
              <a:t>  6              5            3</a:t>
            </a:r>
            <a:endParaRPr/>
          </a:p>
        </p:txBody>
      </p:sp>
      <p:sp>
        <p:nvSpPr>
          <p:cNvPr id="676" name="Google Shape;676;p65"/>
          <p:cNvSpPr/>
          <p:nvPr/>
        </p:nvSpPr>
        <p:spPr>
          <a:xfrm>
            <a:off x="5588000" y="5232400"/>
            <a:ext cx="520700" cy="444500"/>
          </a:xfrm>
          <a:prstGeom prst="ellipse">
            <a:avLst/>
          </a:prstGeom>
          <a:noFill/>
          <a:ln w="28575" cap="flat" cmpd="sng">
            <a:solidFill>
              <a:srgbClr val="68F1F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77" name="Google Shape;677;p65"/>
          <p:cNvSpPr txBox="1"/>
          <p:nvPr/>
        </p:nvSpPr>
        <p:spPr>
          <a:xfrm>
            <a:off x="3298825" y="35861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6              5           -2</a:t>
            </a:r>
            <a:endParaRPr/>
          </a:p>
        </p:txBody>
      </p:sp>
      <p:sp>
        <p:nvSpPr>
          <p:cNvPr id="678" name="Google Shape;678;p65"/>
          <p:cNvSpPr/>
          <p:nvPr/>
        </p:nvSpPr>
        <p:spPr>
          <a:xfrm>
            <a:off x="1069975" y="1117600"/>
            <a:ext cx="7399338" cy="1187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Suppose that the payoff table for a two-person zero-</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sum game is the following.  Here there is no optimal</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pure strategy.</a:t>
            </a:r>
            <a:endParaRPr/>
          </a:p>
        </p:txBody>
      </p:sp>
      <p:sp>
        <p:nvSpPr>
          <p:cNvPr id="679" name="Google Shape;679;p65"/>
          <p:cNvSpPr/>
          <p:nvPr/>
        </p:nvSpPr>
        <p:spPr>
          <a:xfrm>
            <a:off x="7556500" y="3429000"/>
            <a:ext cx="1371600" cy="469900"/>
          </a:xfrm>
          <a:prstGeom prst="wedgeRoundRectCallout">
            <a:avLst>
              <a:gd name="adj1" fmla="val -56134"/>
              <a:gd name="adj2" fmla="val 105745"/>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Maximin</a:t>
            </a:r>
            <a:endParaRPr/>
          </a:p>
        </p:txBody>
      </p:sp>
      <p:sp>
        <p:nvSpPr>
          <p:cNvPr id="680" name="Google Shape;680;p65"/>
          <p:cNvSpPr/>
          <p:nvPr/>
        </p:nvSpPr>
        <p:spPr>
          <a:xfrm>
            <a:off x="6642100" y="5473700"/>
            <a:ext cx="1371600" cy="469900"/>
          </a:xfrm>
          <a:prstGeom prst="wedgeRoundRectCallout">
            <a:avLst>
              <a:gd name="adj1" fmla="val -90394"/>
              <a:gd name="adj2" fmla="val -64528"/>
              <a:gd name="adj3" fmla="val 16667"/>
            </a:avLst>
          </a:prstGeom>
          <a:gradFill>
            <a:gsLst>
              <a:gs pos="0">
                <a:srgbClr val="55525C"/>
              </a:gs>
              <a:gs pos="50000">
                <a:srgbClr val="807B89"/>
              </a:gs>
              <a:gs pos="100000">
                <a:srgbClr val="55525C"/>
              </a:gs>
            </a:gsLst>
            <a:lin ang="16200000" scaled="0"/>
          </a:gradFill>
          <a:ln>
            <a:noFill/>
          </a:ln>
          <a:effectLst>
            <a:outerShdw blurRad="44450" dist="27940" dir="5400000" algn="ctr">
              <a:srgbClr val="000000">
                <a:alpha val="31764"/>
              </a:srgbClr>
            </a:outerShdw>
          </a:effectLst>
        </p:spPr>
        <p:txBody>
          <a:bodyPr spcFirstLastPara="1" wrap="square" lIns="0" tIns="0" rIns="0" bIns="0" anchor="ctr" anchorCtr="1">
            <a:noAutofit/>
          </a:bodyPr>
          <a:lstStyle/>
          <a:p>
            <a:pPr marL="0" marR="0" lvl="0" indent="0" algn="ctr" rtl="0">
              <a:lnSpc>
                <a:spcPct val="90000"/>
              </a:lnSpc>
              <a:spcBef>
                <a:spcPts val="0"/>
              </a:spcBef>
              <a:spcAft>
                <a:spcPts val="0"/>
              </a:spcAft>
              <a:buNone/>
            </a:pPr>
            <a:r>
              <a:rPr lang="en-US" sz="2200">
                <a:solidFill>
                  <a:schemeClr val="lt1"/>
                </a:solidFill>
                <a:latin typeface="Book Antiqua"/>
                <a:ea typeface="Book Antiqua"/>
                <a:cs typeface="Book Antiqua"/>
                <a:sym typeface="Book Antiqua"/>
              </a:rPr>
              <a:t>Minimax</a:t>
            </a:r>
            <a:endParaRPr/>
          </a:p>
        </p:txBody>
      </p:sp>
    </p:spTree>
  </p:cSld>
  <p:clrMapOvr>
    <a:masterClrMapping/>
  </p:clrMapOvr>
  <p:transition>
    <p:fade thruBlk="1"/>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685"/>
        <p:cNvGrpSpPr/>
        <p:nvPr/>
      </p:nvGrpSpPr>
      <p:grpSpPr>
        <a:xfrm>
          <a:off x="0" y="0"/>
          <a:ext cx="0" cy="0"/>
          <a:chOff x="0" y="0"/>
          <a:chExt cx="0" cy="0"/>
        </a:xfrm>
      </p:grpSpPr>
      <p:sp>
        <p:nvSpPr>
          <p:cNvPr id="686" name="Google Shape;686;p66"/>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Dominated Strategies Example</a:t>
            </a:r>
            <a:endParaRPr/>
          </a:p>
        </p:txBody>
      </p:sp>
      <p:sp>
        <p:nvSpPr>
          <p:cNvPr id="687" name="Google Shape;687;p66"/>
          <p:cNvSpPr/>
          <p:nvPr/>
        </p:nvSpPr>
        <p:spPr>
          <a:xfrm>
            <a:off x="3619500" y="2844800"/>
            <a:ext cx="3556000" cy="6223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88" name="Google Shape;688;p66"/>
          <p:cNvSpPr/>
          <p:nvPr/>
        </p:nvSpPr>
        <p:spPr>
          <a:xfrm>
            <a:off x="3619500" y="3432175"/>
            <a:ext cx="3556000" cy="1498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89" name="Google Shape;689;p66"/>
          <p:cNvSpPr txBox="1"/>
          <p:nvPr/>
        </p:nvSpPr>
        <p:spPr>
          <a:xfrm>
            <a:off x="4081463" y="28844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690" name="Google Shape;690;p66"/>
          <p:cNvSpPr txBox="1"/>
          <p:nvPr/>
        </p:nvSpPr>
        <p:spPr>
          <a:xfrm>
            <a:off x="6429375" y="2884488"/>
            <a:ext cx="427038"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691" name="Google Shape;691;p66"/>
          <p:cNvSpPr txBox="1"/>
          <p:nvPr/>
        </p:nvSpPr>
        <p:spPr>
          <a:xfrm>
            <a:off x="5313363" y="28844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692" name="Google Shape;692;p66"/>
          <p:cNvSpPr txBox="1"/>
          <p:nvPr/>
        </p:nvSpPr>
        <p:spPr>
          <a:xfrm>
            <a:off x="4808538" y="2349500"/>
            <a:ext cx="13081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B</a:t>
            </a:r>
            <a:endParaRPr/>
          </a:p>
        </p:txBody>
      </p:sp>
      <p:sp>
        <p:nvSpPr>
          <p:cNvPr id="693" name="Google Shape;693;p66"/>
          <p:cNvSpPr txBox="1"/>
          <p:nvPr/>
        </p:nvSpPr>
        <p:spPr>
          <a:xfrm>
            <a:off x="4098925" y="39544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1              0            3</a:t>
            </a:r>
            <a:endParaRPr/>
          </a:p>
        </p:txBody>
      </p:sp>
      <p:sp>
        <p:nvSpPr>
          <p:cNvPr id="694" name="Google Shape;694;p66"/>
          <p:cNvSpPr/>
          <p:nvPr/>
        </p:nvSpPr>
        <p:spPr>
          <a:xfrm>
            <a:off x="2025650" y="3425825"/>
            <a:ext cx="1593850" cy="15049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95" name="Google Shape;695;p66"/>
          <p:cNvSpPr txBox="1"/>
          <p:nvPr/>
        </p:nvSpPr>
        <p:spPr>
          <a:xfrm>
            <a:off x="2128838" y="2947988"/>
            <a:ext cx="13589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A</a:t>
            </a:r>
            <a:endParaRPr/>
          </a:p>
        </p:txBody>
      </p:sp>
      <p:sp>
        <p:nvSpPr>
          <p:cNvPr id="696" name="Google Shape;696;p66"/>
          <p:cNvSpPr txBox="1"/>
          <p:nvPr/>
        </p:nvSpPr>
        <p:spPr>
          <a:xfrm>
            <a:off x="4098925" y="34972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6              5           -2</a:t>
            </a:r>
            <a:endParaRPr/>
          </a:p>
        </p:txBody>
      </p:sp>
      <p:sp>
        <p:nvSpPr>
          <p:cNvPr id="697" name="Google Shape;697;p66"/>
          <p:cNvSpPr/>
          <p:nvPr/>
        </p:nvSpPr>
        <p:spPr>
          <a:xfrm>
            <a:off x="1146175" y="1117600"/>
            <a:ext cx="7256463" cy="1187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If a game larger than 2 x 2 has a mixed strategy, we first look for dominated strategies in order to reduce the size of the game.</a:t>
            </a:r>
            <a:endParaRPr/>
          </a:p>
        </p:txBody>
      </p:sp>
      <p:sp>
        <p:nvSpPr>
          <p:cNvPr id="698" name="Google Shape;698;p66"/>
          <p:cNvSpPr/>
          <p:nvPr/>
        </p:nvSpPr>
        <p:spPr>
          <a:xfrm>
            <a:off x="2489200" y="4394200"/>
            <a:ext cx="4457700" cy="444500"/>
          </a:xfrm>
          <a:prstGeom prst="rect">
            <a:avLst/>
          </a:prstGeom>
          <a:gradFill>
            <a:gsLst>
              <a:gs pos="0">
                <a:srgbClr val="666666"/>
              </a:gs>
              <a:gs pos="50000">
                <a:schemeClr val="hlink"/>
              </a:gs>
              <a:gs pos="100000">
                <a:srgbClr val="666666"/>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99" name="Google Shape;699;p66"/>
          <p:cNvSpPr txBox="1"/>
          <p:nvPr/>
        </p:nvSpPr>
        <p:spPr>
          <a:xfrm>
            <a:off x="4086225" y="4386263"/>
            <a:ext cx="27622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3              4           -3</a:t>
            </a:r>
            <a:endParaRPr/>
          </a:p>
        </p:txBody>
      </p:sp>
      <p:sp>
        <p:nvSpPr>
          <p:cNvPr id="700" name="Google Shape;700;p66"/>
          <p:cNvSpPr txBox="1"/>
          <p:nvPr/>
        </p:nvSpPr>
        <p:spPr>
          <a:xfrm>
            <a:off x="2652713" y="3422650"/>
            <a:ext cx="420687" cy="14065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endParaRPr/>
          </a:p>
        </p:txBody>
      </p:sp>
      <p:sp>
        <p:nvSpPr>
          <p:cNvPr id="701" name="Google Shape;701;p66"/>
          <p:cNvSpPr txBox="1"/>
          <p:nvPr/>
        </p:nvSpPr>
        <p:spPr>
          <a:xfrm>
            <a:off x="1612900" y="5030788"/>
            <a:ext cx="6100763"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Player A’s 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r>
              <a:rPr lang="en-US" sz="2400">
                <a:solidFill>
                  <a:schemeClr val="lt1"/>
                </a:solidFill>
                <a:latin typeface="Book Antiqua"/>
                <a:ea typeface="Book Antiqua"/>
                <a:cs typeface="Book Antiqua"/>
                <a:sym typeface="Book Antiqua"/>
              </a:rPr>
              <a:t> is dominated by</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so Strategy </a:t>
            </a: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3</a:t>
            </a:r>
            <a:r>
              <a:rPr lang="en-US" sz="2400">
                <a:solidFill>
                  <a:schemeClr val="lt1"/>
                </a:solidFill>
                <a:latin typeface="Book Antiqua"/>
                <a:ea typeface="Book Antiqua"/>
                <a:cs typeface="Book Antiqua"/>
                <a:sym typeface="Book Antiqua"/>
              </a:rPr>
              <a:t> can be eliminated.</a:t>
            </a:r>
            <a:endParaRPr/>
          </a:p>
        </p:txBody>
      </p:sp>
    </p:spTree>
  </p:cSld>
  <p:clrMapOvr>
    <a:masterClrMapping/>
  </p:clrMapOvr>
  <p:transition>
    <p:fade thruBlk="1"/>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sp>
        <p:nvSpPr>
          <p:cNvPr id="707" name="Google Shape;707;p67"/>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Dominated Strategies Example</a:t>
            </a:r>
            <a:endParaRPr/>
          </a:p>
        </p:txBody>
      </p:sp>
      <p:sp>
        <p:nvSpPr>
          <p:cNvPr id="708" name="Google Shape;708;p67"/>
          <p:cNvSpPr/>
          <p:nvPr/>
        </p:nvSpPr>
        <p:spPr>
          <a:xfrm>
            <a:off x="3581400" y="2565400"/>
            <a:ext cx="3556000" cy="6223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09" name="Google Shape;709;p67"/>
          <p:cNvSpPr/>
          <p:nvPr/>
        </p:nvSpPr>
        <p:spPr>
          <a:xfrm>
            <a:off x="3581400" y="3152775"/>
            <a:ext cx="3556000" cy="10795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10" name="Google Shape;710;p67"/>
          <p:cNvSpPr txBox="1"/>
          <p:nvPr/>
        </p:nvSpPr>
        <p:spPr>
          <a:xfrm>
            <a:off x="4043363" y="26050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711" name="Google Shape;711;p67"/>
          <p:cNvSpPr txBox="1"/>
          <p:nvPr/>
        </p:nvSpPr>
        <p:spPr>
          <a:xfrm>
            <a:off x="6391275" y="2605088"/>
            <a:ext cx="427038"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712" name="Google Shape;712;p67"/>
          <p:cNvSpPr txBox="1"/>
          <p:nvPr/>
        </p:nvSpPr>
        <p:spPr>
          <a:xfrm>
            <a:off x="4770438" y="2070100"/>
            <a:ext cx="13081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B</a:t>
            </a:r>
            <a:endParaRPr/>
          </a:p>
        </p:txBody>
      </p:sp>
      <p:sp>
        <p:nvSpPr>
          <p:cNvPr id="713" name="Google Shape;713;p67"/>
          <p:cNvSpPr/>
          <p:nvPr/>
        </p:nvSpPr>
        <p:spPr>
          <a:xfrm>
            <a:off x="1987550" y="3146425"/>
            <a:ext cx="1593850" cy="1084263"/>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14" name="Google Shape;714;p67"/>
          <p:cNvSpPr txBox="1"/>
          <p:nvPr/>
        </p:nvSpPr>
        <p:spPr>
          <a:xfrm>
            <a:off x="2090738" y="2668588"/>
            <a:ext cx="13589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A</a:t>
            </a:r>
            <a:endParaRPr/>
          </a:p>
        </p:txBody>
      </p:sp>
      <p:sp>
        <p:nvSpPr>
          <p:cNvPr id="715" name="Google Shape;715;p67"/>
          <p:cNvSpPr/>
          <p:nvPr/>
        </p:nvSpPr>
        <p:spPr>
          <a:xfrm rot="-5400000">
            <a:off x="4724400" y="3162300"/>
            <a:ext cx="1511300" cy="444500"/>
          </a:xfrm>
          <a:prstGeom prst="rect">
            <a:avLst/>
          </a:prstGeom>
          <a:gradFill>
            <a:gsLst>
              <a:gs pos="0">
                <a:srgbClr val="666666"/>
              </a:gs>
              <a:gs pos="50000">
                <a:schemeClr val="hlink"/>
              </a:gs>
              <a:gs pos="100000">
                <a:srgbClr val="666666"/>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16" name="Google Shape;716;p67"/>
          <p:cNvSpPr txBox="1"/>
          <p:nvPr/>
        </p:nvSpPr>
        <p:spPr>
          <a:xfrm>
            <a:off x="2614613" y="3143250"/>
            <a:ext cx="420687" cy="96837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p:txBody>
      </p:sp>
      <p:sp>
        <p:nvSpPr>
          <p:cNvPr id="717" name="Google Shape;717;p67"/>
          <p:cNvSpPr txBox="1"/>
          <p:nvPr/>
        </p:nvSpPr>
        <p:spPr>
          <a:xfrm>
            <a:off x="1549400" y="4357688"/>
            <a:ext cx="6113463"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Player B’s 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is dominated by</a:t>
            </a:r>
            <a:endParaRPr/>
          </a:p>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r>
              <a:rPr lang="en-US" sz="2400">
                <a:solidFill>
                  <a:schemeClr val="lt1"/>
                </a:solidFill>
                <a:latin typeface="Book Antiqua"/>
                <a:ea typeface="Book Antiqua"/>
                <a:cs typeface="Book Antiqua"/>
                <a:sym typeface="Book Antiqua"/>
              </a:rPr>
              <a:t>, so Strategy </a:t>
            </a: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can be eliminated.</a:t>
            </a:r>
            <a:endParaRPr/>
          </a:p>
        </p:txBody>
      </p:sp>
      <p:sp>
        <p:nvSpPr>
          <p:cNvPr id="718" name="Google Shape;718;p67"/>
          <p:cNvSpPr txBox="1"/>
          <p:nvPr/>
        </p:nvSpPr>
        <p:spPr>
          <a:xfrm>
            <a:off x="5275263" y="25923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2</a:t>
            </a:r>
            <a:endParaRPr/>
          </a:p>
        </p:txBody>
      </p:sp>
      <p:sp>
        <p:nvSpPr>
          <p:cNvPr id="719" name="Google Shape;719;p67"/>
          <p:cNvSpPr txBox="1"/>
          <p:nvPr/>
        </p:nvSpPr>
        <p:spPr>
          <a:xfrm>
            <a:off x="4035425" y="3675063"/>
            <a:ext cx="28384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1              0             3</a:t>
            </a:r>
            <a:endParaRPr/>
          </a:p>
        </p:txBody>
      </p:sp>
      <p:sp>
        <p:nvSpPr>
          <p:cNvPr id="720" name="Google Shape;720;p67"/>
          <p:cNvSpPr txBox="1"/>
          <p:nvPr/>
        </p:nvSpPr>
        <p:spPr>
          <a:xfrm>
            <a:off x="4022725" y="3217863"/>
            <a:ext cx="28130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6              5            -2</a:t>
            </a:r>
            <a:endParaRPr/>
          </a:p>
        </p:txBody>
      </p:sp>
      <p:sp>
        <p:nvSpPr>
          <p:cNvPr id="721" name="Google Shape;721;p67"/>
          <p:cNvSpPr/>
          <p:nvPr/>
        </p:nvSpPr>
        <p:spPr>
          <a:xfrm>
            <a:off x="1146175" y="1117600"/>
            <a:ext cx="7104063" cy="8223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We continue to look for dominated strategies in order to reduce the size of the game.</a:t>
            </a:r>
            <a:endParaRPr/>
          </a:p>
        </p:txBody>
      </p:sp>
    </p:spTree>
  </p:cSld>
  <p:clrMapOvr>
    <a:masterClrMapping/>
  </p:clrMapOvr>
  <p:transition>
    <p:fade thruBlk="1"/>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Google Shape;727;p68"/>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Dominated Strategies Example</a:t>
            </a:r>
            <a:endParaRPr/>
          </a:p>
        </p:txBody>
      </p:sp>
      <p:sp>
        <p:nvSpPr>
          <p:cNvPr id="728" name="Google Shape;728;p68"/>
          <p:cNvSpPr/>
          <p:nvPr/>
        </p:nvSpPr>
        <p:spPr>
          <a:xfrm>
            <a:off x="4076700" y="2971800"/>
            <a:ext cx="2590800" cy="6223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29" name="Google Shape;729;p68"/>
          <p:cNvSpPr/>
          <p:nvPr/>
        </p:nvSpPr>
        <p:spPr>
          <a:xfrm>
            <a:off x="4076700" y="3559175"/>
            <a:ext cx="2590800" cy="10795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30" name="Google Shape;730;p68"/>
          <p:cNvSpPr txBox="1"/>
          <p:nvPr/>
        </p:nvSpPr>
        <p:spPr>
          <a:xfrm>
            <a:off x="4538663" y="3011488"/>
            <a:ext cx="427037"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1</a:t>
            </a:r>
            <a:endParaRPr/>
          </a:p>
        </p:txBody>
      </p:sp>
      <p:sp>
        <p:nvSpPr>
          <p:cNvPr id="731" name="Google Shape;731;p68"/>
          <p:cNvSpPr txBox="1"/>
          <p:nvPr/>
        </p:nvSpPr>
        <p:spPr>
          <a:xfrm>
            <a:off x="5756275" y="3011488"/>
            <a:ext cx="427038" cy="493712"/>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None/>
            </a:pPr>
            <a:r>
              <a:rPr lang="en-US" sz="2400" i="1">
                <a:solidFill>
                  <a:schemeClr val="lt1"/>
                </a:solidFill>
                <a:latin typeface="Book Antiqua"/>
                <a:ea typeface="Book Antiqua"/>
                <a:cs typeface="Book Antiqua"/>
                <a:sym typeface="Book Antiqua"/>
              </a:rPr>
              <a:t>b</a:t>
            </a:r>
            <a:r>
              <a:rPr lang="en-US" sz="2400" baseline="-25000">
                <a:solidFill>
                  <a:schemeClr val="lt1"/>
                </a:solidFill>
                <a:latin typeface="Book Antiqua"/>
                <a:ea typeface="Book Antiqua"/>
                <a:cs typeface="Book Antiqua"/>
                <a:sym typeface="Book Antiqua"/>
              </a:rPr>
              <a:t>3</a:t>
            </a:r>
            <a:endParaRPr/>
          </a:p>
        </p:txBody>
      </p:sp>
      <p:sp>
        <p:nvSpPr>
          <p:cNvPr id="732" name="Google Shape;732;p68"/>
          <p:cNvSpPr txBox="1"/>
          <p:nvPr/>
        </p:nvSpPr>
        <p:spPr>
          <a:xfrm>
            <a:off x="4668838" y="2476500"/>
            <a:ext cx="13081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B</a:t>
            </a:r>
            <a:endParaRPr/>
          </a:p>
        </p:txBody>
      </p:sp>
      <p:sp>
        <p:nvSpPr>
          <p:cNvPr id="733" name="Google Shape;733;p68"/>
          <p:cNvSpPr/>
          <p:nvPr/>
        </p:nvSpPr>
        <p:spPr>
          <a:xfrm>
            <a:off x="2482850" y="3552825"/>
            <a:ext cx="1593850" cy="1084263"/>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34" name="Google Shape;734;p68"/>
          <p:cNvSpPr txBox="1"/>
          <p:nvPr/>
        </p:nvSpPr>
        <p:spPr>
          <a:xfrm>
            <a:off x="2586038" y="3074988"/>
            <a:ext cx="1358900" cy="457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u="sng">
                <a:solidFill>
                  <a:schemeClr val="lt1"/>
                </a:solidFill>
                <a:latin typeface="Book Antiqua"/>
                <a:ea typeface="Book Antiqua"/>
                <a:cs typeface="Book Antiqua"/>
                <a:sym typeface="Book Antiqua"/>
              </a:rPr>
              <a:t>Player A</a:t>
            </a:r>
            <a:endParaRPr/>
          </a:p>
        </p:txBody>
      </p:sp>
      <p:sp>
        <p:nvSpPr>
          <p:cNvPr id="735" name="Google Shape;735;p68"/>
          <p:cNvSpPr txBox="1"/>
          <p:nvPr/>
        </p:nvSpPr>
        <p:spPr>
          <a:xfrm>
            <a:off x="3109913" y="3549650"/>
            <a:ext cx="420687" cy="96837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1</a:t>
            </a:r>
            <a:endParaRPr/>
          </a:p>
          <a:p>
            <a:pPr marL="0" marR="0" lvl="0" indent="0" algn="l" rtl="0">
              <a:lnSpc>
                <a:spcPct val="120000"/>
              </a:lnSpc>
              <a:spcBef>
                <a:spcPts val="0"/>
              </a:spcBef>
              <a:spcAft>
                <a:spcPts val="0"/>
              </a:spcAft>
              <a:buNone/>
            </a:pPr>
            <a:r>
              <a:rPr lang="en-US" sz="2400" i="1">
                <a:solidFill>
                  <a:schemeClr val="lt1"/>
                </a:solidFill>
                <a:latin typeface="Book Antiqua"/>
                <a:ea typeface="Book Antiqua"/>
                <a:cs typeface="Book Antiqua"/>
                <a:sym typeface="Book Antiqua"/>
              </a:rPr>
              <a:t>a</a:t>
            </a:r>
            <a:r>
              <a:rPr lang="en-US" sz="2400" baseline="-25000">
                <a:solidFill>
                  <a:schemeClr val="lt1"/>
                </a:solidFill>
                <a:latin typeface="Book Antiqua"/>
                <a:ea typeface="Book Antiqua"/>
                <a:cs typeface="Book Antiqua"/>
                <a:sym typeface="Book Antiqua"/>
              </a:rPr>
              <a:t>2</a:t>
            </a:r>
            <a:endParaRPr/>
          </a:p>
        </p:txBody>
      </p:sp>
      <p:sp>
        <p:nvSpPr>
          <p:cNvPr id="736" name="Google Shape;736;p68"/>
          <p:cNvSpPr txBox="1"/>
          <p:nvPr/>
        </p:nvSpPr>
        <p:spPr>
          <a:xfrm>
            <a:off x="4530725" y="4081463"/>
            <a:ext cx="17843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1              3</a:t>
            </a:r>
            <a:endParaRPr/>
          </a:p>
        </p:txBody>
      </p:sp>
      <p:sp>
        <p:nvSpPr>
          <p:cNvPr id="737" name="Google Shape;737;p68"/>
          <p:cNvSpPr txBox="1"/>
          <p:nvPr/>
        </p:nvSpPr>
        <p:spPr>
          <a:xfrm>
            <a:off x="4518025" y="3624263"/>
            <a:ext cx="1733550" cy="4572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None/>
            </a:pPr>
            <a:r>
              <a:rPr lang="en-US" sz="2400">
                <a:solidFill>
                  <a:schemeClr val="lt1"/>
                </a:solidFill>
                <a:latin typeface="Book Antiqua"/>
                <a:ea typeface="Book Antiqua"/>
                <a:cs typeface="Book Antiqua"/>
                <a:sym typeface="Book Antiqua"/>
              </a:rPr>
              <a:t> 6             -2</a:t>
            </a:r>
            <a:endParaRPr/>
          </a:p>
        </p:txBody>
      </p:sp>
      <p:sp>
        <p:nvSpPr>
          <p:cNvPr id="738" name="Google Shape;738;p68"/>
          <p:cNvSpPr/>
          <p:nvPr/>
        </p:nvSpPr>
        <p:spPr>
          <a:xfrm>
            <a:off x="1146175" y="1117600"/>
            <a:ext cx="7243763" cy="1187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lt1"/>
                </a:solidFill>
                <a:latin typeface="Book Antiqua"/>
                <a:ea typeface="Book Antiqua"/>
                <a:cs typeface="Book Antiqua"/>
                <a:sym typeface="Book Antiqua"/>
              </a:rPr>
              <a:t>        The 3 x 3 game has been reduced to a 2 x 2.  It is now possible to solve algebraically for the optimal mixed-strategy probabilities.</a:t>
            </a:r>
            <a:endParaRPr/>
          </a:p>
        </p:txBody>
      </p:sp>
    </p:spTree>
  </p:cSld>
  <p:clrMapOvr>
    <a:masterClrMapping/>
  </p:clrMapOvr>
  <p:transition>
    <p:fade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69"/>
          <p:cNvSpPr/>
          <p:nvPr/>
        </p:nvSpPr>
        <p:spPr>
          <a:xfrm>
            <a:off x="682625" y="1103313"/>
            <a:ext cx="7942263" cy="4906962"/>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Two-Person, Constant-Sum Games</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(The sum of the payoffs is a constant other than zero.)</a:t>
            </a:r>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Variable-Sum Games</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(The sum of the payoffs is variable.)</a:t>
            </a:r>
            <a:endParaRPr/>
          </a:p>
          <a:p>
            <a:pPr marL="342900" marR="0" lvl="0" indent="-342900" algn="l" rtl="0">
              <a:spcBef>
                <a:spcPts val="480"/>
              </a:spcBef>
              <a:spcAft>
                <a:spcPts val="0"/>
              </a:spcAft>
              <a:buClr>
                <a:srgbClr val="66FFFF"/>
              </a:buClr>
              <a:buSzPts val="1800"/>
              <a:buFont typeface="Arial"/>
              <a:buChar char="●"/>
            </a:pPr>
            <a:r>
              <a:rPr lang="en-US" sz="2400" i="1">
                <a:solidFill>
                  <a:srgbClr val="66FFFF"/>
                </a:solidFill>
                <a:latin typeface="Book Antiqua"/>
                <a:ea typeface="Book Antiqua"/>
                <a:cs typeface="Book Antiqua"/>
                <a:sym typeface="Book Antiqua"/>
              </a:rPr>
              <a:t>n</a:t>
            </a:r>
            <a:r>
              <a:rPr lang="en-US" sz="2400">
                <a:solidFill>
                  <a:srgbClr val="66FFFF"/>
                </a:solidFill>
                <a:latin typeface="Book Antiqua"/>
                <a:ea typeface="Book Antiqua"/>
                <a:cs typeface="Book Antiqua"/>
                <a:sym typeface="Book Antiqua"/>
              </a:rPr>
              <a:t>-Person Games</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 game involves more than two players.)</a:t>
            </a:r>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Cooperative Games</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(Players are allowed pre-play communications.)</a:t>
            </a:r>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Infinite-Strategies Games</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(An infinite number of strategies are available for the    players.)</a:t>
            </a:r>
            <a:endParaRPr/>
          </a:p>
        </p:txBody>
      </p:sp>
      <p:sp>
        <p:nvSpPr>
          <p:cNvPr id="745" name="Google Shape;745;p69"/>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Other Game Theory Models</a:t>
            </a:r>
            <a:endParaRPr/>
          </a:p>
        </p:txBody>
      </p:sp>
    </p:spTree>
  </p:cSld>
  <p:clrMapOvr>
    <a:masterClrMapping/>
  </p:clrMapOvr>
  <p:transition>
    <p:fade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70"/>
          <p:cNvSpPr txBox="1">
            <a:spLocks noGrp="1"/>
          </p:cNvSpPr>
          <p:nvPr>
            <p:ph type="title"/>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End of Chapter 5</a:t>
            </a:r>
            <a:endParaRPr/>
          </a:p>
        </p:txBody>
      </p:sp>
      <p:sp>
        <p:nvSpPr>
          <p:cNvPr id="752" name="Google Shape;752;p70"/>
          <p:cNvSpPr/>
          <p:nvPr/>
        </p:nvSpPr>
        <p:spPr>
          <a:xfrm>
            <a:off x="3798888" y="3048000"/>
            <a:ext cx="1557337" cy="1611313"/>
          </a:xfrm>
          <a:prstGeom prst="roundRect">
            <a:avLst>
              <a:gd name="adj" fmla="val 12065"/>
            </a:avLst>
          </a:prstGeom>
          <a:noFill/>
          <a:ln w="50800" cap="flat" cmpd="sng">
            <a:solidFill>
              <a:srgbClr val="66FFFF"/>
            </a:solidFill>
            <a:prstDash val="solid"/>
            <a:round/>
            <a:headEnd type="none" w="sm" len="sm"/>
            <a:tailEnd type="none" w="sm" len="sm"/>
          </a:ln>
          <a:effectLst>
            <a:outerShdw dist="35921" dir="2700000" algn="ctr" rotWithShape="0">
              <a:srgbClr val="000000"/>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53" name="Google Shape;753;p70"/>
          <p:cNvSpPr/>
          <p:nvPr/>
        </p:nvSpPr>
        <p:spPr>
          <a:xfrm>
            <a:off x="3943350" y="2133600"/>
            <a:ext cx="1681163" cy="2670175"/>
          </a:xfrm>
          <a:custGeom>
            <a:avLst/>
            <a:gdLst/>
            <a:ahLst/>
            <a:cxnLst/>
            <a:rect l="l" t="t" r="r" b="b"/>
            <a:pathLst>
              <a:path w="1059" h="1682" extrusionOk="0">
                <a:moveTo>
                  <a:pt x="119" y="784"/>
                </a:moveTo>
                <a:lnTo>
                  <a:pt x="0" y="1239"/>
                </a:lnTo>
                <a:lnTo>
                  <a:pt x="409" y="1681"/>
                </a:lnTo>
                <a:lnTo>
                  <a:pt x="1058" y="196"/>
                </a:lnTo>
                <a:lnTo>
                  <a:pt x="1058" y="0"/>
                </a:lnTo>
                <a:lnTo>
                  <a:pt x="334" y="1252"/>
                </a:lnTo>
                <a:lnTo>
                  <a:pt x="119" y="784"/>
                </a:lnTo>
              </a:path>
            </a:pathLst>
          </a:custGeom>
          <a:gradFill>
            <a:gsLst>
              <a:gs pos="0">
                <a:srgbClr val="401660"/>
              </a:gs>
              <a:gs pos="50000">
                <a:srgbClr val="5D218B"/>
              </a:gs>
              <a:gs pos="100000">
                <a:srgbClr val="7127A8"/>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69"/>
          <p:cNvSpPr/>
          <p:nvPr/>
        </p:nvSpPr>
        <p:spPr>
          <a:xfrm>
            <a:off x="193963" y="690443"/>
            <a:ext cx="8811491" cy="814387"/>
          </a:xfrm>
          <a:prstGeom prst="rect">
            <a:avLst/>
          </a:prstGeom>
          <a:noFill/>
          <a:ln>
            <a:noFill/>
          </a:ln>
        </p:spPr>
        <p:txBody>
          <a:bodyPr spcFirstLastPara="1" wrap="square" lIns="92075" tIns="46025" rIns="92075" bIns="46025" anchor="t" anchorCtr="0">
            <a:noAutofit/>
          </a:bodyPr>
          <a:lstStyle/>
          <a:p>
            <a:pPr marL="457200" marR="0" lvl="0" indent="-457200" algn="l" rtl="0">
              <a:spcBef>
                <a:spcPts val="0"/>
              </a:spcBef>
              <a:spcAft>
                <a:spcPts val="0"/>
              </a:spcAft>
              <a:buClr>
                <a:schemeClr val="bg1"/>
              </a:buClr>
              <a:buSzPts val="1800"/>
              <a:buFont typeface="+mj-lt"/>
              <a:buAutoNum type="arabicPeriod"/>
            </a:pPr>
            <a:r>
              <a:rPr lang="en-US" sz="2000">
                <a:solidFill>
                  <a:schemeClr val="bg1"/>
                </a:solidFill>
              </a:rPr>
              <a:t>A firm has three investment alternatives. Payoffs are in thousands of dollars.</a:t>
            </a:r>
            <a:endParaRPr sz="1050">
              <a:solidFill>
                <a:schemeClr val="bg1"/>
              </a:solidFill>
            </a:endParaRPr>
          </a:p>
        </p:txBody>
      </p:sp>
      <p:sp>
        <p:nvSpPr>
          <p:cNvPr id="745" name="Google Shape;745;p69"/>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TASKS</a:t>
            </a:r>
            <a:endParaRPr/>
          </a:p>
        </p:txBody>
      </p:sp>
      <p:pic>
        <p:nvPicPr>
          <p:cNvPr id="3" name="Picture 2">
            <a:extLst>
              <a:ext uri="{FF2B5EF4-FFF2-40B4-BE49-F238E27FC236}">
                <a16:creationId xmlns:a16="http://schemas.microsoft.com/office/drawing/2014/main" id="{B267B2E4-50A0-4FA2-A9E9-3FC4CAFD84E5}"/>
              </a:ext>
            </a:extLst>
          </p:cNvPr>
          <p:cNvPicPr>
            <a:picLocks noChangeAspect="1"/>
          </p:cNvPicPr>
          <p:nvPr/>
        </p:nvPicPr>
        <p:blipFill>
          <a:blip r:embed="rId3"/>
          <a:stretch>
            <a:fillRect/>
          </a:stretch>
        </p:blipFill>
        <p:spPr>
          <a:xfrm>
            <a:off x="1572491" y="1569032"/>
            <a:ext cx="5638800" cy="1381125"/>
          </a:xfrm>
          <a:prstGeom prst="rect">
            <a:avLst/>
          </a:prstGeom>
        </p:spPr>
      </p:pic>
      <p:sp>
        <p:nvSpPr>
          <p:cNvPr id="7" name="TextBox 6">
            <a:extLst>
              <a:ext uri="{FF2B5EF4-FFF2-40B4-BE49-F238E27FC236}">
                <a16:creationId xmlns:a16="http://schemas.microsoft.com/office/drawing/2014/main" id="{8137CA9A-4C21-4937-A3FF-B51DE4E76AD7}"/>
              </a:ext>
            </a:extLst>
          </p:cNvPr>
          <p:cNvSpPr txBox="1"/>
          <p:nvPr/>
        </p:nvSpPr>
        <p:spPr>
          <a:xfrm>
            <a:off x="685800" y="3152705"/>
            <a:ext cx="8201891" cy="954107"/>
          </a:xfrm>
          <a:prstGeom prst="rect">
            <a:avLst/>
          </a:prstGeom>
          <a:noFill/>
        </p:spPr>
        <p:txBody>
          <a:bodyPr wrap="square">
            <a:spAutoFit/>
          </a:bodyPr>
          <a:lstStyle/>
          <a:p>
            <a:pPr marL="342900" indent="-342900">
              <a:buClr>
                <a:schemeClr val="bg1"/>
              </a:buClr>
              <a:buFont typeface="+mj-lt"/>
              <a:buAutoNum type="alphaLcPeriod"/>
            </a:pPr>
            <a:r>
              <a:rPr lang="en-US">
                <a:solidFill>
                  <a:schemeClr val="bg1"/>
                </a:solidFill>
              </a:rPr>
              <a:t>Using the expected value approach, which decision is preferred?</a:t>
            </a:r>
          </a:p>
          <a:p>
            <a:pPr marL="342900" indent="-342900">
              <a:buClr>
                <a:schemeClr val="bg1"/>
              </a:buClr>
              <a:buFont typeface="+mj-lt"/>
              <a:buAutoNum type="alphaLcPeriod"/>
            </a:pPr>
            <a:r>
              <a:rPr lang="en-US">
                <a:solidFill>
                  <a:schemeClr val="bg1"/>
                </a:solidFill>
              </a:rPr>
              <a:t>For the lottery having a payoff of $100,000 with probability p and $0 with probability (1 - p), two decision makers expressed the following indifference probabilities. Find the most preferred decision for each decision maker using the expected utility approach</a:t>
            </a:r>
          </a:p>
        </p:txBody>
      </p:sp>
      <p:pic>
        <p:nvPicPr>
          <p:cNvPr id="6" name="Picture 5">
            <a:extLst>
              <a:ext uri="{FF2B5EF4-FFF2-40B4-BE49-F238E27FC236}">
                <a16:creationId xmlns:a16="http://schemas.microsoft.com/office/drawing/2014/main" id="{ADB7649F-DA49-4ED4-9A05-2152A3BD4D14}"/>
              </a:ext>
            </a:extLst>
          </p:cNvPr>
          <p:cNvPicPr>
            <a:picLocks noChangeAspect="1"/>
          </p:cNvPicPr>
          <p:nvPr/>
        </p:nvPicPr>
        <p:blipFill>
          <a:blip r:embed="rId4"/>
          <a:stretch>
            <a:fillRect/>
          </a:stretch>
        </p:blipFill>
        <p:spPr>
          <a:xfrm>
            <a:off x="1572491" y="4240347"/>
            <a:ext cx="5029200" cy="1114425"/>
          </a:xfrm>
          <a:prstGeom prst="rect">
            <a:avLst/>
          </a:prstGeom>
        </p:spPr>
      </p:pic>
      <p:sp>
        <p:nvSpPr>
          <p:cNvPr id="11" name="TextBox 10">
            <a:extLst>
              <a:ext uri="{FF2B5EF4-FFF2-40B4-BE49-F238E27FC236}">
                <a16:creationId xmlns:a16="http://schemas.microsoft.com/office/drawing/2014/main" id="{C688A8E2-7A15-4249-9F14-D2122DE5901A}"/>
              </a:ext>
            </a:extLst>
          </p:cNvPr>
          <p:cNvSpPr txBox="1"/>
          <p:nvPr/>
        </p:nvSpPr>
        <p:spPr>
          <a:xfrm>
            <a:off x="706582" y="5600798"/>
            <a:ext cx="7370618" cy="307777"/>
          </a:xfrm>
          <a:prstGeom prst="rect">
            <a:avLst/>
          </a:prstGeom>
          <a:noFill/>
        </p:spPr>
        <p:txBody>
          <a:bodyPr wrap="square">
            <a:spAutoFit/>
          </a:bodyPr>
          <a:lstStyle/>
          <a:p>
            <a:pPr marL="342900" indent="-342900">
              <a:buClr>
                <a:schemeClr val="bg1"/>
              </a:buClr>
              <a:buFont typeface="+mj-lt"/>
              <a:buAutoNum type="alphaLcPeriod" startAt="3"/>
            </a:pPr>
            <a:r>
              <a:rPr lang="en-US">
                <a:solidFill>
                  <a:schemeClr val="bg1"/>
                </a:solidFill>
              </a:rPr>
              <a:t>Why don’t decision makers A and B select the same decision alternative?</a:t>
            </a:r>
          </a:p>
        </p:txBody>
      </p:sp>
    </p:spTree>
    <p:extLst>
      <p:ext uri="{BB962C8B-B14F-4D97-AF65-F5344CB8AC3E}">
        <p14:creationId xmlns:p14="http://schemas.microsoft.com/office/powerpoint/2010/main" val="1396726929"/>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8"/>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The Meaning of Utility</a:t>
            </a:r>
            <a:endParaRPr/>
          </a:p>
        </p:txBody>
      </p:sp>
      <p:sp>
        <p:nvSpPr>
          <p:cNvPr id="131" name="Google Shape;131;p18"/>
          <p:cNvSpPr/>
          <p:nvPr/>
        </p:nvSpPr>
        <p:spPr>
          <a:xfrm>
            <a:off x="687388" y="1117600"/>
            <a:ext cx="7886700" cy="3413125"/>
          </a:xfrm>
          <a:prstGeom prst="rect">
            <a:avLst/>
          </a:prstGeom>
          <a:noFill/>
          <a:ln>
            <a:noFill/>
          </a:ln>
        </p:spPr>
        <p:txBody>
          <a:bodyPr spcFirstLastPara="1" wrap="square" lIns="92075" tIns="46025" rIns="92075" bIns="46025" anchor="t" anchorCtr="0">
            <a:noAutofit/>
          </a:bodyPr>
          <a:lstStyle/>
          <a:p>
            <a:pPr marL="342900" marR="0" lvl="0" indent="-342900" algn="l" rtl="0">
              <a:lnSpc>
                <a:spcPct val="90000"/>
              </a:lnSpc>
              <a:spcBef>
                <a:spcPts val="0"/>
              </a:spcBef>
              <a:spcAft>
                <a:spcPts val="0"/>
              </a:spcAft>
              <a:buClr>
                <a:srgbClr val="66FFFF"/>
              </a:buClr>
              <a:buSzPts val="1800"/>
              <a:buFont typeface="Arial"/>
              <a:buChar char="●"/>
            </a:pPr>
            <a:r>
              <a:rPr lang="en-US" sz="2400" u="sng">
                <a:solidFill>
                  <a:schemeClr val="lt1"/>
                </a:solidFill>
                <a:latin typeface="Book Antiqua"/>
                <a:ea typeface="Book Antiqua"/>
                <a:cs typeface="Book Antiqua"/>
                <a:sym typeface="Book Antiqua"/>
              </a:rPr>
              <a:t>Utilities</a:t>
            </a:r>
            <a:r>
              <a:rPr lang="en-US" sz="2400">
                <a:solidFill>
                  <a:schemeClr val="lt1"/>
                </a:solidFill>
                <a:latin typeface="Book Antiqua"/>
                <a:ea typeface="Book Antiqua"/>
                <a:cs typeface="Book Antiqua"/>
                <a:sym typeface="Book Antiqua"/>
              </a:rPr>
              <a:t> are used when the decision criteria must be based on more than just expected monetary values.</a:t>
            </a:r>
            <a:endParaRPr/>
          </a:p>
          <a:p>
            <a:pPr marL="342900" marR="0" lvl="0" indent="-342900" algn="l" rtl="0">
              <a:lnSpc>
                <a:spcPct val="90000"/>
              </a:lnSpc>
              <a:spcBef>
                <a:spcPts val="480"/>
              </a:spcBef>
              <a:spcAft>
                <a:spcPts val="0"/>
              </a:spcAft>
              <a:buClr>
                <a:srgbClr val="66FFFF"/>
              </a:buClr>
              <a:buSzPts val="1800"/>
              <a:buFont typeface="Arial"/>
              <a:buChar char="●"/>
            </a:pPr>
            <a:r>
              <a:rPr lang="en-US" sz="2400" u="sng">
                <a:solidFill>
                  <a:schemeClr val="lt1"/>
                </a:solidFill>
                <a:latin typeface="Book Antiqua"/>
                <a:ea typeface="Book Antiqua"/>
                <a:cs typeface="Book Antiqua"/>
                <a:sym typeface="Book Antiqua"/>
              </a:rPr>
              <a:t>Utility</a:t>
            </a:r>
            <a:r>
              <a:rPr lang="en-US" sz="2400">
                <a:solidFill>
                  <a:schemeClr val="lt1"/>
                </a:solidFill>
                <a:latin typeface="Book Antiqua"/>
                <a:ea typeface="Book Antiqua"/>
                <a:cs typeface="Book Antiqua"/>
                <a:sym typeface="Book Antiqua"/>
              </a:rPr>
              <a:t> is a measure of the total worth of a particular outcome, reflecting the decision maker’s attitude towards a collection of factors. </a:t>
            </a:r>
            <a:endParaRPr/>
          </a:p>
          <a:p>
            <a:pPr marL="342900" marR="0" lvl="0" indent="-342900" algn="l" rtl="0">
              <a:lnSpc>
                <a:spcPct val="90000"/>
              </a:lnSpc>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Some of these factors may be profit, loss, and risk.</a:t>
            </a:r>
            <a:endParaRPr/>
          </a:p>
          <a:p>
            <a:pPr marL="342900" marR="0" lvl="0" indent="-342900" algn="l" rtl="0">
              <a:lnSpc>
                <a:spcPct val="90000"/>
              </a:lnSpc>
              <a:spcBef>
                <a:spcPts val="48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This analysis is particularly appropriate in cases where payoffs can assume extremely high or extremely low values.</a:t>
            </a:r>
            <a:endParaRPr/>
          </a:p>
        </p:txBody>
      </p:sp>
    </p:spTree>
  </p:cSld>
  <p:clrMapOvr>
    <a:masterClrMapping/>
  </p:clrMapOvr>
  <p:transition>
    <p:fade thruBlk="1"/>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Google Shape;744;p69"/>
          <p:cNvSpPr/>
          <p:nvPr/>
        </p:nvSpPr>
        <p:spPr>
          <a:xfrm>
            <a:off x="193963" y="690443"/>
            <a:ext cx="8811491" cy="2897884"/>
          </a:xfrm>
          <a:prstGeom prst="rect">
            <a:avLst/>
          </a:prstGeom>
          <a:noFill/>
          <a:ln>
            <a:noFill/>
          </a:ln>
        </p:spPr>
        <p:txBody>
          <a:bodyPr spcFirstLastPara="1" wrap="square" lIns="92075" tIns="46025" rIns="92075" bIns="46025" anchor="t" anchorCtr="0">
            <a:noAutofit/>
          </a:bodyPr>
          <a:lstStyle/>
          <a:p>
            <a:pPr marL="457200" marR="0" lvl="0" indent="-457200" rtl="0">
              <a:spcBef>
                <a:spcPts val="0"/>
              </a:spcBef>
              <a:spcAft>
                <a:spcPts val="0"/>
              </a:spcAft>
              <a:buClr>
                <a:schemeClr val="bg1"/>
              </a:buClr>
              <a:buSzPts val="1800"/>
              <a:buFont typeface="+mj-lt"/>
              <a:buAutoNum type="arabicPeriod"/>
            </a:pPr>
            <a:r>
              <a:rPr lang="en-US" sz="2000">
                <a:solidFill>
                  <a:schemeClr val="bg1"/>
                </a:solidFill>
              </a:rPr>
              <a:t>Two companies compete for a share of the soft drink market. Each worked with an advertising agency in order to develop alternative advertising strategies for the coming year. A variety of television advertisements, product promotions, in-store displays, and so on provides four different strategies for each company. The following table summarizes the projected change in market share for Company A once the two companies select their advertising strategy for the coming year. What is the optimal solution to this game for each of the players? What is the value of the game?</a:t>
            </a:r>
            <a:r>
              <a:rPr lang="en-US" sz="1600">
                <a:solidFill>
                  <a:schemeClr val="bg1"/>
                </a:solidFill>
              </a:rPr>
              <a:t>.</a:t>
            </a:r>
            <a:endParaRPr sz="900">
              <a:solidFill>
                <a:schemeClr val="bg1"/>
              </a:solidFill>
            </a:endParaRPr>
          </a:p>
        </p:txBody>
      </p:sp>
      <p:sp>
        <p:nvSpPr>
          <p:cNvPr id="745" name="Google Shape;745;p69"/>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TASK</a:t>
            </a:r>
            <a:endParaRPr/>
          </a:p>
        </p:txBody>
      </p:sp>
      <p:pic>
        <p:nvPicPr>
          <p:cNvPr id="4" name="Picture 3">
            <a:extLst>
              <a:ext uri="{FF2B5EF4-FFF2-40B4-BE49-F238E27FC236}">
                <a16:creationId xmlns:a16="http://schemas.microsoft.com/office/drawing/2014/main" id="{D7399604-E119-45CA-B438-9CA9D4D08CF2}"/>
              </a:ext>
            </a:extLst>
          </p:cNvPr>
          <p:cNvPicPr>
            <a:picLocks noChangeAspect="1"/>
          </p:cNvPicPr>
          <p:nvPr/>
        </p:nvPicPr>
        <p:blipFill>
          <a:blip r:embed="rId3"/>
          <a:stretch>
            <a:fillRect/>
          </a:stretch>
        </p:blipFill>
        <p:spPr>
          <a:xfrm>
            <a:off x="1356012" y="3819091"/>
            <a:ext cx="6651917" cy="2096800"/>
          </a:xfrm>
          <a:prstGeom prst="rect">
            <a:avLst/>
          </a:prstGeom>
        </p:spPr>
      </p:pic>
    </p:spTree>
    <p:extLst>
      <p:ext uri="{BB962C8B-B14F-4D97-AF65-F5344CB8AC3E}">
        <p14:creationId xmlns:p14="http://schemas.microsoft.com/office/powerpoint/2010/main" val="1073008721"/>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9"/>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Steps for Determining the Utility of Money</a:t>
            </a:r>
            <a:endParaRPr/>
          </a:p>
        </p:txBody>
      </p:sp>
      <p:sp>
        <p:nvSpPr>
          <p:cNvPr id="138" name="Google Shape;138;p19"/>
          <p:cNvSpPr/>
          <p:nvPr/>
        </p:nvSpPr>
        <p:spPr>
          <a:xfrm>
            <a:off x="725488" y="1104900"/>
            <a:ext cx="7561262" cy="4497388"/>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1:</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Develop a payoff table using monetary values.</a:t>
            </a:r>
            <a:endParaRPr/>
          </a:p>
          <a:p>
            <a:pPr marL="342900" marR="0" lvl="0" indent="-342900" algn="l" rtl="0">
              <a:spcBef>
                <a:spcPts val="200"/>
              </a:spcBef>
              <a:spcAft>
                <a:spcPts val="0"/>
              </a:spcAft>
              <a:buClr>
                <a:srgbClr val="66FFFF"/>
              </a:buClr>
              <a:buSzPts val="750"/>
              <a:buFont typeface="Arial"/>
              <a:buNone/>
            </a:pPr>
            <a:endParaRPr sz="10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2:</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Identify the best and worst payoff values and assign</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each a utility value, with</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i="1">
                <a:solidFill>
                  <a:schemeClr val="lt1"/>
                </a:solidFill>
                <a:latin typeface="Book Antiqua"/>
                <a:ea typeface="Book Antiqua"/>
                <a:cs typeface="Book Antiqua"/>
                <a:sym typeface="Book Antiqua"/>
              </a:rPr>
              <a:t>U</a:t>
            </a:r>
            <a:r>
              <a:rPr lang="en-US" sz="2400">
                <a:solidFill>
                  <a:schemeClr val="lt1"/>
                </a:solidFill>
                <a:latin typeface="Book Antiqua"/>
                <a:ea typeface="Book Antiqua"/>
                <a:cs typeface="Book Antiqua"/>
                <a:sym typeface="Book Antiqua"/>
              </a:rPr>
              <a:t>(best payoff) &gt; </a:t>
            </a:r>
            <a:r>
              <a:rPr lang="en-US" sz="2400" i="1">
                <a:solidFill>
                  <a:schemeClr val="lt1"/>
                </a:solidFill>
                <a:latin typeface="Book Antiqua"/>
                <a:ea typeface="Book Antiqua"/>
                <a:cs typeface="Book Antiqua"/>
                <a:sym typeface="Book Antiqua"/>
              </a:rPr>
              <a:t>U</a:t>
            </a:r>
            <a:r>
              <a:rPr lang="en-US" sz="2400">
                <a:solidFill>
                  <a:schemeClr val="lt1"/>
                </a:solidFill>
                <a:latin typeface="Book Antiqua"/>
                <a:ea typeface="Book Antiqua"/>
                <a:cs typeface="Book Antiqua"/>
                <a:sym typeface="Book Antiqua"/>
              </a:rPr>
              <a:t>(worst payoff).</a:t>
            </a:r>
            <a:endParaRPr/>
          </a:p>
          <a:p>
            <a:pPr marL="342900" marR="0" lvl="0" indent="-342900" algn="l" rtl="0">
              <a:spcBef>
                <a:spcPts val="200"/>
              </a:spcBef>
              <a:spcAft>
                <a:spcPts val="0"/>
              </a:spcAft>
              <a:buClr>
                <a:srgbClr val="66FFFF"/>
              </a:buClr>
              <a:buSzPts val="750"/>
              <a:buFont typeface="Arial"/>
              <a:buNone/>
            </a:pPr>
            <a:endParaRPr sz="10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3:</a:t>
            </a:r>
            <a:r>
              <a:rPr lang="en-US" sz="2400">
                <a:solidFill>
                  <a:schemeClr val="lt1"/>
                </a:solidFill>
                <a:latin typeface="Book Antiqua"/>
                <a:ea typeface="Book Antiqua"/>
                <a:cs typeface="Book Antiqua"/>
                <a:sym typeface="Book Antiqua"/>
              </a:rPr>
              <a:t>  Define the lottery. The best payoff is obtained 		with probability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the worst is obtained with 		probability (1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a:t>
            </a:r>
            <a:endParaRPr/>
          </a:p>
        </p:txBody>
      </p:sp>
      <p:cxnSp>
        <p:nvCxnSpPr>
          <p:cNvPr id="139" name="Google Shape;139;p19"/>
          <p:cNvCxnSpPr/>
          <p:nvPr/>
        </p:nvCxnSpPr>
        <p:spPr>
          <a:xfrm>
            <a:off x="6883400" y="4324350"/>
            <a:ext cx="647700" cy="0"/>
          </a:xfrm>
          <a:prstGeom prst="straightConnector1">
            <a:avLst/>
          </a:prstGeom>
          <a:noFill/>
          <a:ln w="12700" cap="flat" cmpd="sng">
            <a:solidFill>
              <a:srgbClr val="66FFFF"/>
            </a:solidFill>
            <a:prstDash val="solid"/>
            <a:round/>
            <a:headEnd type="none" w="sm" len="sm"/>
            <a:tailEnd type="triangle" w="med" len="med"/>
          </a:ln>
          <a:effectLst>
            <a:outerShdw dist="35921" dir="2700000" algn="ctr" rotWithShape="0">
              <a:schemeClr val="dk1"/>
            </a:outerShdw>
          </a:effectLst>
        </p:spPr>
      </p:cxn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0"/>
          <p:cNvSpPr/>
          <p:nvPr/>
        </p:nvSpPr>
        <p:spPr>
          <a:xfrm>
            <a:off x="1524000" y="4457700"/>
            <a:ext cx="6172200" cy="13589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6" name="Google Shape;146;p20"/>
          <p:cNvSpPr/>
          <p:nvPr/>
        </p:nvSpPr>
        <p:spPr>
          <a:xfrm>
            <a:off x="1879600" y="1663700"/>
            <a:ext cx="5499100" cy="5969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7" name="Google Shape;147;p20"/>
          <p:cNvSpPr/>
          <p:nvPr/>
        </p:nvSpPr>
        <p:spPr>
          <a:xfrm>
            <a:off x="1993900" y="2857500"/>
            <a:ext cx="5321300" cy="9779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8" name="Google Shape;148;p20"/>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Example:  Swofford, Inc.</a:t>
            </a:r>
            <a:endParaRPr/>
          </a:p>
        </p:txBody>
      </p:sp>
      <p:sp>
        <p:nvSpPr>
          <p:cNvPr id="149" name="Google Shape;149;p20"/>
          <p:cNvSpPr/>
          <p:nvPr/>
        </p:nvSpPr>
        <p:spPr>
          <a:xfrm>
            <a:off x="725488" y="1104900"/>
            <a:ext cx="7866062" cy="4497388"/>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1:</a:t>
            </a:r>
            <a:r>
              <a:rPr lang="en-US" sz="2400">
                <a:solidFill>
                  <a:schemeClr val="lt1"/>
                </a:solidFill>
                <a:latin typeface="Book Antiqua"/>
                <a:ea typeface="Book Antiqua"/>
                <a:cs typeface="Book Antiqua"/>
                <a:sym typeface="Book Antiqua"/>
              </a:rPr>
              <a:t>  Develop payoff table.</a:t>
            </a:r>
            <a:endParaRPr/>
          </a:p>
          <a:p>
            <a:pPr marL="342900" marR="0" lvl="0" indent="-342900" algn="l" rtl="0">
              <a:spcBef>
                <a:spcPts val="200"/>
              </a:spcBef>
              <a:spcAft>
                <a:spcPts val="0"/>
              </a:spcAft>
              <a:buClr>
                <a:srgbClr val="66FFFF"/>
              </a:buClr>
              <a:buSzPts val="750"/>
              <a:buFont typeface="Arial"/>
              <a:buNone/>
            </a:pPr>
            <a:endParaRPr sz="1000">
              <a:solidFill>
                <a:schemeClr val="lt1"/>
              </a:solidFill>
              <a:latin typeface="Book Antiqua"/>
              <a:ea typeface="Book Antiqua"/>
              <a:cs typeface="Book Antiqua"/>
              <a:sym typeface="Book Antiqua"/>
            </a:endParaRPr>
          </a:p>
          <a:p>
            <a:pPr marL="342900" marR="0" lvl="0" indent="-342900" algn="ctr"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Monetary payoff table on earlier slide.</a:t>
            </a:r>
            <a:endParaRPr/>
          </a:p>
          <a:p>
            <a:pPr marL="342900" marR="0" lvl="0" indent="-342900" algn="l" rtl="0">
              <a:spcBef>
                <a:spcPts val="240"/>
              </a:spcBef>
              <a:spcAft>
                <a:spcPts val="0"/>
              </a:spcAft>
              <a:buClr>
                <a:srgbClr val="66FFFF"/>
              </a:buClr>
              <a:buSzPts val="900"/>
              <a:buFont typeface="Arial"/>
              <a:buNone/>
            </a:pPr>
            <a:endParaRPr sz="1200">
              <a:solidFill>
                <a:schemeClr val="lt1"/>
              </a:solidFill>
              <a:latin typeface="Book Antiqua"/>
              <a:ea typeface="Book Antiqua"/>
              <a:cs typeface="Book Antiqua"/>
              <a:sym typeface="Book Antiqua"/>
            </a:endParaRPr>
          </a:p>
          <a:p>
            <a:pPr marL="342900" marR="0" lvl="0" indent="-342900" algn="l" rtl="0">
              <a:lnSpc>
                <a:spcPct val="90000"/>
              </a:lnSpc>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2:</a:t>
            </a:r>
            <a:r>
              <a:rPr lang="en-US" sz="2400">
                <a:solidFill>
                  <a:schemeClr val="lt1"/>
                </a:solidFill>
                <a:latin typeface="Book Antiqua"/>
                <a:ea typeface="Book Antiqua"/>
                <a:cs typeface="Book Antiqua"/>
                <a:sym typeface="Book Antiqua"/>
              </a:rPr>
              <a:t>  Assign utility values to best and worst payoffs.</a:t>
            </a:r>
            <a:endParaRPr sz="1000">
              <a:solidFill>
                <a:schemeClr val="lt1"/>
              </a:solidFill>
              <a:latin typeface="Book Antiqua"/>
              <a:ea typeface="Book Antiqua"/>
              <a:cs typeface="Book Antiqua"/>
              <a:sym typeface="Book Antiqua"/>
            </a:endParaRPr>
          </a:p>
          <a:p>
            <a:pPr marL="342900" marR="0" lvl="0" indent="-342900" algn="l" rtl="0">
              <a:spcBef>
                <a:spcPts val="240"/>
              </a:spcBef>
              <a:spcAft>
                <a:spcPts val="0"/>
              </a:spcAft>
              <a:buClr>
                <a:srgbClr val="66FFFF"/>
              </a:buClr>
              <a:buSzPts val="900"/>
              <a:buFont typeface="Arial"/>
              <a:buNone/>
            </a:pPr>
            <a:r>
              <a:rPr lang="en-US" sz="1200">
                <a:solidFill>
                  <a:schemeClr val="lt1"/>
                </a:solidFill>
                <a:latin typeface="Book Antiqua"/>
                <a:ea typeface="Book Antiqua"/>
                <a:cs typeface="Book Antiqua"/>
                <a:sym typeface="Book Antiqua"/>
              </a:rPr>
              <a:t>						</a:t>
            </a:r>
            <a:endParaRPr/>
          </a:p>
          <a:p>
            <a:pPr marL="342900" marR="0" lvl="0" indent="-342900" algn="ctr" rtl="0">
              <a:spcBef>
                <a:spcPts val="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Utility of −$50,000 = </a:t>
            </a:r>
            <a:r>
              <a:rPr lang="en-US" sz="2400" i="1">
                <a:solidFill>
                  <a:schemeClr val="lt1"/>
                </a:solidFill>
                <a:latin typeface="Book Antiqua"/>
                <a:ea typeface="Book Antiqua"/>
                <a:cs typeface="Book Antiqua"/>
                <a:sym typeface="Book Antiqua"/>
              </a:rPr>
              <a:t>U</a:t>
            </a:r>
            <a:r>
              <a:rPr lang="en-US" sz="2400">
                <a:solidFill>
                  <a:schemeClr val="lt1"/>
                </a:solidFill>
                <a:latin typeface="Book Antiqua"/>
                <a:ea typeface="Book Antiqua"/>
                <a:cs typeface="Book Antiqua"/>
                <a:sym typeface="Book Antiqua"/>
              </a:rPr>
              <a:t>(−50,000) =   0</a:t>
            </a:r>
            <a:endParaRPr/>
          </a:p>
          <a:p>
            <a:pPr marL="342900" marR="0" lvl="0" indent="-342900" algn="ctr" rtl="0">
              <a:spcBef>
                <a:spcPts val="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Utility of   $50,000 = </a:t>
            </a:r>
            <a:r>
              <a:rPr lang="en-US" sz="2400" i="1">
                <a:solidFill>
                  <a:schemeClr val="lt1"/>
                </a:solidFill>
                <a:latin typeface="Book Antiqua"/>
                <a:ea typeface="Book Antiqua"/>
                <a:cs typeface="Book Antiqua"/>
                <a:sym typeface="Book Antiqua"/>
              </a:rPr>
              <a:t>U</a:t>
            </a:r>
            <a:r>
              <a:rPr lang="en-US" sz="2400">
                <a:solidFill>
                  <a:schemeClr val="lt1"/>
                </a:solidFill>
                <a:latin typeface="Book Antiqua"/>
                <a:ea typeface="Book Antiqua"/>
                <a:cs typeface="Book Antiqua"/>
                <a:sym typeface="Book Antiqua"/>
              </a:rPr>
              <a:t>(50,000)   = 10</a:t>
            </a:r>
            <a:endParaRPr/>
          </a:p>
          <a:p>
            <a:pPr marL="342900" marR="0" lvl="0" indent="-342900" algn="l" rtl="0">
              <a:spcBef>
                <a:spcPts val="0"/>
              </a:spcBef>
              <a:spcAft>
                <a:spcPts val="0"/>
              </a:spcAft>
              <a:buClr>
                <a:srgbClr val="66FFFF"/>
              </a:buClr>
              <a:buSzPts val="1050"/>
              <a:buFont typeface="Arial"/>
              <a:buNone/>
            </a:pPr>
            <a:endParaRPr sz="14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3:</a:t>
            </a:r>
            <a:r>
              <a:rPr lang="en-US" sz="2400">
                <a:solidFill>
                  <a:schemeClr val="lt1"/>
                </a:solidFill>
                <a:latin typeface="Book Antiqua"/>
                <a:ea typeface="Book Antiqua"/>
                <a:cs typeface="Book Antiqua"/>
                <a:sym typeface="Book Antiqua"/>
              </a:rPr>
              <a:t>  Define the lottery.</a:t>
            </a:r>
            <a:endParaRPr/>
          </a:p>
          <a:p>
            <a:pPr marL="342900" marR="0" lvl="0" indent="-342900" algn="l" rtl="0">
              <a:spcBef>
                <a:spcPts val="240"/>
              </a:spcBef>
              <a:spcAft>
                <a:spcPts val="0"/>
              </a:spcAft>
              <a:buClr>
                <a:srgbClr val="66FFFF"/>
              </a:buClr>
              <a:buSzPts val="900"/>
              <a:buFont typeface="Arial"/>
              <a:buNone/>
            </a:pPr>
            <a:endParaRPr sz="1200">
              <a:solidFill>
                <a:schemeClr val="lt1"/>
              </a:solidFill>
              <a:latin typeface="Book Antiqua"/>
              <a:ea typeface="Book Antiqua"/>
              <a:cs typeface="Book Antiqua"/>
              <a:sym typeface="Book Antiqua"/>
            </a:endParaRPr>
          </a:p>
          <a:p>
            <a:pPr marL="342900" marR="0" lvl="0" indent="-342900" algn="l" rtl="0">
              <a:spcBef>
                <a:spcPts val="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Swofford obtains a payoff of $50,000 with</a:t>
            </a:r>
            <a:endParaRPr/>
          </a:p>
          <a:p>
            <a:pPr marL="342900" marR="0" lvl="0" indent="-342900" algn="l" rtl="0">
              <a:spcBef>
                <a:spcPts val="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probability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and a payoff of −$50,000 with</a:t>
            </a:r>
            <a:endParaRPr/>
          </a:p>
          <a:p>
            <a:pPr marL="342900" marR="0" lvl="0" indent="-342900" algn="l" rtl="0">
              <a:spcBef>
                <a:spcPts val="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probability (1 −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endParaRPr sz="24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1"/>
          <p:cNvSpPr/>
          <p:nvPr/>
        </p:nvSpPr>
        <p:spPr>
          <a:xfrm>
            <a:off x="725488" y="1104900"/>
            <a:ext cx="7675562" cy="5145088"/>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rgbClr val="66FFFF"/>
              </a:buClr>
              <a:buSzPts val="1800"/>
              <a:buFont typeface="Arial"/>
              <a:buNone/>
            </a:pPr>
            <a:r>
              <a:rPr lang="en-US" sz="2400">
                <a:solidFill>
                  <a:srgbClr val="66FFFF"/>
                </a:solidFill>
                <a:latin typeface="Book Antiqua"/>
                <a:ea typeface="Book Antiqua"/>
                <a:cs typeface="Book Antiqua"/>
                <a:sym typeface="Book Antiqua"/>
              </a:rPr>
              <a:t>Step 4:</a:t>
            </a:r>
            <a:r>
              <a:rPr lang="en-US" sz="2400">
                <a:solidFill>
                  <a:schemeClr val="lt1"/>
                </a:solidFill>
                <a:latin typeface="Book Antiqua"/>
                <a:ea typeface="Book Antiqua"/>
                <a:cs typeface="Book Antiqua"/>
                <a:sym typeface="Book Antiqua"/>
              </a:rPr>
              <a:t>  </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For every other monetary value </a:t>
            </a:r>
            <a:r>
              <a:rPr lang="en-US" sz="2400" i="1">
                <a:solidFill>
                  <a:schemeClr val="lt1"/>
                </a:solidFill>
                <a:latin typeface="Book Antiqua"/>
                <a:ea typeface="Book Antiqua"/>
                <a:cs typeface="Book Antiqua"/>
                <a:sym typeface="Book Antiqua"/>
              </a:rPr>
              <a:t>M</a:t>
            </a:r>
            <a:r>
              <a:rPr lang="en-US" sz="2400">
                <a:solidFill>
                  <a:schemeClr val="lt1"/>
                </a:solidFill>
                <a:latin typeface="Book Antiqua"/>
                <a:ea typeface="Book Antiqua"/>
                <a:cs typeface="Book Antiqua"/>
                <a:sym typeface="Book Antiqua"/>
              </a:rPr>
              <a:t> in the payoff table:</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a:solidFill>
                  <a:srgbClr val="66FFFF"/>
                </a:solidFill>
                <a:latin typeface="Book Antiqua"/>
                <a:ea typeface="Book Antiqua"/>
                <a:cs typeface="Book Antiqua"/>
                <a:sym typeface="Book Antiqua"/>
              </a:rPr>
              <a:t>4a:</a:t>
            </a:r>
            <a:r>
              <a:rPr lang="en-US" sz="2400">
                <a:solidFill>
                  <a:schemeClr val="lt1"/>
                </a:solidFill>
                <a:latin typeface="Book Antiqua"/>
                <a:ea typeface="Book Antiqua"/>
                <a:cs typeface="Book Antiqua"/>
                <a:sym typeface="Book Antiqua"/>
              </a:rPr>
              <a:t>  Determine the value of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 such that the decision 		maker is indifferent between a guaranteed 		payoff of </a:t>
            </a:r>
            <a:r>
              <a:rPr lang="en-US" sz="2400" i="1">
                <a:solidFill>
                  <a:schemeClr val="lt1"/>
                </a:solidFill>
                <a:latin typeface="Book Antiqua"/>
                <a:ea typeface="Book Antiqua"/>
                <a:cs typeface="Book Antiqua"/>
                <a:sym typeface="Book Antiqua"/>
              </a:rPr>
              <a:t>M</a:t>
            </a:r>
            <a:r>
              <a:rPr lang="en-US" sz="2400">
                <a:solidFill>
                  <a:schemeClr val="lt1"/>
                </a:solidFill>
                <a:latin typeface="Book Antiqua"/>
                <a:ea typeface="Book Antiqua"/>
                <a:cs typeface="Book Antiqua"/>
                <a:sym typeface="Book Antiqua"/>
              </a:rPr>
              <a:t> and the lottery defined in step 3.</a:t>
            </a:r>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a:solidFill>
                  <a:srgbClr val="66FFFF"/>
                </a:solidFill>
                <a:latin typeface="Book Antiqua"/>
                <a:ea typeface="Book Antiqua"/>
                <a:cs typeface="Book Antiqua"/>
                <a:sym typeface="Book Antiqua"/>
              </a:rPr>
              <a:t>4b:</a:t>
            </a:r>
            <a:r>
              <a:rPr lang="en-US" sz="2400">
                <a:solidFill>
                  <a:schemeClr val="lt1"/>
                </a:solidFill>
                <a:latin typeface="Book Antiqua"/>
                <a:ea typeface="Book Antiqua"/>
                <a:cs typeface="Book Antiqua"/>
                <a:sym typeface="Book Antiqua"/>
              </a:rPr>
              <a:t>  Calculate the utility of </a:t>
            </a:r>
            <a:r>
              <a:rPr lang="en-US" sz="2400" i="1">
                <a:solidFill>
                  <a:schemeClr val="lt1"/>
                </a:solidFill>
                <a:latin typeface="Book Antiqua"/>
                <a:ea typeface="Book Antiqua"/>
                <a:cs typeface="Book Antiqua"/>
                <a:sym typeface="Book Antiqua"/>
              </a:rPr>
              <a:t>M</a:t>
            </a:r>
            <a:r>
              <a:rPr lang="en-US" sz="2400">
                <a:solidFill>
                  <a:schemeClr val="lt1"/>
                </a:solidFill>
                <a:latin typeface="Book Antiqua"/>
                <a:ea typeface="Book Antiqua"/>
                <a:cs typeface="Book Antiqua"/>
                <a:sym typeface="Book Antiqua"/>
              </a:rPr>
              <a:t>:</a:t>
            </a:r>
            <a:endParaRPr/>
          </a:p>
          <a:p>
            <a:pPr marL="342900" marR="0" lvl="0" indent="-342900" algn="l" rtl="0">
              <a:spcBef>
                <a:spcPts val="480"/>
              </a:spcBef>
              <a:spcAft>
                <a:spcPts val="0"/>
              </a:spcAft>
              <a:buClr>
                <a:srgbClr val="66FFFF"/>
              </a:buClr>
              <a:buSzPts val="1800"/>
              <a:buFont typeface="Arial"/>
              <a:buNone/>
            </a:pPr>
            <a:r>
              <a:rPr lang="en-US" sz="2400" i="1">
                <a:solidFill>
                  <a:schemeClr val="lt1"/>
                </a:solidFill>
                <a:latin typeface="Book Antiqua"/>
                <a:ea typeface="Book Antiqua"/>
                <a:cs typeface="Book Antiqua"/>
                <a:sym typeface="Book Antiqua"/>
              </a:rPr>
              <a:t>		U</a:t>
            </a:r>
            <a:r>
              <a:rPr lang="en-US" sz="2400">
                <a:solidFill>
                  <a:schemeClr val="lt1"/>
                </a:solidFill>
                <a:latin typeface="Book Antiqua"/>
                <a:ea typeface="Book Antiqua"/>
                <a:cs typeface="Book Antiqua"/>
                <a:sym typeface="Book Antiqua"/>
              </a:rPr>
              <a:t>(</a:t>
            </a:r>
            <a:r>
              <a:rPr lang="en-US" sz="2400" i="1">
                <a:solidFill>
                  <a:schemeClr val="lt1"/>
                </a:solidFill>
                <a:latin typeface="Book Antiqua"/>
                <a:ea typeface="Book Antiqua"/>
                <a:cs typeface="Book Antiqua"/>
                <a:sym typeface="Book Antiqua"/>
              </a:rPr>
              <a:t>M</a:t>
            </a:r>
            <a:r>
              <a:rPr lang="en-US" sz="2400">
                <a:solidFill>
                  <a:schemeClr val="lt1"/>
                </a:solidFill>
                <a:latin typeface="Book Antiqua"/>
                <a:ea typeface="Book Antiqua"/>
                <a:cs typeface="Book Antiqua"/>
                <a:sym typeface="Book Antiqua"/>
              </a:rPr>
              <a:t>) = </a:t>
            </a:r>
            <a:r>
              <a:rPr lang="en-US" sz="2400" i="1">
                <a:solidFill>
                  <a:schemeClr val="lt1"/>
                </a:solidFill>
                <a:latin typeface="Book Antiqua"/>
                <a:ea typeface="Book Antiqua"/>
                <a:cs typeface="Book Antiqua"/>
                <a:sym typeface="Book Antiqua"/>
              </a:rPr>
              <a:t>pU</a:t>
            </a:r>
            <a:r>
              <a:rPr lang="en-US" sz="2400">
                <a:solidFill>
                  <a:schemeClr val="lt1"/>
                </a:solidFill>
                <a:latin typeface="Book Antiqua"/>
                <a:ea typeface="Book Antiqua"/>
                <a:cs typeface="Book Antiqua"/>
                <a:sym typeface="Book Antiqua"/>
              </a:rPr>
              <a:t>(best payoff) + (1 – </a:t>
            </a:r>
            <a:r>
              <a:rPr lang="en-US" sz="2400" i="1">
                <a:solidFill>
                  <a:schemeClr val="lt1"/>
                </a:solidFill>
                <a:latin typeface="Book Antiqua"/>
                <a:ea typeface="Book Antiqua"/>
                <a:cs typeface="Book Antiqua"/>
                <a:sym typeface="Book Antiqua"/>
              </a:rPr>
              <a:t>p</a:t>
            </a:r>
            <a:r>
              <a:rPr lang="en-US" sz="2400">
                <a:solidFill>
                  <a:schemeClr val="lt1"/>
                </a:solidFill>
                <a:latin typeface="Book Antiqua"/>
                <a:ea typeface="Book Antiqua"/>
                <a:cs typeface="Book Antiqua"/>
                <a:sym typeface="Book Antiqua"/>
              </a:rPr>
              <a:t>)</a:t>
            </a:r>
            <a:r>
              <a:rPr lang="en-US" sz="2400" i="1">
                <a:solidFill>
                  <a:schemeClr val="lt1"/>
                </a:solidFill>
                <a:latin typeface="Book Antiqua"/>
                <a:ea typeface="Book Antiqua"/>
                <a:cs typeface="Book Antiqua"/>
                <a:sym typeface="Book Antiqua"/>
              </a:rPr>
              <a:t>U</a:t>
            </a:r>
            <a:r>
              <a:rPr lang="en-US" sz="2400">
                <a:solidFill>
                  <a:schemeClr val="lt1"/>
                </a:solidFill>
                <a:latin typeface="Book Antiqua"/>
                <a:ea typeface="Book Antiqua"/>
                <a:cs typeface="Book Antiqua"/>
                <a:sym typeface="Book Antiqua"/>
              </a:rPr>
              <a:t>(worst payoff)</a:t>
            </a:r>
            <a:endParaRPr/>
          </a:p>
        </p:txBody>
      </p:sp>
      <p:sp>
        <p:nvSpPr>
          <p:cNvPr id="156" name="Google Shape;156;p21"/>
          <p:cNvSpPr/>
          <p:nvPr/>
        </p:nvSpPr>
        <p:spPr>
          <a:xfrm>
            <a:off x="685800" y="52388"/>
            <a:ext cx="7772400" cy="814387"/>
          </a:xfrm>
          <a:prstGeom prst="rect">
            <a:avLst/>
          </a:prstGeom>
          <a:noFill/>
          <a:ln>
            <a:noFill/>
          </a:ln>
        </p:spPr>
        <p:txBody>
          <a:bodyPr spcFirstLastPara="1" wrap="square" lIns="92075" tIns="46025" rIns="92075" bIns="46025"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Steps for Determining the Utility of Money</a:t>
            </a:r>
            <a:endParaRPr/>
          </a:p>
        </p:txBody>
      </p:sp>
    </p:spTree>
  </p:cSld>
  <p:clrMapOvr>
    <a:masterClrMapping/>
  </p:clrMapOvr>
  <p:transition>
    <p:fade thruBlk="1"/>
  </p:transition>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4633</Words>
  <Application>Microsoft Office PowerPoint</Application>
  <PresentationFormat>On-screen Show (4:3)</PresentationFormat>
  <Paragraphs>690</Paragraphs>
  <Slides>60</Slides>
  <Notes>60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60</vt:i4>
      </vt:variant>
    </vt:vector>
  </HeadingPairs>
  <TitlesOfParts>
    <vt:vector size="66" baseType="lpstr">
      <vt:lpstr>Poppins</vt:lpstr>
      <vt:lpstr>Noto Sans Symbols</vt:lpstr>
      <vt:lpstr>Times New Roman</vt:lpstr>
      <vt:lpstr>Arial</vt:lpstr>
      <vt:lpstr>Book Antiqua</vt:lpstr>
      <vt:lpstr>QMB11ch01</vt:lpstr>
      <vt:lpstr>PowerPoint Presentation</vt:lpstr>
      <vt:lpstr>Chapter 5 Utility and Game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Risk Avoiders Versus Risk Takers</vt:lpstr>
      <vt:lpstr>Risk Avoiders Versus Risk Takers</vt:lpstr>
      <vt:lpstr>Utility Example 1</vt:lpstr>
      <vt:lpstr>Utility Example 1</vt:lpstr>
      <vt:lpstr>Utility Example 1</vt:lpstr>
      <vt:lpstr>Utility Example 1</vt:lpstr>
      <vt:lpstr>Utility Example 1</vt:lpstr>
      <vt:lpstr>Utility Example 1</vt:lpstr>
      <vt:lpstr>Utility Example 1</vt:lpstr>
      <vt:lpstr>Utility Example 2</vt:lpstr>
      <vt:lpstr>Utility Example 2</vt:lpstr>
      <vt:lpstr>Utility Example 2</vt:lpstr>
      <vt:lpstr>Utility Example 2</vt:lpstr>
      <vt:lpstr>Utility Example 2</vt:lpstr>
      <vt:lpstr>Utility Example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Chapter 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 wdi</cp:lastModifiedBy>
  <cp:revision>5</cp:revision>
  <dcterms:modified xsi:type="dcterms:W3CDTF">2020-09-20T08:50:06Z</dcterms:modified>
</cp:coreProperties>
</file>