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2" r:id="rId57"/>
    <p:sldId id="313" r:id="rId58"/>
    <p:sldId id="314" r:id="rId59"/>
    <p:sldId id="315" r:id="rId60"/>
    <p:sldId id="316" r:id="rId61"/>
    <p:sldId id="317" r:id="rId62"/>
    <p:sldId id="318" r:id="rId63"/>
    <p:sldId id="319" r:id="rId64"/>
    <p:sldId id="320" r:id="rId65"/>
    <p:sldId id="311" r:id="rId66"/>
    <p:sldId id="321" r:id="rId67"/>
  </p:sldIdLst>
  <p:sldSz cx="9144000" cy="6858000" type="screen4x3"/>
  <p:notesSz cx="6858000" cy="9144000"/>
  <p:embeddedFontLst>
    <p:embeddedFont>
      <p:font typeface="Book Antiqua" panose="02040602050305030304" pitchFamily="18" charset="0"/>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Noto Sans Symbols" panose="020B0502040504020204" pitchFamily="34" charset="0"/>
      <p:regular r:id="rId77"/>
    </p:embeddedFont>
    <p:embeddedFont>
      <p:font typeface="Poppins" panose="020B060402020202020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32">
          <p15:clr>
            <a:srgbClr val="000000"/>
          </p15:clr>
        </p15:guide>
        <p15:guide id="2" pos="1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116" y="54"/>
      </p:cViewPr>
      <p:guideLst>
        <p:guide orient="horz" pos="4232"/>
        <p:guide pos="1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8.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 name="Google Shape;5;n"/>
          <p:cNvSpPr/>
          <p:nvPr/>
        </p:nvSpPr>
        <p:spPr>
          <a:xfrm>
            <a:off x="6381750" y="8750300"/>
            <a:ext cx="406400" cy="301625"/>
          </a:xfrm>
          <a:prstGeom prst="rect">
            <a:avLst/>
          </a:prstGeom>
          <a:noFill/>
          <a:ln>
            <a:noFill/>
          </a:ln>
        </p:spPr>
        <p:txBody>
          <a:bodyPr spcFirstLastPara="1" wrap="square" lIns="90475" tIns="44450" rIns="90475" bIns="4445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Book Antiqua"/>
                <a:ea typeface="Book Antiqua"/>
                <a:cs typeface="Book Antiqua"/>
                <a:sym typeface="Book Antiqua"/>
              </a:rPr>
              <a:t>‹#›</a:t>
            </a:fld>
            <a:endParaRPr sz="14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 name="Google Shape;60;p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62" name="Google Shape;162;p10: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89" name="Google Shape;189;p12: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1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08" name="Google Shape;208;p14: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17" name="Google Shape;217;p15: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1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36" name="Google Shape;236;p17: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45" name="Google Shape;245;p18: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53" name="Google Shape;253;p19: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86" name="Google Shape;86;p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62" name="Google Shape;262;p20: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71" name="Google Shape;271;p21: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80" name="Google Shape;280;p22: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88" name="Google Shape;288;p23: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06" name="Google Shape;306;p24: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50" name="Google Shape;350;p25: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2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27: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8: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86" name="Google Shape;386;p28: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93" name="Google Shape;393;p29: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95" name="Google Shape;95;p3: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3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8" name="Google Shape;418;p3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2: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438" name="Google Shape;438;p32: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3: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474" name="Google Shape;474;p33: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4" name="Google Shape;484;p3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p3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6: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505" name="Google Shape;505;p36: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7: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541" name="Google Shape;541;p37: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1" name="Google Shape;551;p3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0" name="Google Shape;560;p3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04" name="Google Shape;104;p4: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5" name="Google Shape;575;p4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1: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585" name="Google Shape;585;p41: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1" name="Google Shape;591;p4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9" name="Google Shape;609;p4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5" name="Google Shape;625;p4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5: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641" name="Google Shape;641;p45: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46: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687" name="Google Shape;687;p46: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47: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697" name="Google Shape;697;p47: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48: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742" name="Google Shape;742;p48: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9: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752" name="Google Shape;752;p49: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50: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758" name="Google Shape;758;p50: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51: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768" name="Google Shape;768;p51: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2: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786" name="Google Shape;786;p52: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53: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793" name="Google Shape;793;p53: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4: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800" name="Google Shape;800;p54: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55: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808" name="Google Shape;808;p55: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22" name="Google Shape;122;p6: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48" name="Google Shape;148;p7: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73" name="Google Shape;173;p8: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09" name="Google Shape;209;p10: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26" name="Google Shape;226;p11: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8" name="Google Shape;818;p5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26" name="Google Shape;226;p1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70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30" name="Google Shape;130;p7: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46" name="Google Shape;146;p8: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54" name="Google Shape;154;p9: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2"/>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1"/>
          <p:cNvSpPr txBox="1">
            <a:spLocks noGrp="1"/>
          </p:cNvSpPr>
          <p:nvPr>
            <p:ph type="body" idx="1"/>
          </p:nvPr>
        </p:nvSpPr>
        <p:spPr>
          <a:xfrm rot="5400000">
            <a:off x="2309019" y="-516731"/>
            <a:ext cx="4643438" cy="7886700"/>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rot="5400000">
            <a:off x="4740276" y="1914526"/>
            <a:ext cx="5695950" cy="197167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2"/>
          <p:cNvSpPr txBox="1">
            <a:spLocks noGrp="1"/>
          </p:cNvSpPr>
          <p:nvPr>
            <p:ph type="body" idx="1"/>
          </p:nvPr>
        </p:nvSpPr>
        <p:spPr>
          <a:xfrm rot="5400000">
            <a:off x="719931" y="18257"/>
            <a:ext cx="5695950" cy="5764213"/>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5"/>
            <a:ext cx="7772400" cy="147002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0475" tIns="44450" rIns="90475" bIns="44450" anchor="t" anchorCtr="0">
            <a:noAutofit/>
          </a:bodyPr>
          <a:lstStyle>
            <a:lvl1pPr lvl="0" algn="ctr">
              <a:spcBef>
                <a:spcPts val="480"/>
              </a:spcBef>
              <a:spcAft>
                <a:spcPts val="0"/>
              </a:spcAft>
              <a:buSzPts val="1800"/>
              <a:buNone/>
              <a:defRPr/>
            </a:lvl1pPr>
            <a:lvl2pPr lvl="1" algn="ctr">
              <a:spcBef>
                <a:spcPts val="480"/>
              </a:spcBef>
              <a:spcAft>
                <a:spcPts val="0"/>
              </a:spcAft>
              <a:buSzPts val="3000"/>
              <a:buFont typeface="Book Antiqua"/>
              <a:buNone/>
              <a:defRPr/>
            </a:lvl2pPr>
            <a:lvl3pPr lvl="2" algn="ctr">
              <a:spcBef>
                <a:spcPts val="480"/>
              </a:spcBef>
              <a:spcAft>
                <a:spcPts val="0"/>
              </a:spcAft>
              <a:buSzPts val="2400"/>
              <a:buFont typeface="Book Antiqua"/>
              <a:buNone/>
              <a:defRPr/>
            </a:lvl3pPr>
            <a:lvl4pPr lvl="3" algn="ctr">
              <a:spcBef>
                <a:spcPts val="400"/>
              </a:spcBef>
              <a:spcAft>
                <a:spcPts val="0"/>
              </a:spcAft>
              <a:buClr>
                <a:schemeClr val="lt1"/>
              </a:buClr>
              <a:buSzPts val="2000"/>
              <a:buFont typeface="Times New Roman"/>
              <a:buNone/>
              <a:defRPr/>
            </a:lvl4pPr>
            <a:lvl5pPr lvl="4" algn="ctr">
              <a:spcBef>
                <a:spcPts val="400"/>
              </a:spcBef>
              <a:spcAft>
                <a:spcPts val="0"/>
              </a:spcAft>
              <a:buClr>
                <a:schemeClr val="lt1"/>
              </a:buClr>
              <a:buSzPts val="2000"/>
              <a:buFont typeface="Times New Roman"/>
              <a:buNone/>
              <a:defRPr/>
            </a:lvl5pPr>
            <a:lvl6pPr lvl="5" algn="ctr">
              <a:spcBef>
                <a:spcPts val="400"/>
              </a:spcBef>
              <a:spcAft>
                <a:spcPts val="0"/>
              </a:spcAft>
              <a:buClr>
                <a:schemeClr val="lt1"/>
              </a:buClr>
              <a:buSzPts val="2000"/>
              <a:buFont typeface="Times New Roman"/>
              <a:buNone/>
              <a:defRPr/>
            </a:lvl6pPr>
            <a:lvl7pPr lvl="6" algn="ctr">
              <a:spcBef>
                <a:spcPts val="400"/>
              </a:spcBef>
              <a:spcAft>
                <a:spcPts val="0"/>
              </a:spcAft>
              <a:buClr>
                <a:schemeClr val="lt1"/>
              </a:buClr>
              <a:buSzPts val="2000"/>
              <a:buFont typeface="Times New Roman"/>
              <a:buNone/>
              <a:defRPr/>
            </a:lvl7pPr>
            <a:lvl8pPr lvl="7" algn="ctr">
              <a:spcBef>
                <a:spcPts val="400"/>
              </a:spcBef>
              <a:spcAft>
                <a:spcPts val="0"/>
              </a:spcAft>
              <a:buClr>
                <a:schemeClr val="lt1"/>
              </a:buClr>
              <a:buSzPts val="2000"/>
              <a:buFont typeface="Times New Roman"/>
              <a:buNone/>
              <a:defRPr/>
            </a:lvl8pPr>
            <a:lvl9pPr lvl="8" algn="ctr">
              <a:spcBef>
                <a:spcPts val="400"/>
              </a:spcBef>
              <a:spcAft>
                <a:spcPts val="0"/>
              </a:spcAft>
              <a:buClr>
                <a:schemeClr val="lt1"/>
              </a:buClr>
              <a:buSzPts val="2000"/>
              <a:buFont typeface="Times New Roman"/>
              <a:buNone/>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2313" y="4406900"/>
            <a:ext cx="7772400" cy="1362075"/>
          </a:xfrm>
          <a:prstGeom prst="rect">
            <a:avLst/>
          </a:prstGeom>
          <a:noFill/>
          <a:ln>
            <a:noFill/>
          </a:ln>
        </p:spPr>
        <p:txBody>
          <a:bodyPr spcFirstLastPara="1" wrap="square" lIns="90475" tIns="44450" rIns="90475" bIns="4445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722313" y="2906713"/>
            <a:ext cx="7772400" cy="1500187"/>
          </a:xfrm>
          <a:prstGeom prst="rect">
            <a:avLst/>
          </a:prstGeom>
          <a:noFill/>
          <a:ln>
            <a:noFill/>
          </a:ln>
        </p:spPr>
        <p:txBody>
          <a:bodyPr spcFirstLastPara="1" wrap="square" lIns="90475" tIns="44450" rIns="90475" bIns="4445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2250"/>
              <a:buFont typeface="Book Antiqua"/>
              <a:buNone/>
              <a:defRPr sz="1800"/>
            </a:lvl2pPr>
            <a:lvl3pPr marL="1371600" lvl="2" indent="-228600" algn="l">
              <a:spcBef>
                <a:spcPts val="320"/>
              </a:spcBef>
              <a:spcAft>
                <a:spcPts val="0"/>
              </a:spcAft>
              <a:buSzPts val="1600"/>
              <a:buFont typeface="Book Antiqua"/>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8738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35" name="Google Shape;35;p6"/>
          <p:cNvSpPr txBox="1">
            <a:spLocks noGrp="1"/>
          </p:cNvSpPr>
          <p:nvPr>
            <p:ph type="body" idx="2"/>
          </p:nvPr>
        </p:nvSpPr>
        <p:spPr>
          <a:xfrm>
            <a:off x="470693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57200" y="274638"/>
            <a:ext cx="8229600" cy="1143000"/>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57200" y="1535113"/>
            <a:ext cx="4040188"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9" name="Google Shape;39;p7"/>
          <p:cNvSpPr txBox="1">
            <a:spLocks noGrp="1"/>
          </p:cNvSpPr>
          <p:nvPr>
            <p:ph type="body" idx="2"/>
          </p:nvPr>
        </p:nvSpPr>
        <p:spPr>
          <a:xfrm>
            <a:off x="457200" y="2174875"/>
            <a:ext cx="4040188"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40" name="Google Shape;40;p7"/>
          <p:cNvSpPr txBox="1">
            <a:spLocks noGrp="1"/>
          </p:cNvSpPr>
          <p:nvPr>
            <p:ph type="body" idx="3"/>
          </p:nvPr>
        </p:nvSpPr>
        <p:spPr>
          <a:xfrm>
            <a:off x="4645025" y="1535113"/>
            <a:ext cx="4041775"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41" name="Google Shape;41;p7"/>
          <p:cNvSpPr txBox="1">
            <a:spLocks noGrp="1"/>
          </p:cNvSpPr>
          <p:nvPr>
            <p:ph type="body" idx="4"/>
          </p:nvPr>
        </p:nvSpPr>
        <p:spPr>
          <a:xfrm>
            <a:off x="4645025" y="2174875"/>
            <a:ext cx="4041775"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73050"/>
            <a:ext cx="3008313" cy="1162050"/>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3575050" y="273050"/>
            <a:ext cx="5111750" cy="5853113"/>
          </a:xfrm>
          <a:prstGeom prst="rect">
            <a:avLst/>
          </a:prstGeom>
          <a:noFill/>
          <a:ln>
            <a:noFill/>
          </a:ln>
        </p:spPr>
        <p:txBody>
          <a:bodyPr spcFirstLastPara="1" wrap="square" lIns="90475" tIns="44450" rIns="90475" bIns="44450" anchor="t" anchorCtr="0">
            <a:noAutofit/>
          </a:bodyPr>
          <a:lstStyle>
            <a:lvl1pPr marL="457200" lvl="0" indent="-381000" algn="l">
              <a:spcBef>
                <a:spcPts val="640"/>
              </a:spcBef>
              <a:spcAft>
                <a:spcPts val="0"/>
              </a:spcAft>
              <a:buSzPts val="2400"/>
              <a:buChar char="●"/>
              <a:defRPr sz="3200"/>
            </a:lvl1pPr>
            <a:lvl2pPr marL="914400" lvl="1" indent="-450850" algn="l">
              <a:spcBef>
                <a:spcPts val="560"/>
              </a:spcBef>
              <a:spcAft>
                <a:spcPts val="0"/>
              </a:spcAft>
              <a:buSzPts val="3500"/>
              <a:buFont typeface="Book Antiqua"/>
              <a:buChar char="•"/>
              <a:defRPr sz="2800"/>
            </a:lvl2pPr>
            <a:lvl3pPr marL="1371600" lvl="2" indent="-381000" algn="l">
              <a:spcBef>
                <a:spcPts val="480"/>
              </a:spcBef>
              <a:spcAft>
                <a:spcPts val="0"/>
              </a:spcAft>
              <a:buSzPts val="2400"/>
              <a:buFont typeface="Book Antiqua"/>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47" name="Google Shape;47;p9"/>
          <p:cNvSpPr txBox="1">
            <a:spLocks noGrp="1"/>
          </p:cNvSpPr>
          <p:nvPr>
            <p:ph type="body" idx="2"/>
          </p:nvPr>
        </p:nvSpPr>
        <p:spPr>
          <a:xfrm>
            <a:off x="457200" y="1435100"/>
            <a:ext cx="3008313" cy="4691063"/>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1792288" y="4800600"/>
            <a:ext cx="5486400" cy="566738"/>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10"/>
          <p:cNvSpPr>
            <a:spLocks noGrp="1"/>
          </p:cNvSpPr>
          <p:nvPr>
            <p:ph type="pic" idx="2"/>
          </p:nvPr>
        </p:nvSpPr>
        <p:spPr>
          <a:xfrm>
            <a:off x="1792288" y="612775"/>
            <a:ext cx="5486400" cy="4114800"/>
          </a:xfrm>
          <a:prstGeom prst="rect">
            <a:avLst/>
          </a:prstGeom>
          <a:noFill/>
          <a:ln>
            <a:noFill/>
          </a:ln>
        </p:spPr>
        <p:txBody>
          <a:bodyPr spcFirstLastPara="1" wrap="square" lIns="90475" tIns="44450" rIns="90475" bIns="44450" anchor="t" anchorCtr="0">
            <a:noAutofit/>
          </a:bodyPr>
          <a:lstStyle>
            <a:lvl1pPr marR="0" lvl="0" algn="l" rtl="0">
              <a:spcBef>
                <a:spcPts val="640"/>
              </a:spcBef>
              <a:spcAft>
                <a:spcPts val="0"/>
              </a:spcAft>
              <a:buClr>
                <a:srgbClr val="66FFFF"/>
              </a:buClr>
              <a:buSzPts val="2400"/>
              <a:buFont typeface="Arial"/>
              <a:buNone/>
              <a:defRPr sz="3200" b="0" i="0" u="none" strike="noStrike" cap="none">
                <a:solidFill>
                  <a:schemeClr val="lt1"/>
                </a:solidFill>
                <a:latin typeface="Book Antiqua"/>
                <a:ea typeface="Book Antiqua"/>
                <a:cs typeface="Book Antiqua"/>
                <a:sym typeface="Book Antiqua"/>
              </a:defRPr>
            </a:lvl1pPr>
            <a:lvl2pPr marR="0" lvl="1" algn="l" rtl="0">
              <a:spcBef>
                <a:spcPts val="560"/>
              </a:spcBef>
              <a:spcAft>
                <a:spcPts val="0"/>
              </a:spcAft>
              <a:buClr>
                <a:srgbClr val="66FFFF"/>
              </a:buClr>
              <a:buSzPts val="3500"/>
              <a:buFont typeface="Book Antiqua"/>
              <a:buNone/>
              <a:defRPr sz="2800" b="0" i="0" u="none" strike="noStrike" cap="none">
                <a:solidFill>
                  <a:schemeClr val="lt1"/>
                </a:solidFill>
                <a:latin typeface="Book Antiqua"/>
                <a:ea typeface="Book Antiqua"/>
                <a:cs typeface="Book Antiqua"/>
                <a:sym typeface="Book Antiqua"/>
              </a:defRPr>
            </a:lvl2pPr>
            <a:lvl3pPr marR="0" lvl="2" algn="l" rtl="0">
              <a:spcBef>
                <a:spcPts val="480"/>
              </a:spcBef>
              <a:spcAft>
                <a:spcPts val="0"/>
              </a:spcAft>
              <a:buClr>
                <a:srgbClr val="66FFFF"/>
              </a:buClr>
              <a:buSzPts val="2400"/>
              <a:buFont typeface="Book Antiqua"/>
              <a:buNone/>
              <a:defRPr sz="2400" b="0" i="0" u="none" strike="noStrike" cap="none">
                <a:solidFill>
                  <a:schemeClr val="lt1"/>
                </a:solidFill>
                <a:latin typeface="Book Antiqua"/>
                <a:ea typeface="Book Antiqua"/>
                <a:cs typeface="Book Antiqua"/>
                <a:sym typeface="Book Antiqua"/>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51" name="Google Shape;51;p10"/>
          <p:cNvSpPr txBox="1">
            <a:spLocks noGrp="1"/>
          </p:cNvSpPr>
          <p:nvPr>
            <p:ph type="body" idx="1"/>
          </p:nvPr>
        </p:nvSpPr>
        <p:spPr>
          <a:xfrm>
            <a:off x="1792288" y="5367338"/>
            <a:ext cx="5486400" cy="804862"/>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7476B"/>
            </a:gs>
            <a:gs pos="50000">
              <a:srgbClr val="666699"/>
            </a:gs>
            <a:gs pos="100000">
              <a:srgbClr val="47476B"/>
            </a:gs>
          </a:gsLst>
          <a:lin ang="5400000" scaled="0"/>
        </a:gradFill>
        <a:effectLst/>
      </p:bgPr>
    </p:bg>
    <p:spTree>
      <p:nvGrpSpPr>
        <p:cNvPr id="1" name="Shape 6"/>
        <p:cNvGrpSpPr/>
        <p:nvPr/>
      </p:nvGrpSpPr>
      <p:grpSpPr>
        <a:xfrm>
          <a:off x="0" y="0"/>
          <a:ext cx="0" cy="0"/>
          <a:chOff x="0" y="0"/>
          <a:chExt cx="0" cy="0"/>
        </a:xfrm>
      </p:grpSpPr>
      <p:grpSp>
        <p:nvGrpSpPr>
          <p:cNvPr id="7" name="Google Shape;7;p1"/>
          <p:cNvGrpSpPr/>
          <p:nvPr/>
        </p:nvGrpSpPr>
        <p:grpSpPr>
          <a:xfrm>
            <a:off x="457200" y="304800"/>
            <a:ext cx="8231188" cy="6183313"/>
            <a:chOff x="372" y="186"/>
            <a:chExt cx="5185" cy="3895"/>
          </a:xfrm>
        </p:grpSpPr>
        <p:grpSp>
          <p:nvGrpSpPr>
            <p:cNvPr id="8" name="Google Shape;8;p1"/>
            <p:cNvGrpSpPr/>
            <p:nvPr/>
          </p:nvGrpSpPr>
          <p:grpSpPr>
            <a:xfrm>
              <a:off x="372" y="186"/>
              <a:ext cx="5185" cy="919"/>
              <a:chOff x="372" y="186"/>
              <a:chExt cx="5185" cy="919"/>
            </a:xfrm>
          </p:grpSpPr>
          <p:sp>
            <p:nvSpPr>
              <p:cNvPr id="9" name="Google Shape;9;p1"/>
              <p:cNvSpPr/>
              <p:nvPr/>
            </p:nvSpPr>
            <p:spPr>
              <a:xfrm>
                <a:off x="372" y="192"/>
                <a:ext cx="86" cy="913"/>
              </a:xfrm>
              <a:custGeom>
                <a:avLst/>
                <a:gdLst/>
                <a:ahLst/>
                <a:cxnLst/>
                <a:rect l="l" t="t" r="r" b="b"/>
                <a:pathLst>
                  <a:path w="86" h="913" extrusionOk="0">
                    <a:moveTo>
                      <a:pt x="0" y="0"/>
                    </a:moveTo>
                    <a:lnTo>
                      <a:pt x="85" y="96"/>
                    </a:lnTo>
                    <a:lnTo>
                      <a:pt x="85" y="816"/>
                    </a:lnTo>
                    <a:lnTo>
                      <a:pt x="0" y="91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0" name="Google Shape;10;p1"/>
              <p:cNvSpPr/>
              <p:nvPr/>
            </p:nvSpPr>
            <p:spPr>
              <a:xfrm>
                <a:off x="5470" y="186"/>
                <a:ext cx="87" cy="910"/>
              </a:xfrm>
              <a:custGeom>
                <a:avLst/>
                <a:gdLst/>
                <a:ahLst/>
                <a:cxnLst/>
                <a:rect l="l" t="t" r="r" b="b"/>
                <a:pathLst>
                  <a:path w="87" h="910" extrusionOk="0">
                    <a:moveTo>
                      <a:pt x="86" y="0"/>
                    </a:moveTo>
                    <a:lnTo>
                      <a:pt x="0" y="93"/>
                    </a:lnTo>
                    <a:lnTo>
                      <a:pt x="0" y="813"/>
                    </a:lnTo>
                    <a:lnTo>
                      <a:pt x="86" y="909"/>
                    </a:lnTo>
                    <a:lnTo>
                      <a:pt x="86"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1" name="Google Shape;11;p1"/>
              <p:cNvSpPr/>
              <p:nvPr/>
            </p:nvSpPr>
            <p:spPr>
              <a:xfrm>
                <a:off x="372" y="189"/>
                <a:ext cx="5185" cy="103"/>
              </a:xfrm>
              <a:custGeom>
                <a:avLst/>
                <a:gdLst/>
                <a:ahLst/>
                <a:cxnLst/>
                <a:rect l="l" t="t" r="r" b="b"/>
                <a:pathLst>
                  <a:path w="5185" h="103" extrusionOk="0">
                    <a:moveTo>
                      <a:pt x="0" y="0"/>
                    </a:moveTo>
                    <a:lnTo>
                      <a:pt x="5184" y="3"/>
                    </a:lnTo>
                    <a:lnTo>
                      <a:pt x="5093" y="102"/>
                    </a:lnTo>
                    <a:lnTo>
                      <a:pt x="88" y="10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grpSp>
        <p:grpSp>
          <p:nvGrpSpPr>
            <p:cNvPr id="12" name="Google Shape;12;p1"/>
            <p:cNvGrpSpPr/>
            <p:nvPr/>
          </p:nvGrpSpPr>
          <p:grpSpPr>
            <a:xfrm>
              <a:off x="372" y="291"/>
              <a:ext cx="5185" cy="3790"/>
              <a:chOff x="372" y="291"/>
              <a:chExt cx="5185" cy="3790"/>
            </a:xfrm>
          </p:grpSpPr>
          <p:sp>
            <p:nvSpPr>
              <p:cNvPr id="13" name="Google Shape;13;p1"/>
              <p:cNvSpPr/>
              <p:nvPr/>
            </p:nvSpPr>
            <p:spPr>
              <a:xfrm>
                <a:off x="372" y="807"/>
                <a:ext cx="79" cy="3274"/>
              </a:xfrm>
              <a:custGeom>
                <a:avLst/>
                <a:gdLst/>
                <a:ahLst/>
                <a:cxnLst/>
                <a:rect l="l" t="t" r="r" b="b"/>
                <a:pathLst>
                  <a:path w="79" h="3274" extrusionOk="0">
                    <a:moveTo>
                      <a:pt x="0" y="0"/>
                    </a:moveTo>
                    <a:lnTo>
                      <a:pt x="78" y="107"/>
                    </a:lnTo>
                    <a:lnTo>
                      <a:pt x="78" y="3166"/>
                    </a:lnTo>
                    <a:lnTo>
                      <a:pt x="0" y="3273"/>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4" name="Google Shape;14;p1"/>
              <p:cNvSpPr/>
              <p:nvPr/>
            </p:nvSpPr>
            <p:spPr>
              <a:xfrm>
                <a:off x="5470" y="747"/>
                <a:ext cx="84" cy="3325"/>
              </a:xfrm>
              <a:custGeom>
                <a:avLst/>
                <a:gdLst/>
                <a:ahLst/>
                <a:cxnLst/>
                <a:rect l="l" t="t" r="r" b="b"/>
                <a:pathLst>
                  <a:path w="84" h="3325" extrusionOk="0">
                    <a:moveTo>
                      <a:pt x="83" y="0"/>
                    </a:moveTo>
                    <a:lnTo>
                      <a:pt x="3" y="109"/>
                    </a:lnTo>
                    <a:lnTo>
                      <a:pt x="0" y="3233"/>
                    </a:lnTo>
                    <a:lnTo>
                      <a:pt x="83" y="3324"/>
                    </a:lnTo>
                    <a:lnTo>
                      <a:pt x="83"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5" name="Google Shape;15;p1"/>
              <p:cNvSpPr/>
              <p:nvPr/>
            </p:nvSpPr>
            <p:spPr>
              <a:xfrm>
                <a:off x="372" y="3984"/>
                <a:ext cx="5185" cy="88"/>
              </a:xfrm>
              <a:custGeom>
                <a:avLst/>
                <a:gdLst/>
                <a:ahLst/>
                <a:cxnLst/>
                <a:rect l="l" t="t" r="r" b="b"/>
                <a:pathLst>
                  <a:path w="5185" h="88" extrusionOk="0">
                    <a:moveTo>
                      <a:pt x="0" y="87"/>
                    </a:moveTo>
                    <a:lnTo>
                      <a:pt x="5184" y="87"/>
                    </a:lnTo>
                    <a:lnTo>
                      <a:pt x="5095" y="0"/>
                    </a:lnTo>
                    <a:lnTo>
                      <a:pt x="89" y="0"/>
                    </a:lnTo>
                    <a:lnTo>
                      <a:pt x="0" y="87"/>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6" name="Google Shape;16;p1"/>
              <p:cNvSpPr/>
              <p:nvPr/>
            </p:nvSpPr>
            <p:spPr>
              <a:xfrm>
                <a:off x="457" y="291"/>
                <a:ext cx="5013" cy="369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grpSp>
      </p:grpSp>
      <p:sp>
        <p:nvSpPr>
          <p:cNvPr id="17" name="Google Shape;17;p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marR="0" lvl="0"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1pPr>
            <a:lvl2pPr marR="0" lvl="1"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2pPr>
            <a:lvl3pPr marR="0" lvl="2"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3pPr>
            <a:lvl4pPr marR="0" lvl="3"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4pPr>
            <a:lvl5pPr marR="0" lvl="4"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5pPr>
            <a:lvl6pPr marR="0" lvl="5"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6pPr>
            <a:lvl7pPr marR="0" lvl="6"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7pPr>
            <a:lvl8pPr marR="0" lvl="7"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8pPr>
            <a:lvl9pPr marR="0" lvl="8"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9pPr>
          </a:lstStyle>
          <a:p>
            <a:endParaRPr/>
          </a:p>
        </p:txBody>
      </p:sp>
      <p:sp>
        <p:nvSpPr>
          <p:cNvPr id="18" name="Google Shape;18;p1"/>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marR="0" lvl="0" indent="-342900" algn="l" rtl="0">
              <a:spcBef>
                <a:spcPts val="480"/>
              </a:spcBef>
              <a:spcAft>
                <a:spcPts val="0"/>
              </a:spcAft>
              <a:buClr>
                <a:srgbClr val="66FFFF"/>
              </a:buClr>
              <a:buSzPts val="1800"/>
              <a:buFont typeface="Arial"/>
              <a:buChar char="●"/>
              <a:defRPr sz="2400" b="0" i="0" u="none" strike="noStrike" cap="none">
                <a:solidFill>
                  <a:schemeClr val="lt1"/>
                </a:solidFill>
                <a:latin typeface="Book Antiqua"/>
                <a:ea typeface="Book Antiqua"/>
                <a:cs typeface="Book Antiqua"/>
                <a:sym typeface="Book Antiqua"/>
              </a:defRPr>
            </a:lvl1pPr>
            <a:lvl2pPr marL="914400" marR="0" lvl="1" indent="-419100" algn="l" rtl="0">
              <a:spcBef>
                <a:spcPts val="480"/>
              </a:spcBef>
              <a:spcAft>
                <a:spcPts val="0"/>
              </a:spcAft>
              <a:buClr>
                <a:srgbClr val="66FFFF"/>
              </a:buClr>
              <a:buSzPts val="3000"/>
              <a:buFont typeface="Book Antiqua"/>
              <a:buChar char="•"/>
              <a:defRPr sz="2400" b="0" i="0" u="none" strike="noStrike" cap="none">
                <a:solidFill>
                  <a:schemeClr val="lt1"/>
                </a:solidFill>
                <a:latin typeface="Book Antiqua"/>
                <a:ea typeface="Book Antiqua"/>
                <a:cs typeface="Book Antiqua"/>
                <a:sym typeface="Book Antiqua"/>
              </a:defRPr>
            </a:lvl2pPr>
            <a:lvl3pPr marL="1371600" marR="0" lvl="2" indent="-381000" algn="l" rtl="0">
              <a:spcBef>
                <a:spcPts val="480"/>
              </a:spcBef>
              <a:spcAft>
                <a:spcPts val="0"/>
              </a:spcAft>
              <a:buClr>
                <a:srgbClr val="66FFFF"/>
              </a:buClr>
              <a:buSzPts val="2400"/>
              <a:buFont typeface="Book Antiqua"/>
              <a:buChar char="•"/>
              <a:defRPr sz="24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9" name="Google Shape;19;p1"/>
          <p:cNvSpPr/>
          <p:nvPr/>
        </p:nvSpPr>
        <p:spPr>
          <a:xfrm>
            <a:off x="8012658" y="6284119"/>
            <a:ext cx="543420" cy="366767"/>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fld id="{00000000-1234-1234-1234-123412341234}" type="slidenum">
              <a:rPr lang="en-US" sz="1500" b="0" u="none">
                <a:solidFill>
                  <a:schemeClr val="lt1"/>
                </a:solidFill>
                <a:latin typeface="Book Antiqua"/>
                <a:ea typeface="Book Antiqua"/>
                <a:cs typeface="Book Antiqua"/>
                <a:sym typeface="Book Antiqua"/>
              </a:rPr>
              <a:t>‹#›</a:t>
            </a:fld>
            <a:endParaRPr sz="1500" b="0" u="none">
              <a:solidFill>
                <a:schemeClr val="lt1"/>
              </a:solidFill>
              <a:latin typeface="Book Antiqua"/>
              <a:ea typeface="Book Antiqua"/>
              <a:cs typeface="Book Antiqua"/>
              <a:sym typeface="Book Antiqua"/>
            </a:endParaRPr>
          </a:p>
        </p:txBody>
      </p:sp>
      <p:sp>
        <p:nvSpPr>
          <p:cNvPr id="20" name="Google Shape;20;p1"/>
          <p:cNvSpPr/>
          <p:nvPr/>
        </p:nvSpPr>
        <p:spPr>
          <a:xfrm>
            <a:off x="7596733" y="6034882"/>
            <a:ext cx="831850" cy="597599"/>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r>
              <a:rPr lang="en-US" sz="1500" b="0" u="none">
                <a:solidFill>
                  <a:schemeClr val="lt1"/>
                </a:solidFill>
                <a:latin typeface="Book Antiqua"/>
                <a:ea typeface="Book Antiqua"/>
                <a:cs typeface="Book Antiqua"/>
                <a:sym typeface="Book Antiqua"/>
              </a:rPr>
              <a:t>Slide</a:t>
            </a:r>
            <a:endParaRPr/>
          </a:p>
        </p:txBody>
      </p:sp>
      <p:sp>
        <p:nvSpPr>
          <p:cNvPr id="21" name="Google Shape;21;p1"/>
          <p:cNvSpPr/>
          <p:nvPr/>
        </p:nvSpPr>
        <p:spPr>
          <a:xfrm>
            <a:off x="587921" y="6231732"/>
            <a:ext cx="6827837" cy="547687"/>
          </a:xfrm>
          <a:prstGeom prst="rect">
            <a:avLst/>
          </a:prstGeom>
          <a:noFill/>
          <a:ln>
            <a:noFill/>
          </a:ln>
        </p:spPr>
        <p:txBody>
          <a:bodyPr spcFirstLastPara="1" wrap="square" lIns="90475" tIns="44450" rIns="90475" bIns="44450" anchor="t" anchorCtr="0">
            <a:noAutofit/>
          </a:bodyPr>
          <a:lstStyle/>
          <a:p>
            <a:pPr marL="0" marR="0" lvl="0" indent="0" algn="l" rtl="0">
              <a:lnSpc>
                <a:spcPct val="106666"/>
              </a:lnSpc>
              <a:spcBef>
                <a:spcPts val="0"/>
              </a:spcBef>
              <a:spcAft>
                <a:spcPts val="0"/>
              </a:spcAft>
              <a:buNone/>
            </a:pPr>
            <a:r>
              <a:rPr lang="en-US" sz="1500" b="0" u="none">
                <a:solidFill>
                  <a:srgbClr val="FFFFFF"/>
                </a:solidFill>
                <a:latin typeface="Book Antiqua"/>
                <a:ea typeface="Book Antiqua"/>
                <a:cs typeface="Book Antiqua"/>
                <a:sym typeface="Book Antiqua"/>
              </a:rPr>
              <a:t>© 2013  Cengage Learning.  All Rights Reserved.  May not be scanned, copied</a:t>
            </a:r>
            <a:endParaRPr/>
          </a:p>
          <a:p>
            <a:pPr marL="0" marR="0" lvl="0" indent="0" algn="l" rtl="0">
              <a:lnSpc>
                <a:spcPct val="106666"/>
              </a:lnSpc>
              <a:spcBef>
                <a:spcPts val="300"/>
              </a:spcBef>
              <a:spcAft>
                <a:spcPts val="0"/>
              </a:spcAft>
              <a:buNone/>
            </a:pPr>
            <a:r>
              <a:rPr lang="en-US" sz="1500" b="0" u="none">
                <a:solidFill>
                  <a:srgbClr val="FFFFFF"/>
                </a:solidFill>
                <a:latin typeface="Book Antiqua"/>
                <a:ea typeface="Book Antiqua"/>
                <a:cs typeface="Book Antiqua"/>
                <a:sym typeface="Book Antiqua"/>
              </a:rPr>
              <a:t>    or duplicated, or posted to a publicly accessible website, in whole or in part.</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descr="C:\Users\John IV\Downloads\9780840062338.jpg"/>
          <p:cNvPicPr preferRelativeResize="0"/>
          <p:nvPr/>
        </p:nvPicPr>
        <p:blipFill rotWithShape="1">
          <a:blip r:embed="rId3">
            <a:alphaModFix/>
          </a:blip>
          <a:srcRect/>
          <a:stretch/>
        </p:blipFill>
        <p:spPr>
          <a:xfrm>
            <a:off x="1355446" y="412750"/>
            <a:ext cx="4288644" cy="5626100"/>
          </a:xfrm>
          <a:prstGeom prst="rect">
            <a:avLst/>
          </a:prstGeom>
          <a:noFill/>
          <a:ln>
            <a:noFill/>
          </a:ln>
        </p:spPr>
      </p:pic>
      <p:grpSp>
        <p:nvGrpSpPr>
          <p:cNvPr id="63" name="Google Shape;63;p13"/>
          <p:cNvGrpSpPr/>
          <p:nvPr/>
        </p:nvGrpSpPr>
        <p:grpSpPr>
          <a:xfrm>
            <a:off x="5481875" y="2122566"/>
            <a:ext cx="2594095" cy="1827486"/>
            <a:chOff x="6033407" y="2122566"/>
            <a:chExt cx="2594095" cy="1827486"/>
          </a:xfrm>
        </p:grpSpPr>
        <p:sp>
          <p:nvSpPr>
            <p:cNvPr id="64" name="Google Shape;64;p13"/>
            <p:cNvSpPr/>
            <p:nvPr/>
          </p:nvSpPr>
          <p:spPr>
            <a:xfrm>
              <a:off x="6035673" y="2672654"/>
              <a:ext cx="2389871" cy="276999"/>
            </a:xfrm>
            <a:prstGeom prst="rect">
              <a:avLst/>
            </a:prstGeom>
            <a:solidFill>
              <a:srgbClr val="151515"/>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1200"/>
                <a:buFont typeface="Poppins"/>
                <a:buNone/>
              </a:pPr>
              <a:r>
                <a:rPr lang="en-US" sz="1200" b="1" i="0" u="none" strike="noStrike" cap="none">
                  <a:solidFill>
                    <a:schemeClr val="lt1"/>
                  </a:solidFill>
                  <a:latin typeface="Poppins"/>
                  <a:ea typeface="Poppins"/>
                  <a:cs typeface="Poppins"/>
                  <a:sym typeface="Poppins"/>
                </a:rPr>
                <a:t>                           </a:t>
              </a:r>
              <a:r>
                <a:rPr lang="en-US" sz="1150" b="1" i="0" u="none" strike="noStrike" cap="none">
                  <a:solidFill>
                    <a:srgbClr val="F2F2F2"/>
                  </a:solidFill>
                  <a:latin typeface="Poppins"/>
                  <a:ea typeface="Poppins"/>
                  <a:cs typeface="Poppins"/>
                  <a:sym typeface="Poppins"/>
                </a:rPr>
                <a:t>SLIDES  BY</a:t>
              </a:r>
              <a:endParaRPr/>
            </a:p>
          </p:txBody>
        </p:sp>
        <p:grpSp>
          <p:nvGrpSpPr>
            <p:cNvPr id="65" name="Google Shape;65;p13"/>
            <p:cNvGrpSpPr/>
            <p:nvPr/>
          </p:nvGrpSpPr>
          <p:grpSpPr>
            <a:xfrm>
              <a:off x="6035673" y="2122566"/>
              <a:ext cx="2382611" cy="556438"/>
              <a:chOff x="6035673" y="1335314"/>
              <a:chExt cx="2382611" cy="560160"/>
            </a:xfrm>
          </p:grpSpPr>
          <p:sp>
            <p:nvSpPr>
              <p:cNvPr id="66" name="Google Shape;66;p13"/>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67" name="Google Shape;67;p13"/>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68" name="Google Shape;68;p13"/>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69" name="Google Shape;69;p13"/>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cxnSp>
            <p:nvCxnSpPr>
              <p:cNvPr id="70" name="Google Shape;70;p13"/>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71" name="Google Shape;71;p13"/>
            <p:cNvGrpSpPr/>
            <p:nvPr/>
          </p:nvGrpSpPr>
          <p:grpSpPr>
            <a:xfrm>
              <a:off x="6042933" y="2947824"/>
              <a:ext cx="2382611" cy="970744"/>
              <a:chOff x="6035673" y="1335314"/>
              <a:chExt cx="2382611" cy="560160"/>
            </a:xfrm>
          </p:grpSpPr>
          <p:sp>
            <p:nvSpPr>
              <p:cNvPr id="72" name="Google Shape;72;p13"/>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73" name="Google Shape;73;p13"/>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74" name="Google Shape;74;p13"/>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75" name="Google Shape;75;p13"/>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cxnSp>
            <p:nvCxnSpPr>
              <p:cNvPr id="76" name="Google Shape;76;p13"/>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sp>
          <p:nvSpPr>
            <p:cNvPr id="77" name="Google Shape;77;p13"/>
            <p:cNvSpPr/>
            <p:nvPr/>
          </p:nvSpPr>
          <p:spPr>
            <a:xfrm>
              <a:off x="6033407" y="2949371"/>
              <a:ext cx="1468113" cy="969197"/>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78" name="Google Shape;78;p13"/>
            <p:cNvSpPr txBox="1"/>
            <p:nvPr/>
          </p:nvSpPr>
          <p:spPr>
            <a:xfrm>
              <a:off x="6172510" y="2690733"/>
              <a:ext cx="223138" cy="1259319"/>
            </a:xfrm>
            <a:prstGeom prst="rect">
              <a:avLst/>
            </a:prstGeom>
            <a:noFill/>
            <a:ln>
              <a:noFill/>
            </a:ln>
          </p:spPr>
          <p:txBody>
            <a:bodyPr spcFirstLastPara="1" wrap="square" lIns="91425" tIns="45700" rIns="91425" bIns="45700" anchor="t" anchorCtr="0">
              <a:noAutofit/>
            </a:bodyPr>
            <a:lstStyle/>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r>
                <a:rPr lang="en-US" sz="1200" b="1">
                  <a:solidFill>
                    <a:schemeClr val="lt1"/>
                  </a:solidFill>
                  <a:latin typeface="Arial"/>
                  <a:ea typeface="Arial"/>
                  <a:cs typeface="Arial"/>
                  <a:sym typeface="Arial"/>
                </a:rPr>
                <a:t>.</a:t>
              </a:r>
              <a:endParaRPr/>
            </a:p>
            <a:p>
              <a:pPr marL="0" marR="0" lvl="0" indent="0" algn="ctr" rtl="0">
                <a:lnSpc>
                  <a:spcPct val="58333"/>
                </a:lnSpc>
                <a:spcBef>
                  <a:spcPts val="0"/>
                </a:spcBef>
                <a:spcAft>
                  <a:spcPts val="0"/>
                </a:spcAft>
                <a:buNone/>
              </a:pPr>
              <a:endParaRPr sz="1200" b="1">
                <a:solidFill>
                  <a:schemeClr val="lt1"/>
                </a:solidFill>
                <a:latin typeface="Arial"/>
                <a:ea typeface="Arial"/>
                <a:cs typeface="Arial"/>
                <a:sym typeface="Arial"/>
              </a:endParaRPr>
            </a:p>
          </p:txBody>
        </p:sp>
        <p:sp>
          <p:nvSpPr>
            <p:cNvPr id="79" name="Google Shape;79;p13"/>
            <p:cNvSpPr/>
            <p:nvPr/>
          </p:nvSpPr>
          <p:spPr>
            <a:xfrm rot="10800000">
              <a:off x="7501520" y="2946948"/>
              <a:ext cx="1003836" cy="971620"/>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cxnSp>
          <p:nvCxnSpPr>
            <p:cNvPr id="80" name="Google Shape;80;p13"/>
            <p:cNvCxnSpPr/>
            <p:nvPr/>
          </p:nvCxnSpPr>
          <p:spPr>
            <a:xfrm flipH="1">
              <a:off x="7485889" y="2894222"/>
              <a:ext cx="7474" cy="1021849"/>
            </a:xfrm>
            <a:prstGeom prst="straightConnector1">
              <a:avLst/>
            </a:prstGeom>
            <a:solidFill>
              <a:schemeClr val="accent1"/>
            </a:solidFill>
            <a:ln w="22225" cap="flat" cmpd="sng">
              <a:solidFill>
                <a:schemeClr val="dk1">
                  <a:alpha val="83921"/>
                </a:schemeClr>
              </a:solidFill>
              <a:prstDash val="solid"/>
              <a:round/>
              <a:headEnd type="none" w="sm" len="sm"/>
              <a:tailEnd type="none" w="sm" len="sm"/>
            </a:ln>
          </p:spPr>
        </p:cxnSp>
        <p:sp>
          <p:nvSpPr>
            <p:cNvPr id="81" name="Google Shape;81;p13"/>
            <p:cNvSpPr/>
            <p:nvPr/>
          </p:nvSpPr>
          <p:spPr>
            <a:xfrm>
              <a:off x="7406277" y="2870056"/>
              <a:ext cx="180066" cy="1049024"/>
            </a:xfrm>
            <a:prstGeom prst="rect">
              <a:avLst/>
            </a:prstGeom>
            <a:solidFill>
              <a:srgbClr val="1F103B">
                <a:alpha val="56862"/>
              </a:srgbClr>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82" name="Google Shape;82;p13"/>
            <p:cNvSpPr/>
            <p:nvPr/>
          </p:nvSpPr>
          <p:spPr>
            <a:xfrm>
              <a:off x="8418284" y="2126262"/>
              <a:ext cx="209218" cy="1792818"/>
            </a:xfrm>
            <a:prstGeom prst="rect">
              <a:avLst/>
            </a:prstGeom>
            <a:gradFill>
              <a:gsLst>
                <a:gs pos="0">
                  <a:srgbClr val="432B6F"/>
                </a:gs>
                <a:gs pos="50000">
                  <a:srgbClr val="361E60"/>
                </a:gs>
                <a:gs pos="100000">
                  <a:srgbClr val="412574"/>
                </a:gs>
              </a:gsLst>
              <a:lin ang="54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83" name="Google Shape;83;p13"/>
            <p:cNvSpPr/>
            <p:nvPr/>
          </p:nvSpPr>
          <p:spPr>
            <a:xfrm>
              <a:off x="6194630" y="2929145"/>
              <a:ext cx="2182018" cy="868323"/>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600">
                <a:solidFill>
                  <a:srgbClr val="FFFFFF"/>
                </a:solidFill>
                <a:latin typeface="Poppins"/>
                <a:ea typeface="Poppins"/>
                <a:cs typeface="Poppins"/>
                <a:sym typeface="Poppins"/>
              </a:endParaRPr>
            </a:p>
            <a:p>
              <a:pPr marL="0" marR="0" lvl="0" indent="0" algn="r" rtl="0">
                <a:spcBef>
                  <a:spcPts val="0"/>
                </a:spcBef>
                <a:spcAft>
                  <a:spcPts val="0"/>
                </a:spcAft>
                <a:buNone/>
              </a:pPr>
              <a:r>
                <a:rPr lang="en-US" sz="2000" b="1">
                  <a:solidFill>
                    <a:srgbClr val="F2F2F2"/>
                  </a:solidFill>
                  <a:latin typeface="Poppins"/>
                  <a:ea typeface="Poppins"/>
                  <a:cs typeface="Poppins"/>
                  <a:sym typeface="Poppins"/>
                </a:rPr>
                <a:t>John Loucks</a:t>
              </a:r>
              <a:endParaRPr sz="2000" b="1">
                <a:solidFill>
                  <a:srgbClr val="F2F2F2"/>
                </a:solidFill>
                <a:latin typeface="Poppins"/>
                <a:ea typeface="Poppins"/>
                <a:cs typeface="Poppins"/>
                <a:sym typeface="Poppins"/>
              </a:endParaRPr>
            </a:p>
            <a:p>
              <a:pPr marL="0" marR="0" lvl="0" indent="0" algn="r" rtl="0">
                <a:spcBef>
                  <a:spcPts val="0"/>
                </a:spcBef>
                <a:spcAft>
                  <a:spcPts val="0"/>
                </a:spcAft>
                <a:buNone/>
              </a:pPr>
              <a:endParaRPr sz="400">
                <a:solidFill>
                  <a:srgbClr val="F2F2F2"/>
                </a:solidFill>
                <a:latin typeface="Poppins"/>
                <a:ea typeface="Poppins"/>
                <a:cs typeface="Poppins"/>
                <a:sym typeface="Poppins"/>
              </a:endParaRPr>
            </a:p>
            <a:p>
              <a:pPr marL="0" marR="0" lvl="0" indent="0" algn="r" rtl="0">
                <a:spcBef>
                  <a:spcPts val="0"/>
                </a:spcBef>
                <a:spcAft>
                  <a:spcPts val="0"/>
                </a:spcAft>
                <a:buNone/>
              </a:pPr>
              <a:r>
                <a:rPr lang="en-US" sz="1400" b="1">
                  <a:solidFill>
                    <a:srgbClr val="F2F2F2"/>
                  </a:solidFill>
                  <a:latin typeface="Poppins"/>
                  <a:ea typeface="Poppins"/>
                  <a:cs typeface="Poppins"/>
                  <a:sym typeface="Poppins"/>
                </a:rPr>
                <a:t>St. Edward’s Univ.</a:t>
              </a:r>
              <a:endParaRPr sz="1400" b="1">
                <a:solidFill>
                  <a:srgbClr val="F2F2F2"/>
                </a:solidFill>
                <a:latin typeface="Poppins"/>
                <a:ea typeface="Poppins"/>
                <a:cs typeface="Poppins"/>
                <a:sym typeface="Poppins"/>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2" descr="Seasonal Time Series Plot0001.jpg"/>
          <p:cNvPicPr preferRelativeResize="0"/>
          <p:nvPr/>
        </p:nvPicPr>
        <p:blipFill rotWithShape="1">
          <a:blip r:embed="rId3">
            <a:alphaModFix/>
          </a:blip>
          <a:srcRect/>
          <a:stretch/>
        </p:blipFill>
        <p:spPr>
          <a:xfrm>
            <a:off x="1513332" y="1679829"/>
            <a:ext cx="6117336" cy="3707892"/>
          </a:xfrm>
          <a:prstGeom prst="rect">
            <a:avLst/>
          </a:prstGeom>
          <a:noFill/>
          <a:ln>
            <a:noFill/>
          </a:ln>
          <a:effectLst>
            <a:outerShdw blurRad="44450" dist="27940" dir="5400000" algn="ctr">
              <a:srgbClr val="000000">
                <a:alpha val="31764"/>
              </a:srgbClr>
            </a:outerShdw>
          </a:effectLst>
        </p:spPr>
      </p:pic>
      <p:sp>
        <p:nvSpPr>
          <p:cNvPr id="165" name="Google Shape;165;p22"/>
          <p:cNvSpPr/>
          <p:nvPr/>
        </p:nvSpPr>
        <p:spPr>
          <a:xfrm>
            <a:off x="698500" y="1077913"/>
            <a:ext cx="8101013" cy="4683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Example</a:t>
            </a:r>
            <a:endParaRPr sz="2400">
              <a:solidFill>
                <a:schemeClr val="lt1"/>
              </a:solidFill>
              <a:latin typeface="Book Antiqua"/>
              <a:ea typeface="Book Antiqua"/>
              <a:cs typeface="Book Antiqua"/>
              <a:sym typeface="Book Antiqua"/>
            </a:endParaRPr>
          </a:p>
        </p:txBody>
      </p:sp>
      <p:sp>
        <p:nvSpPr>
          <p:cNvPr id="166" name="Google Shape;166;p22"/>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Time Series Plot</a:t>
            </a:r>
            <a:endParaRPr sz="2800">
              <a:solidFill>
                <a:srgbClr val="66FFFF"/>
              </a:solidFill>
              <a:latin typeface="Book Antiqua"/>
              <a:ea typeface="Book Antiqua"/>
              <a:cs typeface="Book Antiqua"/>
              <a:sym typeface="Book Antiqua"/>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Time Series Patterns</a:t>
            </a:r>
            <a:endParaRPr sz="2800">
              <a:solidFill>
                <a:srgbClr val="66FFFF"/>
              </a:solidFill>
              <a:latin typeface="Book Antiqua"/>
              <a:ea typeface="Book Antiqua"/>
              <a:cs typeface="Book Antiqua"/>
              <a:sym typeface="Book Antiqua"/>
            </a:endParaRPr>
          </a:p>
        </p:txBody>
      </p:sp>
      <p:sp>
        <p:nvSpPr>
          <p:cNvPr id="172" name="Google Shape;172;p23"/>
          <p:cNvSpPr/>
          <p:nvPr/>
        </p:nvSpPr>
        <p:spPr>
          <a:xfrm>
            <a:off x="700088" y="1105564"/>
            <a:ext cx="7704137" cy="4889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common types of data patterns that can be identified when examining a time series plot include:</a:t>
            </a:r>
            <a:endParaRPr sz="2400">
              <a:solidFill>
                <a:schemeClr val="lt1"/>
              </a:solidFill>
              <a:latin typeface="Book Antiqua"/>
              <a:ea typeface="Book Antiqua"/>
              <a:cs typeface="Book Antiqua"/>
              <a:sym typeface="Book Antiqua"/>
            </a:endParaRPr>
          </a:p>
        </p:txBody>
      </p:sp>
      <p:grpSp>
        <p:nvGrpSpPr>
          <p:cNvPr id="173" name="Google Shape;173;p23"/>
          <p:cNvGrpSpPr/>
          <p:nvPr/>
        </p:nvGrpSpPr>
        <p:grpSpPr>
          <a:xfrm>
            <a:off x="1142999" y="1961226"/>
            <a:ext cx="2276475" cy="552450"/>
            <a:chOff x="684" y="1560"/>
            <a:chExt cx="1056" cy="348"/>
          </a:xfrm>
        </p:grpSpPr>
        <p:sp>
          <p:nvSpPr>
            <p:cNvPr id="174" name="Google Shape;174;p23"/>
            <p:cNvSpPr/>
            <p:nvPr/>
          </p:nvSpPr>
          <p:spPr>
            <a:xfrm>
              <a:off x="684" y="1560"/>
              <a:ext cx="1056" cy="348"/>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75" name="Google Shape;175;p23"/>
            <p:cNvSpPr txBox="1"/>
            <p:nvPr/>
          </p:nvSpPr>
          <p:spPr>
            <a:xfrm>
              <a:off x="689" y="1593"/>
              <a:ext cx="1050" cy="291"/>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Horizontal</a:t>
              </a:r>
              <a:endParaRPr sz="2400">
                <a:solidFill>
                  <a:schemeClr val="lt1"/>
                </a:solidFill>
                <a:latin typeface="Book Antiqua"/>
                <a:ea typeface="Book Antiqua"/>
                <a:cs typeface="Book Antiqua"/>
                <a:sym typeface="Book Antiqua"/>
              </a:endParaRPr>
            </a:p>
          </p:txBody>
        </p:sp>
      </p:grpSp>
      <p:grpSp>
        <p:nvGrpSpPr>
          <p:cNvPr id="176" name="Google Shape;176;p23"/>
          <p:cNvGrpSpPr/>
          <p:nvPr/>
        </p:nvGrpSpPr>
        <p:grpSpPr>
          <a:xfrm>
            <a:off x="1876426" y="2618451"/>
            <a:ext cx="2276474" cy="552450"/>
            <a:chOff x="1812" y="1560"/>
            <a:chExt cx="1056" cy="348"/>
          </a:xfrm>
        </p:grpSpPr>
        <p:sp>
          <p:nvSpPr>
            <p:cNvPr id="177" name="Google Shape;177;p23"/>
            <p:cNvSpPr/>
            <p:nvPr/>
          </p:nvSpPr>
          <p:spPr>
            <a:xfrm>
              <a:off x="1812" y="1560"/>
              <a:ext cx="1056" cy="348"/>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78" name="Google Shape;178;p23"/>
            <p:cNvSpPr txBox="1"/>
            <p:nvPr/>
          </p:nvSpPr>
          <p:spPr>
            <a:xfrm>
              <a:off x="1947" y="1593"/>
              <a:ext cx="733" cy="291"/>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Trend</a:t>
              </a:r>
              <a:endParaRPr sz="2400">
                <a:solidFill>
                  <a:schemeClr val="lt1"/>
                </a:solidFill>
                <a:latin typeface="Book Antiqua"/>
                <a:ea typeface="Book Antiqua"/>
                <a:cs typeface="Book Antiqua"/>
                <a:sym typeface="Book Antiqua"/>
              </a:endParaRPr>
            </a:p>
          </p:txBody>
        </p:sp>
      </p:grpSp>
      <p:grpSp>
        <p:nvGrpSpPr>
          <p:cNvPr id="179" name="Google Shape;179;p23"/>
          <p:cNvGrpSpPr/>
          <p:nvPr/>
        </p:nvGrpSpPr>
        <p:grpSpPr>
          <a:xfrm>
            <a:off x="2686049" y="3275676"/>
            <a:ext cx="2428875" cy="552450"/>
            <a:chOff x="2940" y="1560"/>
            <a:chExt cx="1056" cy="348"/>
          </a:xfrm>
        </p:grpSpPr>
        <p:sp>
          <p:nvSpPr>
            <p:cNvPr id="180" name="Google Shape;180;p23"/>
            <p:cNvSpPr/>
            <p:nvPr/>
          </p:nvSpPr>
          <p:spPr>
            <a:xfrm>
              <a:off x="2940" y="1560"/>
              <a:ext cx="1056" cy="348"/>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81" name="Google Shape;181;p23"/>
            <p:cNvSpPr txBox="1"/>
            <p:nvPr/>
          </p:nvSpPr>
          <p:spPr>
            <a:xfrm>
              <a:off x="3056" y="1593"/>
              <a:ext cx="855" cy="288"/>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Seasonal</a:t>
              </a:r>
              <a:endParaRPr/>
            </a:p>
          </p:txBody>
        </p:sp>
      </p:grpSp>
      <p:grpSp>
        <p:nvGrpSpPr>
          <p:cNvPr id="182" name="Google Shape;182;p23"/>
          <p:cNvGrpSpPr/>
          <p:nvPr/>
        </p:nvGrpSpPr>
        <p:grpSpPr>
          <a:xfrm>
            <a:off x="4381500" y="4599651"/>
            <a:ext cx="2514599" cy="552450"/>
            <a:chOff x="4068" y="1560"/>
            <a:chExt cx="1056" cy="348"/>
          </a:xfrm>
        </p:grpSpPr>
        <p:sp>
          <p:nvSpPr>
            <p:cNvPr id="183" name="Google Shape;183;p23"/>
            <p:cNvSpPr/>
            <p:nvPr/>
          </p:nvSpPr>
          <p:spPr>
            <a:xfrm>
              <a:off x="4068" y="1560"/>
              <a:ext cx="1056" cy="348"/>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84" name="Google Shape;184;p23"/>
            <p:cNvSpPr txBox="1"/>
            <p:nvPr/>
          </p:nvSpPr>
          <p:spPr>
            <a:xfrm>
              <a:off x="4173" y="1581"/>
              <a:ext cx="800" cy="291"/>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Cyclical</a:t>
              </a:r>
              <a:endParaRPr sz="2400">
                <a:solidFill>
                  <a:schemeClr val="lt1"/>
                </a:solidFill>
                <a:latin typeface="Book Antiqua"/>
                <a:ea typeface="Book Antiqua"/>
                <a:cs typeface="Book Antiqua"/>
                <a:sym typeface="Book Antiqua"/>
              </a:endParaRPr>
            </a:p>
          </p:txBody>
        </p:sp>
      </p:grpSp>
      <p:sp>
        <p:nvSpPr>
          <p:cNvPr id="185" name="Google Shape;185;p23"/>
          <p:cNvSpPr/>
          <p:nvPr/>
        </p:nvSpPr>
        <p:spPr>
          <a:xfrm>
            <a:off x="3448046" y="3932901"/>
            <a:ext cx="2676529" cy="552450"/>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86" name="Google Shape;186;p23"/>
          <p:cNvSpPr txBox="1"/>
          <p:nvPr/>
        </p:nvSpPr>
        <p:spPr>
          <a:xfrm>
            <a:off x="3266143" y="3985289"/>
            <a:ext cx="3039407" cy="461963"/>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Trend &amp; Seasonal</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p:nvPr/>
        </p:nvSpPr>
        <p:spPr>
          <a:xfrm>
            <a:off x="701675" y="1068388"/>
            <a:ext cx="3662363" cy="4587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Horizontal Pattern</a:t>
            </a:r>
            <a:endParaRPr sz="2400">
              <a:solidFill>
                <a:srgbClr val="66FFFF"/>
              </a:solidFill>
              <a:latin typeface="Book Antiqua"/>
              <a:ea typeface="Book Antiqua"/>
              <a:cs typeface="Book Antiqua"/>
              <a:sym typeface="Book Antiqua"/>
            </a:endParaRPr>
          </a:p>
        </p:txBody>
      </p:sp>
      <p:sp>
        <p:nvSpPr>
          <p:cNvPr id="192" name="Google Shape;192;p24"/>
          <p:cNvSpPr/>
          <p:nvPr/>
        </p:nvSpPr>
        <p:spPr>
          <a:xfrm>
            <a:off x="701675" y="1563688"/>
            <a:ext cx="7605713" cy="123983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horizontal pattern exists when the data fluctuate around a constant mean.</a:t>
            </a:r>
            <a:endParaRPr sz="2400" b="0" i="0" u="none" strike="noStrike" cap="none">
              <a:solidFill>
                <a:schemeClr val="lt1"/>
              </a:solidFill>
              <a:latin typeface="Book Antiqua"/>
              <a:ea typeface="Book Antiqua"/>
              <a:cs typeface="Book Antiqua"/>
              <a:sym typeface="Book Antiqua"/>
            </a:endParaRPr>
          </a:p>
        </p:txBody>
      </p:sp>
      <p:sp>
        <p:nvSpPr>
          <p:cNvPr id="193" name="Google Shape;193;p24"/>
          <p:cNvSpPr/>
          <p:nvPr/>
        </p:nvSpPr>
        <p:spPr>
          <a:xfrm>
            <a:off x="701675" y="2411413"/>
            <a:ext cx="7796213" cy="13350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Changes in business conditions can often result in a time series that has a horizontal pattern shifting to a new level.</a:t>
            </a:r>
            <a:endParaRPr sz="2400" b="0" i="0" u="none" strike="noStrike" cap="none">
              <a:solidFill>
                <a:schemeClr val="lt1"/>
              </a:solidFill>
              <a:latin typeface="Book Antiqua"/>
              <a:ea typeface="Book Antiqua"/>
              <a:cs typeface="Book Antiqua"/>
              <a:sym typeface="Book Antiqua"/>
            </a:endParaRPr>
          </a:p>
        </p:txBody>
      </p:sp>
      <p:sp>
        <p:nvSpPr>
          <p:cNvPr id="194" name="Google Shape;194;p24"/>
          <p:cNvSpPr/>
          <p:nvPr/>
        </p:nvSpPr>
        <p:spPr>
          <a:xfrm>
            <a:off x="701675" y="3602038"/>
            <a:ext cx="7796213" cy="13350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change in the level of the time series makes it more difficult to choose an appropriate forecasting method.</a:t>
            </a:r>
            <a:endParaRPr sz="2400" b="0" i="0" u="none" strike="noStrike" cap="none">
              <a:solidFill>
                <a:schemeClr val="lt1"/>
              </a:solidFill>
              <a:latin typeface="Book Antiqua"/>
              <a:ea typeface="Book Antiqua"/>
              <a:cs typeface="Book Antiqua"/>
              <a:sym typeface="Book Antiqua"/>
            </a:endParaRPr>
          </a:p>
        </p:txBody>
      </p:sp>
      <p:sp>
        <p:nvSpPr>
          <p:cNvPr id="195" name="Google Shape;195;p24"/>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Time Series Patterns</a:t>
            </a:r>
            <a:endParaRPr sz="2800">
              <a:solidFill>
                <a:srgbClr val="66FFFF"/>
              </a:solidFill>
              <a:latin typeface="Book Antiqua"/>
              <a:ea typeface="Book Antiqua"/>
              <a:cs typeface="Book Antiqua"/>
              <a:sym typeface="Book Antiqua"/>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Time Series Patterns</a:t>
            </a:r>
            <a:endParaRPr/>
          </a:p>
        </p:txBody>
      </p:sp>
      <p:sp>
        <p:nvSpPr>
          <p:cNvPr id="201" name="Google Shape;201;p25"/>
          <p:cNvSpPr/>
          <p:nvPr/>
        </p:nvSpPr>
        <p:spPr>
          <a:xfrm>
            <a:off x="701675" y="1068388"/>
            <a:ext cx="3662363" cy="4587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Trend Pattern</a:t>
            </a:r>
            <a:endParaRPr sz="2400">
              <a:solidFill>
                <a:srgbClr val="66FFFF"/>
              </a:solidFill>
              <a:latin typeface="Book Antiqua"/>
              <a:ea typeface="Book Antiqua"/>
              <a:cs typeface="Book Antiqua"/>
              <a:sym typeface="Book Antiqua"/>
            </a:endParaRPr>
          </a:p>
        </p:txBody>
      </p:sp>
      <p:sp>
        <p:nvSpPr>
          <p:cNvPr id="202" name="Google Shape;202;p25"/>
          <p:cNvSpPr/>
          <p:nvPr/>
        </p:nvSpPr>
        <p:spPr>
          <a:xfrm>
            <a:off x="701675" y="1563688"/>
            <a:ext cx="7775575" cy="123983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time series may show gradual shifts or movements to relatively higher or lower values over a longer period of time.</a:t>
            </a:r>
            <a:endParaRPr sz="2400" b="0" i="0" u="none" strike="noStrike" cap="none">
              <a:solidFill>
                <a:schemeClr val="lt1"/>
              </a:solidFill>
              <a:latin typeface="Book Antiqua"/>
              <a:ea typeface="Book Antiqua"/>
              <a:cs typeface="Book Antiqua"/>
              <a:sym typeface="Book Antiqua"/>
            </a:endParaRPr>
          </a:p>
        </p:txBody>
      </p:sp>
      <p:sp>
        <p:nvSpPr>
          <p:cNvPr id="203" name="Google Shape;203;p25"/>
          <p:cNvSpPr/>
          <p:nvPr/>
        </p:nvSpPr>
        <p:spPr>
          <a:xfrm>
            <a:off x="701675" y="2801938"/>
            <a:ext cx="7796213" cy="13350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Trend is usually the result of long-term factors such as changes in the population, demographics, technology, or consumer preferences.</a:t>
            </a:r>
            <a:endParaRPr/>
          </a:p>
        </p:txBody>
      </p:sp>
      <p:sp>
        <p:nvSpPr>
          <p:cNvPr id="204" name="Google Shape;204;p25"/>
          <p:cNvSpPr/>
          <p:nvPr/>
        </p:nvSpPr>
        <p:spPr>
          <a:xfrm>
            <a:off x="701675" y="4021138"/>
            <a:ext cx="7796213" cy="13350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systematic increase or decrease might be linear or nonlinear.</a:t>
            </a:r>
            <a:endParaRPr sz="2400" b="0" i="0" u="none" strike="noStrike" cap="none">
              <a:solidFill>
                <a:schemeClr val="lt1"/>
              </a:solidFill>
              <a:latin typeface="Book Antiqua"/>
              <a:ea typeface="Book Antiqua"/>
              <a:cs typeface="Book Antiqua"/>
              <a:sym typeface="Book Antiqua"/>
            </a:endParaRPr>
          </a:p>
        </p:txBody>
      </p:sp>
      <p:sp>
        <p:nvSpPr>
          <p:cNvPr id="205" name="Google Shape;205;p25"/>
          <p:cNvSpPr/>
          <p:nvPr/>
        </p:nvSpPr>
        <p:spPr>
          <a:xfrm>
            <a:off x="701675" y="4849814"/>
            <a:ext cx="7796213" cy="912812"/>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trend pattern can be identified by analyzing multiyear movements in historical data.</a:t>
            </a:r>
            <a:endParaRPr sz="2400" b="0" i="0" u="none" strike="noStrike" cap="none">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Time Series Patterns</a:t>
            </a:r>
            <a:endParaRPr sz="2800">
              <a:solidFill>
                <a:srgbClr val="66FFFF"/>
              </a:solidFill>
              <a:latin typeface="Book Antiqua"/>
              <a:ea typeface="Book Antiqua"/>
              <a:cs typeface="Book Antiqua"/>
              <a:sym typeface="Book Antiqua"/>
            </a:endParaRPr>
          </a:p>
        </p:txBody>
      </p:sp>
      <p:sp>
        <p:nvSpPr>
          <p:cNvPr id="211" name="Google Shape;211;p26"/>
          <p:cNvSpPr/>
          <p:nvPr/>
        </p:nvSpPr>
        <p:spPr>
          <a:xfrm>
            <a:off x="701675" y="1563688"/>
            <a:ext cx="7948613" cy="11064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Seasonal patterns are recognized by seeing the same repeating pattern of highs and lows over successive periods of time within a year.</a:t>
            </a:r>
            <a:endParaRPr sz="2400" b="0" i="0" u="none" strike="noStrike" cap="none">
              <a:solidFill>
                <a:schemeClr val="lt1"/>
              </a:solidFill>
              <a:latin typeface="Book Antiqua"/>
              <a:ea typeface="Book Antiqua"/>
              <a:cs typeface="Book Antiqua"/>
              <a:sym typeface="Book Antiqua"/>
            </a:endParaRPr>
          </a:p>
        </p:txBody>
      </p:sp>
      <p:sp>
        <p:nvSpPr>
          <p:cNvPr id="212" name="Google Shape;212;p26"/>
          <p:cNvSpPr/>
          <p:nvPr/>
        </p:nvSpPr>
        <p:spPr>
          <a:xfrm>
            <a:off x="701675" y="1068388"/>
            <a:ext cx="3776663" cy="4587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Seasonal Pattern</a:t>
            </a:r>
            <a:endParaRPr sz="2400">
              <a:solidFill>
                <a:srgbClr val="66FFFF"/>
              </a:solidFill>
              <a:latin typeface="Book Antiqua"/>
              <a:ea typeface="Book Antiqua"/>
              <a:cs typeface="Book Antiqua"/>
              <a:sym typeface="Book Antiqua"/>
            </a:endParaRPr>
          </a:p>
        </p:txBody>
      </p:sp>
      <p:sp>
        <p:nvSpPr>
          <p:cNvPr id="213" name="Google Shape;213;p26"/>
          <p:cNvSpPr/>
          <p:nvPr/>
        </p:nvSpPr>
        <p:spPr>
          <a:xfrm>
            <a:off x="701675" y="2782888"/>
            <a:ext cx="8081963" cy="11826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seasonal pattern might occur within a day, week, month, quarter, year, or some other interval no greater than a year.</a:t>
            </a:r>
            <a:endParaRPr sz="2400" b="0" i="0" u="none" strike="noStrike" cap="none">
              <a:solidFill>
                <a:schemeClr val="lt1"/>
              </a:solidFill>
              <a:latin typeface="Book Antiqua"/>
              <a:ea typeface="Book Antiqua"/>
              <a:cs typeface="Book Antiqua"/>
              <a:sym typeface="Book Antiqua"/>
            </a:endParaRPr>
          </a:p>
        </p:txBody>
      </p:sp>
      <p:sp>
        <p:nvSpPr>
          <p:cNvPr id="214" name="Google Shape;214;p26"/>
          <p:cNvSpPr/>
          <p:nvPr/>
        </p:nvSpPr>
        <p:spPr>
          <a:xfrm>
            <a:off x="701675" y="4040188"/>
            <a:ext cx="7948613" cy="93503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seasonal pattern does not necessarily refer to the four seasons of the year (spring, summer, fall, and winter).</a:t>
            </a:r>
            <a:endParaRPr sz="2400" b="0" i="0" u="none" strike="noStrike" cap="none">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Time Series Patterns</a:t>
            </a:r>
            <a:endParaRPr sz="2800">
              <a:solidFill>
                <a:srgbClr val="66FFFF"/>
              </a:solidFill>
              <a:latin typeface="Book Antiqua"/>
              <a:ea typeface="Book Antiqua"/>
              <a:cs typeface="Book Antiqua"/>
              <a:sym typeface="Book Antiqua"/>
            </a:endParaRPr>
          </a:p>
        </p:txBody>
      </p:sp>
      <p:sp>
        <p:nvSpPr>
          <p:cNvPr id="220" name="Google Shape;220;p27"/>
          <p:cNvSpPr/>
          <p:nvPr/>
        </p:nvSpPr>
        <p:spPr>
          <a:xfrm>
            <a:off x="701675" y="1563688"/>
            <a:ext cx="7948613" cy="11064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Some time series include a combination of a trend and seasonal pattern.</a:t>
            </a:r>
            <a:endParaRPr sz="2400" b="0" i="0" u="none" strike="noStrike" cap="none">
              <a:solidFill>
                <a:schemeClr val="lt1"/>
              </a:solidFill>
              <a:latin typeface="Book Antiqua"/>
              <a:ea typeface="Book Antiqua"/>
              <a:cs typeface="Book Antiqua"/>
              <a:sym typeface="Book Antiqua"/>
            </a:endParaRPr>
          </a:p>
        </p:txBody>
      </p:sp>
      <p:sp>
        <p:nvSpPr>
          <p:cNvPr id="221" name="Google Shape;221;p27"/>
          <p:cNvSpPr/>
          <p:nvPr/>
        </p:nvSpPr>
        <p:spPr>
          <a:xfrm>
            <a:off x="701675" y="1068388"/>
            <a:ext cx="4832350" cy="4587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Trend and Seasonal Pattern</a:t>
            </a:r>
            <a:endParaRPr sz="2400">
              <a:solidFill>
                <a:srgbClr val="66FFFF"/>
              </a:solidFill>
              <a:latin typeface="Book Antiqua"/>
              <a:ea typeface="Book Antiqua"/>
              <a:cs typeface="Book Antiqua"/>
              <a:sym typeface="Book Antiqua"/>
            </a:endParaRPr>
          </a:p>
        </p:txBody>
      </p:sp>
      <p:sp>
        <p:nvSpPr>
          <p:cNvPr id="222" name="Google Shape;222;p27"/>
          <p:cNvSpPr/>
          <p:nvPr/>
        </p:nvSpPr>
        <p:spPr>
          <a:xfrm>
            <a:off x="701675" y="2478088"/>
            <a:ext cx="8081963" cy="11826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In such cases we need to use a forecasting method that has the capability to deal with both trend and seasonality.</a:t>
            </a:r>
            <a:endParaRPr sz="2400" b="0" i="0" u="none" strike="noStrike" cap="none">
              <a:solidFill>
                <a:schemeClr val="lt1"/>
              </a:solidFill>
              <a:latin typeface="Book Antiqua"/>
              <a:ea typeface="Book Antiqua"/>
              <a:cs typeface="Book Antiqua"/>
              <a:sym typeface="Book Antiqua"/>
            </a:endParaRPr>
          </a:p>
        </p:txBody>
      </p:sp>
      <p:sp>
        <p:nvSpPr>
          <p:cNvPr id="223" name="Google Shape;223;p27"/>
          <p:cNvSpPr/>
          <p:nvPr/>
        </p:nvSpPr>
        <p:spPr>
          <a:xfrm>
            <a:off x="701676" y="3735388"/>
            <a:ext cx="7785100" cy="93503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Time series decomposition can be used to separate or decompose a time series into trend and seasonal components.</a:t>
            </a:r>
            <a:endParaRPr sz="2400" b="0" i="0" u="none" strike="noStrike" cap="none">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Time Series Patterns</a:t>
            </a:r>
            <a:endParaRPr sz="2800">
              <a:solidFill>
                <a:srgbClr val="66FFFF"/>
              </a:solidFill>
              <a:latin typeface="Book Antiqua"/>
              <a:ea typeface="Book Antiqua"/>
              <a:cs typeface="Book Antiqua"/>
              <a:sym typeface="Book Antiqua"/>
            </a:endParaRPr>
          </a:p>
        </p:txBody>
      </p:sp>
      <p:sp>
        <p:nvSpPr>
          <p:cNvPr id="229" name="Google Shape;229;p28"/>
          <p:cNvSpPr/>
          <p:nvPr/>
        </p:nvSpPr>
        <p:spPr>
          <a:xfrm>
            <a:off x="701675" y="1563688"/>
            <a:ext cx="8101013" cy="11445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cyclical pattern exists if the time series plot shows an alternating sequence of points below and above the trend line lasting more than one year.</a:t>
            </a:r>
            <a:endParaRPr sz="2400" b="0" i="0" u="none" strike="noStrike" cap="none">
              <a:solidFill>
                <a:schemeClr val="lt1"/>
              </a:solidFill>
              <a:latin typeface="Book Antiqua"/>
              <a:ea typeface="Book Antiqua"/>
              <a:cs typeface="Book Antiqua"/>
              <a:sym typeface="Book Antiqua"/>
            </a:endParaRPr>
          </a:p>
        </p:txBody>
      </p:sp>
      <p:sp>
        <p:nvSpPr>
          <p:cNvPr id="230" name="Google Shape;230;p28"/>
          <p:cNvSpPr/>
          <p:nvPr/>
        </p:nvSpPr>
        <p:spPr>
          <a:xfrm>
            <a:off x="701675" y="1068388"/>
            <a:ext cx="3776663" cy="4587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Cyclical Pattern</a:t>
            </a:r>
            <a:endParaRPr sz="2400">
              <a:solidFill>
                <a:srgbClr val="66FFFF"/>
              </a:solidFill>
              <a:latin typeface="Book Antiqua"/>
              <a:ea typeface="Book Antiqua"/>
              <a:cs typeface="Book Antiqua"/>
              <a:sym typeface="Book Antiqua"/>
            </a:endParaRPr>
          </a:p>
        </p:txBody>
      </p:sp>
      <p:sp>
        <p:nvSpPr>
          <p:cNvPr id="231" name="Google Shape;231;p28"/>
          <p:cNvSpPr/>
          <p:nvPr/>
        </p:nvSpPr>
        <p:spPr>
          <a:xfrm>
            <a:off x="701675" y="2801938"/>
            <a:ext cx="8101013" cy="8778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Often, the cyclical component of a time series is due to multiyear business cycles.</a:t>
            </a:r>
            <a:endParaRPr sz="2400" b="0" i="0" u="none" strike="noStrike" cap="none">
              <a:solidFill>
                <a:schemeClr val="lt1"/>
              </a:solidFill>
              <a:latin typeface="Book Antiqua"/>
              <a:ea typeface="Book Antiqua"/>
              <a:cs typeface="Book Antiqua"/>
              <a:sym typeface="Book Antiqua"/>
            </a:endParaRPr>
          </a:p>
        </p:txBody>
      </p:sp>
      <p:sp>
        <p:nvSpPr>
          <p:cNvPr id="232" name="Google Shape;232;p28"/>
          <p:cNvSpPr/>
          <p:nvPr/>
        </p:nvSpPr>
        <p:spPr>
          <a:xfrm>
            <a:off x="701675" y="3659188"/>
            <a:ext cx="8101013" cy="8778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Business cycles are extremely difficult, if not impossible, to forecast.</a:t>
            </a:r>
            <a:endParaRPr sz="2400" b="0" i="0" u="none" strike="noStrike" cap="none">
              <a:solidFill>
                <a:schemeClr val="lt1"/>
              </a:solidFill>
              <a:latin typeface="Book Antiqua"/>
              <a:ea typeface="Book Antiqua"/>
              <a:cs typeface="Book Antiqua"/>
              <a:sym typeface="Book Antiqua"/>
            </a:endParaRPr>
          </a:p>
        </p:txBody>
      </p:sp>
      <p:sp>
        <p:nvSpPr>
          <p:cNvPr id="233" name="Google Shape;233;p28"/>
          <p:cNvSpPr/>
          <p:nvPr/>
        </p:nvSpPr>
        <p:spPr>
          <a:xfrm>
            <a:off x="701675" y="4545013"/>
            <a:ext cx="8101013" cy="877887"/>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In this chapter we do not deal with cyclical effects that may be present in the time series.</a:t>
            </a:r>
            <a:endParaRPr sz="2400" b="0" i="0" u="none" strike="noStrike" cap="none">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p:nvPr/>
        </p:nvSpPr>
        <p:spPr>
          <a:xfrm>
            <a:off x="830263" y="192088"/>
            <a:ext cx="7475537" cy="681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a:solidFill>
                  <a:srgbClr val="66FFFF"/>
                </a:solidFill>
                <a:latin typeface="Book Antiqua"/>
                <a:ea typeface="Book Antiqua"/>
                <a:cs typeface="Book Antiqua"/>
                <a:sym typeface="Book Antiqua"/>
              </a:rPr>
              <a:t>Selecting a Forecasting </a:t>
            </a:r>
            <a:r>
              <a:rPr lang="en-US" sz="2800" b="0" i="0" u="none" strike="noStrike" cap="none">
                <a:solidFill>
                  <a:srgbClr val="66FFFF"/>
                </a:solidFill>
                <a:latin typeface="Book Antiqua"/>
                <a:ea typeface="Book Antiqua"/>
                <a:cs typeface="Book Antiqua"/>
                <a:sym typeface="Book Antiqua"/>
              </a:rPr>
              <a:t>Method</a:t>
            </a:r>
            <a:endParaRPr sz="2800" b="0" i="0" u="none" strike="noStrike" cap="none">
              <a:solidFill>
                <a:srgbClr val="66FFFF"/>
              </a:solidFill>
              <a:latin typeface="Book Antiqua"/>
              <a:ea typeface="Book Antiqua"/>
              <a:cs typeface="Book Antiqua"/>
              <a:sym typeface="Book Antiqua"/>
            </a:endParaRPr>
          </a:p>
        </p:txBody>
      </p:sp>
      <p:sp>
        <p:nvSpPr>
          <p:cNvPr id="239" name="Google Shape;239;p29"/>
          <p:cNvSpPr/>
          <p:nvPr/>
        </p:nvSpPr>
        <p:spPr>
          <a:xfrm>
            <a:off x="700088" y="1106488"/>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underlying pattern in the time series is an important factor in selecting a forecasting method.</a:t>
            </a:r>
            <a:endParaRPr sz="2400">
              <a:solidFill>
                <a:schemeClr val="lt1"/>
              </a:solidFill>
              <a:latin typeface="Book Antiqua"/>
              <a:ea typeface="Book Antiqua"/>
              <a:cs typeface="Book Antiqua"/>
              <a:sym typeface="Book Antiqua"/>
            </a:endParaRPr>
          </a:p>
        </p:txBody>
      </p:sp>
      <p:sp>
        <p:nvSpPr>
          <p:cNvPr id="240" name="Google Shape;240;p29"/>
          <p:cNvSpPr/>
          <p:nvPr/>
        </p:nvSpPr>
        <p:spPr>
          <a:xfrm>
            <a:off x="700088" y="1979158"/>
            <a:ext cx="7704137" cy="10795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Thus, a </a:t>
            </a:r>
            <a:r>
              <a:rPr lang="en-US" sz="2400" u="sng">
                <a:solidFill>
                  <a:schemeClr val="lt1"/>
                </a:solidFill>
                <a:latin typeface="Book Antiqua"/>
                <a:ea typeface="Book Antiqua"/>
                <a:cs typeface="Book Antiqua"/>
                <a:sym typeface="Book Antiqua"/>
              </a:rPr>
              <a:t>time series plot</a:t>
            </a:r>
            <a:r>
              <a:rPr lang="en-US" sz="2400">
                <a:solidFill>
                  <a:schemeClr val="lt1"/>
                </a:solidFill>
                <a:latin typeface="Book Antiqua"/>
                <a:ea typeface="Book Antiqua"/>
                <a:cs typeface="Book Antiqua"/>
                <a:sym typeface="Book Antiqua"/>
              </a:rPr>
              <a:t> should be one of the first things developed when trying to determine what forecasting method to use.</a:t>
            </a:r>
            <a:endParaRPr sz="2400">
              <a:solidFill>
                <a:schemeClr val="lt1"/>
              </a:solidFill>
              <a:latin typeface="Book Antiqua"/>
              <a:ea typeface="Book Antiqua"/>
              <a:cs typeface="Book Antiqua"/>
              <a:sym typeface="Book Antiqua"/>
            </a:endParaRPr>
          </a:p>
        </p:txBody>
      </p:sp>
      <p:sp>
        <p:nvSpPr>
          <p:cNvPr id="241" name="Google Shape;241;p29"/>
          <p:cNvSpPr/>
          <p:nvPr/>
        </p:nvSpPr>
        <p:spPr>
          <a:xfrm>
            <a:off x="707348" y="3131194"/>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we see a horizontal pattern, then we need to select a method appropriate for this type of pattern.</a:t>
            </a:r>
            <a:endParaRPr sz="2400">
              <a:solidFill>
                <a:schemeClr val="lt1"/>
              </a:solidFill>
              <a:latin typeface="Book Antiqua"/>
              <a:ea typeface="Book Antiqua"/>
              <a:cs typeface="Book Antiqua"/>
              <a:sym typeface="Book Antiqua"/>
            </a:endParaRPr>
          </a:p>
        </p:txBody>
      </p:sp>
      <p:sp>
        <p:nvSpPr>
          <p:cNvPr id="242" name="Google Shape;242;p29"/>
          <p:cNvSpPr/>
          <p:nvPr/>
        </p:nvSpPr>
        <p:spPr>
          <a:xfrm>
            <a:off x="700094" y="3965752"/>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we observe a trend in the data, then we need to use a method that has the capability to handle trend effectively.</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p:nvPr/>
        </p:nvSpPr>
        <p:spPr>
          <a:xfrm>
            <a:off x="685800" y="195263"/>
            <a:ext cx="7772400" cy="81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Forecast Accuracy</a:t>
            </a:r>
            <a:endParaRPr sz="2800" b="0" i="0" u="none" strike="noStrike" cap="none">
              <a:solidFill>
                <a:srgbClr val="66FFFF"/>
              </a:solidFill>
              <a:latin typeface="Book Antiqua"/>
              <a:ea typeface="Book Antiqua"/>
              <a:cs typeface="Book Antiqua"/>
              <a:sym typeface="Book Antiqua"/>
            </a:endParaRPr>
          </a:p>
        </p:txBody>
      </p:sp>
      <p:sp>
        <p:nvSpPr>
          <p:cNvPr id="248" name="Google Shape;248;p30"/>
          <p:cNvSpPr/>
          <p:nvPr/>
        </p:nvSpPr>
        <p:spPr>
          <a:xfrm>
            <a:off x="700088" y="1106488"/>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Measures of forecast accuracy are used to determine how well a particular forecasting method is able to reproduce the time series data that are already available.</a:t>
            </a:r>
            <a:endParaRPr sz="2400">
              <a:solidFill>
                <a:schemeClr val="lt1"/>
              </a:solidFill>
              <a:latin typeface="Book Antiqua"/>
              <a:ea typeface="Book Antiqua"/>
              <a:cs typeface="Book Antiqua"/>
              <a:sym typeface="Book Antiqua"/>
            </a:endParaRPr>
          </a:p>
        </p:txBody>
      </p:sp>
      <p:sp>
        <p:nvSpPr>
          <p:cNvPr id="249" name="Google Shape;249;p30"/>
          <p:cNvSpPr/>
          <p:nvPr/>
        </p:nvSpPr>
        <p:spPr>
          <a:xfrm>
            <a:off x="700088" y="3436483"/>
            <a:ext cx="7704137" cy="10795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By selecting the method that has the best accuracy for the data already known, we hope to increase the likelihood that we will obtain better forecasts for future time periods.</a:t>
            </a:r>
            <a:endParaRPr sz="2400">
              <a:solidFill>
                <a:schemeClr val="lt1"/>
              </a:solidFill>
              <a:latin typeface="Book Antiqua"/>
              <a:ea typeface="Book Antiqua"/>
              <a:cs typeface="Book Antiqua"/>
              <a:sym typeface="Book Antiqua"/>
            </a:endParaRPr>
          </a:p>
        </p:txBody>
      </p:sp>
      <p:sp>
        <p:nvSpPr>
          <p:cNvPr id="250" name="Google Shape;250;p30"/>
          <p:cNvSpPr/>
          <p:nvPr/>
        </p:nvSpPr>
        <p:spPr>
          <a:xfrm>
            <a:off x="707348" y="2597794"/>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Measures of forecast accuracy are important factors in comparing different forecasting methods.</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p:nvPr/>
        </p:nvSpPr>
        <p:spPr>
          <a:xfrm>
            <a:off x="685800" y="195263"/>
            <a:ext cx="7772400" cy="81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Forecast Accuracy</a:t>
            </a:r>
            <a:endParaRPr sz="2800" b="0" i="0" u="none" strike="noStrike" cap="none">
              <a:solidFill>
                <a:srgbClr val="66FFFF"/>
              </a:solidFill>
              <a:latin typeface="Book Antiqua"/>
              <a:ea typeface="Book Antiqua"/>
              <a:cs typeface="Book Antiqua"/>
              <a:sym typeface="Book Antiqua"/>
            </a:endParaRPr>
          </a:p>
        </p:txBody>
      </p:sp>
      <p:sp>
        <p:nvSpPr>
          <p:cNvPr id="256" name="Google Shape;256;p31"/>
          <p:cNvSpPr/>
          <p:nvPr/>
        </p:nvSpPr>
        <p:spPr>
          <a:xfrm>
            <a:off x="700088" y="1106488"/>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key concept associated with measuring forecast accuracy is </a:t>
            </a:r>
            <a:r>
              <a:rPr lang="en-US" sz="2400" u="sng">
                <a:solidFill>
                  <a:schemeClr val="lt1"/>
                </a:solidFill>
                <a:latin typeface="Book Antiqua"/>
                <a:ea typeface="Book Antiqua"/>
                <a:cs typeface="Book Antiqua"/>
                <a:sym typeface="Book Antiqua"/>
              </a:rPr>
              <a:t>forecast error</a:t>
            </a:r>
            <a:r>
              <a:rPr lang="en-US" sz="2400">
                <a:solidFill>
                  <a:schemeClr val="lt1"/>
                </a:solidFill>
                <a:latin typeface="Book Antiqua"/>
                <a:ea typeface="Book Antiqua"/>
                <a:cs typeface="Book Antiqua"/>
                <a:sym typeface="Book Antiqua"/>
              </a:rPr>
              <a:t>.</a:t>
            </a:r>
            <a:endParaRPr sz="2400">
              <a:solidFill>
                <a:schemeClr val="lt1"/>
              </a:solidFill>
              <a:latin typeface="Book Antiqua"/>
              <a:ea typeface="Book Antiqua"/>
              <a:cs typeface="Book Antiqua"/>
              <a:sym typeface="Book Antiqua"/>
            </a:endParaRPr>
          </a:p>
        </p:txBody>
      </p:sp>
      <p:sp>
        <p:nvSpPr>
          <p:cNvPr id="257" name="Google Shape;257;p31"/>
          <p:cNvSpPr/>
          <p:nvPr/>
        </p:nvSpPr>
        <p:spPr>
          <a:xfrm>
            <a:off x="707348" y="2845444"/>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positive forecast error indicates the forecasting method underestimated the actual value.</a:t>
            </a:r>
            <a:endParaRPr sz="2400">
              <a:solidFill>
                <a:schemeClr val="lt1"/>
              </a:solidFill>
              <a:latin typeface="Book Antiqua"/>
              <a:ea typeface="Book Antiqua"/>
              <a:cs typeface="Book Antiqua"/>
              <a:sym typeface="Book Antiqua"/>
            </a:endParaRPr>
          </a:p>
        </p:txBody>
      </p:sp>
      <p:sp>
        <p:nvSpPr>
          <p:cNvPr id="258" name="Google Shape;258;p31"/>
          <p:cNvSpPr txBox="1"/>
          <p:nvPr/>
        </p:nvSpPr>
        <p:spPr>
          <a:xfrm>
            <a:off x="1727200" y="2095500"/>
            <a:ext cx="5918200" cy="461665"/>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Forecast Error = Actual Value </a:t>
            </a:r>
            <a:r>
              <a:rPr lang="en-US" sz="2400">
                <a:solidFill>
                  <a:schemeClr val="lt1"/>
                </a:solidFill>
                <a:latin typeface="Noto Sans Symbols"/>
                <a:ea typeface="Noto Sans Symbols"/>
                <a:cs typeface="Noto Sans Symbols"/>
                <a:sym typeface="Noto Sans Symbols"/>
              </a:rPr>
              <a:t>−</a:t>
            </a:r>
            <a:r>
              <a:rPr lang="en-US" sz="2400">
                <a:solidFill>
                  <a:schemeClr val="lt1"/>
                </a:solidFill>
                <a:latin typeface="Book Antiqua"/>
                <a:ea typeface="Book Antiqua"/>
                <a:cs typeface="Book Antiqua"/>
                <a:sym typeface="Book Antiqua"/>
              </a:rPr>
              <a:t> Forecast</a:t>
            </a:r>
            <a:endParaRPr sz="2400">
              <a:solidFill>
                <a:schemeClr val="lt1"/>
              </a:solidFill>
              <a:latin typeface="Book Antiqua"/>
              <a:ea typeface="Book Antiqua"/>
              <a:cs typeface="Book Antiqua"/>
              <a:sym typeface="Book Antiqua"/>
            </a:endParaRPr>
          </a:p>
        </p:txBody>
      </p:sp>
      <p:sp>
        <p:nvSpPr>
          <p:cNvPr id="259" name="Google Shape;259;p31"/>
          <p:cNvSpPr/>
          <p:nvPr/>
        </p:nvSpPr>
        <p:spPr>
          <a:xfrm>
            <a:off x="707348" y="3683644"/>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negative forecast error indicates the forecasting method overestimated the actual value.</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Chapter 6, Part A</a:t>
            </a:r>
            <a:br>
              <a:rPr lang="en-US"/>
            </a:br>
            <a:r>
              <a:rPr lang="en-US"/>
              <a:t>Time Series Analysis and Forecasting</a:t>
            </a:r>
            <a:endParaRPr/>
          </a:p>
        </p:txBody>
      </p:sp>
      <p:sp>
        <p:nvSpPr>
          <p:cNvPr id="89" name="Google Shape;89;p14"/>
          <p:cNvSpPr/>
          <p:nvPr/>
        </p:nvSpPr>
        <p:spPr>
          <a:xfrm>
            <a:off x="717550" y="1289050"/>
            <a:ext cx="6234113" cy="48895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Quantitative Approaches to Forecasting</a:t>
            </a:r>
            <a:endParaRPr/>
          </a:p>
        </p:txBody>
      </p:sp>
      <p:sp>
        <p:nvSpPr>
          <p:cNvPr id="90" name="Google Shape;90;p14"/>
          <p:cNvSpPr/>
          <p:nvPr/>
        </p:nvSpPr>
        <p:spPr>
          <a:xfrm>
            <a:off x="717550" y="1727200"/>
            <a:ext cx="5910263" cy="43180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Time Series Patterns</a:t>
            </a:r>
            <a:endParaRPr sz="2400">
              <a:solidFill>
                <a:schemeClr val="lt1"/>
              </a:solidFill>
              <a:latin typeface="Book Antiqua"/>
              <a:ea typeface="Book Antiqua"/>
              <a:cs typeface="Book Antiqua"/>
              <a:sym typeface="Book Antiqua"/>
            </a:endParaRPr>
          </a:p>
        </p:txBody>
      </p:sp>
      <p:sp>
        <p:nvSpPr>
          <p:cNvPr id="91" name="Google Shape;91;p14"/>
          <p:cNvSpPr/>
          <p:nvPr/>
        </p:nvSpPr>
        <p:spPr>
          <a:xfrm>
            <a:off x="717550" y="2165350"/>
            <a:ext cx="5491163" cy="45085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Forecast Accuracy</a:t>
            </a:r>
            <a:endParaRPr/>
          </a:p>
        </p:txBody>
      </p:sp>
      <p:sp>
        <p:nvSpPr>
          <p:cNvPr id="92" name="Google Shape;92;p14"/>
          <p:cNvSpPr/>
          <p:nvPr/>
        </p:nvSpPr>
        <p:spPr>
          <a:xfrm>
            <a:off x="717550" y="2603500"/>
            <a:ext cx="7018564" cy="50800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Moving Averages and Exponential Smoothing</a:t>
            </a:r>
            <a:endParaRPr sz="2400">
              <a:solidFill>
                <a:schemeClr val="lt1"/>
              </a:solidFill>
              <a:latin typeface="Book Antiqua"/>
              <a:ea typeface="Book Antiqua"/>
              <a:cs typeface="Book Antiqua"/>
              <a:sym typeface="Book Antiqua"/>
            </a:endParaRPr>
          </a:p>
        </p:txBody>
      </p:sp>
      <p:sp>
        <p:nvSpPr>
          <p:cNvPr id="2" name="Google Shape;92;p14">
            <a:extLst>
              <a:ext uri="{FF2B5EF4-FFF2-40B4-BE49-F238E27FC236}">
                <a16:creationId xmlns:a16="http://schemas.microsoft.com/office/drawing/2014/main" id="{1CFB9378-CEEB-4AB9-905A-97F2BC8C04F4}"/>
              </a:ext>
            </a:extLst>
          </p:cNvPr>
          <p:cNvSpPr/>
          <p:nvPr/>
        </p:nvSpPr>
        <p:spPr>
          <a:xfrm>
            <a:off x="717550" y="3111500"/>
            <a:ext cx="7018564" cy="50800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chemeClr val="lt1"/>
                </a:solidFill>
                <a:latin typeface="Book Antiqua"/>
                <a:ea typeface="Book Antiqua"/>
                <a:cs typeface="Book Antiqua"/>
                <a:sym typeface="Book Antiqua"/>
              </a:rPr>
              <a:t>Linear Trend Projection </a:t>
            </a:r>
            <a:endParaRPr lang="en-US" sz="240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p:nvPr/>
        </p:nvSpPr>
        <p:spPr>
          <a:xfrm>
            <a:off x="685800" y="195263"/>
            <a:ext cx="7772400" cy="81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Forecast Accuracy</a:t>
            </a:r>
            <a:endParaRPr sz="2800" b="0" i="0" u="none" strike="noStrike" cap="none">
              <a:solidFill>
                <a:srgbClr val="66FFFF"/>
              </a:solidFill>
              <a:latin typeface="Book Antiqua"/>
              <a:ea typeface="Book Antiqua"/>
              <a:cs typeface="Book Antiqua"/>
              <a:sym typeface="Book Antiqua"/>
            </a:endParaRPr>
          </a:p>
        </p:txBody>
      </p:sp>
      <p:sp>
        <p:nvSpPr>
          <p:cNvPr id="265" name="Google Shape;265;p32"/>
          <p:cNvSpPr txBox="1"/>
          <p:nvPr/>
        </p:nvSpPr>
        <p:spPr>
          <a:xfrm>
            <a:off x="701675" y="1541463"/>
            <a:ext cx="7927975" cy="1538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66FFFF"/>
              </a:buClr>
              <a:buSzPts val="1800"/>
              <a:buFont typeface="Arial"/>
              <a:buNone/>
            </a:pPr>
            <a:r>
              <a:rPr lang="en-US" sz="2400" b="0" i="0" u="none" strike="noStrike" cap="none">
                <a:solidFill>
                  <a:schemeClr val="lt1"/>
                </a:solidFill>
                <a:latin typeface="Book Antiqua"/>
                <a:ea typeface="Book Antiqua"/>
                <a:cs typeface="Book Antiqua"/>
                <a:sym typeface="Book Antiqua"/>
              </a:rPr>
              <a:t>	     A simple measure of forecast accuracy is the mean</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b="0" i="0" u="none" strike="noStrike" cap="none">
                <a:solidFill>
                  <a:schemeClr val="lt1"/>
                </a:solidFill>
                <a:latin typeface="Book Antiqua"/>
                <a:ea typeface="Book Antiqua"/>
                <a:cs typeface="Book Antiqua"/>
                <a:sym typeface="Book Antiqua"/>
              </a:rPr>
              <a:t>or average of the forecast errors.  Because positive and</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b="0" i="0" u="none" strike="noStrike" cap="none">
                <a:solidFill>
                  <a:schemeClr val="lt1"/>
                </a:solidFill>
                <a:latin typeface="Book Antiqua"/>
                <a:ea typeface="Book Antiqua"/>
                <a:cs typeface="Book Antiqua"/>
                <a:sym typeface="Book Antiqua"/>
              </a:rPr>
              <a:t> negative forecast errors tend to offset one another, the</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b="0" i="0" u="none" strike="noStrike" cap="none">
                <a:solidFill>
                  <a:schemeClr val="lt1"/>
                </a:solidFill>
                <a:latin typeface="Book Antiqua"/>
                <a:ea typeface="Book Antiqua"/>
                <a:cs typeface="Book Antiqua"/>
                <a:sym typeface="Book Antiqua"/>
              </a:rPr>
              <a:t> mean error is likely to be small.  Thus, the mean error</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b="0" i="0" u="none" strike="noStrike" cap="none">
                <a:solidFill>
                  <a:schemeClr val="lt1"/>
                </a:solidFill>
                <a:latin typeface="Book Antiqua"/>
                <a:ea typeface="Book Antiqua"/>
                <a:cs typeface="Book Antiqua"/>
                <a:sym typeface="Book Antiqua"/>
              </a:rPr>
              <a:t>is not a very useful measure.</a:t>
            </a:r>
            <a:endParaRPr sz="2400" b="0" i="0" u="none" strike="noStrike" cap="none">
              <a:solidFill>
                <a:schemeClr val="lt1"/>
              </a:solidFill>
              <a:latin typeface="Book Antiqua"/>
              <a:ea typeface="Book Antiqua"/>
              <a:cs typeface="Book Antiqua"/>
              <a:sym typeface="Book Antiqua"/>
            </a:endParaRPr>
          </a:p>
        </p:txBody>
      </p:sp>
      <p:sp>
        <p:nvSpPr>
          <p:cNvPr id="266" name="Google Shape;266;p32"/>
          <p:cNvSpPr/>
          <p:nvPr/>
        </p:nvSpPr>
        <p:spPr>
          <a:xfrm>
            <a:off x="701676" y="4084638"/>
            <a:ext cx="7937500" cy="1957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This measure avoids the problem of positive and negative errors offsetting one another.  It is the mean of the </a:t>
            </a:r>
            <a:r>
              <a:rPr lang="en-US" sz="2400" i="1">
                <a:solidFill>
                  <a:schemeClr val="lt1"/>
                </a:solidFill>
                <a:latin typeface="Book Antiqua"/>
                <a:ea typeface="Book Antiqua"/>
                <a:cs typeface="Book Antiqua"/>
                <a:sym typeface="Book Antiqua"/>
              </a:rPr>
              <a:t>absolute values</a:t>
            </a:r>
            <a:r>
              <a:rPr lang="en-US" sz="2400">
                <a:solidFill>
                  <a:schemeClr val="lt1"/>
                </a:solidFill>
                <a:latin typeface="Book Antiqua"/>
                <a:ea typeface="Book Antiqua"/>
                <a:cs typeface="Book Antiqua"/>
                <a:sym typeface="Book Antiqua"/>
              </a:rPr>
              <a:t> of the forecast errors.  </a:t>
            </a:r>
            <a:endParaRPr sz="2400">
              <a:solidFill>
                <a:schemeClr val="lt1"/>
              </a:solidFill>
              <a:latin typeface="Book Antiqua"/>
              <a:ea typeface="Book Antiqua"/>
              <a:cs typeface="Book Antiqua"/>
              <a:sym typeface="Book Antiqua"/>
            </a:endParaRPr>
          </a:p>
        </p:txBody>
      </p:sp>
      <p:sp>
        <p:nvSpPr>
          <p:cNvPr id="267" name="Google Shape;267;p32"/>
          <p:cNvSpPr/>
          <p:nvPr/>
        </p:nvSpPr>
        <p:spPr>
          <a:xfrm>
            <a:off x="701675" y="1065213"/>
            <a:ext cx="6291263" cy="4524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Mean Error</a:t>
            </a:r>
            <a:endParaRPr sz="2400">
              <a:solidFill>
                <a:schemeClr val="lt1"/>
              </a:solidFill>
              <a:latin typeface="Book Antiqua"/>
              <a:ea typeface="Book Antiqua"/>
              <a:cs typeface="Book Antiqua"/>
              <a:sym typeface="Book Antiqua"/>
            </a:endParaRPr>
          </a:p>
        </p:txBody>
      </p:sp>
      <p:sp>
        <p:nvSpPr>
          <p:cNvPr id="268" name="Google Shape;268;p32"/>
          <p:cNvSpPr/>
          <p:nvPr/>
        </p:nvSpPr>
        <p:spPr>
          <a:xfrm>
            <a:off x="701675" y="3608388"/>
            <a:ext cx="6369599" cy="4524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Mean Absolute Error (MAE)</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p:nvPr/>
        </p:nvSpPr>
        <p:spPr>
          <a:xfrm>
            <a:off x="685800" y="195263"/>
            <a:ext cx="7772400" cy="81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Forecast Accuracy</a:t>
            </a:r>
            <a:endParaRPr sz="2800" b="0" i="0" u="none" strike="noStrike" cap="none">
              <a:solidFill>
                <a:srgbClr val="66FFFF"/>
              </a:solidFill>
              <a:latin typeface="Book Antiqua"/>
              <a:ea typeface="Book Antiqua"/>
              <a:cs typeface="Book Antiqua"/>
              <a:sym typeface="Book Antiqua"/>
            </a:endParaRPr>
          </a:p>
        </p:txBody>
      </p:sp>
      <p:sp>
        <p:nvSpPr>
          <p:cNvPr id="274" name="Google Shape;274;p33"/>
          <p:cNvSpPr txBox="1"/>
          <p:nvPr/>
        </p:nvSpPr>
        <p:spPr>
          <a:xfrm>
            <a:off x="701676" y="1541464"/>
            <a:ext cx="7743824" cy="12303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66FFFF"/>
              </a:buClr>
              <a:buSzPts val="1800"/>
              <a:buFont typeface="Arial"/>
              <a:buNone/>
            </a:pPr>
            <a:r>
              <a:rPr lang="en-US" sz="2400" b="0" i="0" u="none" strike="noStrike" cap="none">
                <a:solidFill>
                  <a:schemeClr val="lt1"/>
                </a:solidFill>
                <a:latin typeface="Book Antiqua"/>
                <a:ea typeface="Book Antiqua"/>
                <a:cs typeface="Book Antiqua"/>
                <a:sym typeface="Book Antiqua"/>
              </a:rPr>
              <a:t>	     This is another measure that avoids the problem</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b="0" i="0" u="none" strike="noStrike" cap="none">
                <a:solidFill>
                  <a:schemeClr val="lt1"/>
                </a:solidFill>
                <a:latin typeface="Book Antiqua"/>
                <a:ea typeface="Book Antiqua"/>
                <a:cs typeface="Book Antiqua"/>
                <a:sym typeface="Book Antiqua"/>
              </a:rPr>
              <a:t>of positive and negative errors offsetting one</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b="0" i="0" u="none" strike="noStrike" cap="none">
                <a:solidFill>
                  <a:schemeClr val="lt1"/>
                </a:solidFill>
                <a:latin typeface="Book Antiqua"/>
                <a:ea typeface="Book Antiqua"/>
                <a:cs typeface="Book Antiqua"/>
                <a:sym typeface="Book Antiqua"/>
              </a:rPr>
              <a:t>another.  It is the average of the </a:t>
            </a:r>
            <a:r>
              <a:rPr lang="en-US" sz="2400" b="0" i="1" u="none" strike="noStrike" cap="none">
                <a:solidFill>
                  <a:schemeClr val="lt1"/>
                </a:solidFill>
                <a:latin typeface="Book Antiqua"/>
                <a:ea typeface="Book Antiqua"/>
                <a:cs typeface="Book Antiqua"/>
                <a:sym typeface="Book Antiqua"/>
              </a:rPr>
              <a:t>squared</a:t>
            </a:r>
            <a:r>
              <a:rPr lang="en-US" sz="2400" b="0" i="0" u="none" strike="noStrike" cap="none">
                <a:solidFill>
                  <a:schemeClr val="lt1"/>
                </a:solidFill>
                <a:latin typeface="Book Antiqua"/>
                <a:ea typeface="Book Antiqua"/>
                <a:cs typeface="Book Antiqua"/>
                <a:sym typeface="Book Antiqua"/>
              </a:rPr>
              <a:t> forecast</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b="0" i="0" u="none" strike="noStrike" cap="none">
                <a:solidFill>
                  <a:schemeClr val="lt1"/>
                </a:solidFill>
                <a:latin typeface="Book Antiqua"/>
                <a:ea typeface="Book Antiqua"/>
                <a:cs typeface="Book Antiqua"/>
                <a:sym typeface="Book Antiqua"/>
              </a:rPr>
              <a:t> errors.</a:t>
            </a:r>
            <a:endParaRPr sz="2400" b="0" i="0" u="none" strike="noStrike" cap="none">
              <a:solidFill>
                <a:schemeClr val="lt1"/>
              </a:solidFill>
              <a:latin typeface="Book Antiqua"/>
              <a:ea typeface="Book Antiqua"/>
              <a:cs typeface="Book Antiqua"/>
              <a:sym typeface="Book Antiqua"/>
            </a:endParaRPr>
          </a:p>
        </p:txBody>
      </p:sp>
      <p:sp>
        <p:nvSpPr>
          <p:cNvPr id="275" name="Google Shape;275;p33"/>
          <p:cNvSpPr/>
          <p:nvPr/>
        </p:nvSpPr>
        <p:spPr>
          <a:xfrm>
            <a:off x="701675" y="3646488"/>
            <a:ext cx="7851775" cy="24590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The size of MAE and MSE depend upon the scale of the data, so it is difficult to make comparisons for different time intervals.  To make such comparisons we need to work with relative or percentage error measures.  The MAPE is the average of the </a:t>
            </a:r>
            <a:r>
              <a:rPr lang="en-US" sz="2400" i="1">
                <a:solidFill>
                  <a:schemeClr val="lt1"/>
                </a:solidFill>
                <a:latin typeface="Book Antiqua"/>
                <a:ea typeface="Book Antiqua"/>
                <a:cs typeface="Book Antiqua"/>
                <a:sym typeface="Book Antiqua"/>
              </a:rPr>
              <a:t>absolute</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percentage</a:t>
            </a:r>
            <a:r>
              <a:rPr lang="en-US" sz="2400">
                <a:solidFill>
                  <a:schemeClr val="lt1"/>
                </a:solidFill>
                <a:latin typeface="Book Antiqua"/>
                <a:ea typeface="Book Antiqua"/>
                <a:cs typeface="Book Antiqua"/>
                <a:sym typeface="Book Antiqua"/>
              </a:rPr>
              <a:t> errors of the forecasts.</a:t>
            </a:r>
            <a:endParaRPr sz="2400">
              <a:solidFill>
                <a:schemeClr val="lt1"/>
              </a:solidFill>
              <a:latin typeface="Book Antiqua"/>
              <a:ea typeface="Book Antiqua"/>
              <a:cs typeface="Book Antiqua"/>
              <a:sym typeface="Book Antiqua"/>
            </a:endParaRPr>
          </a:p>
        </p:txBody>
      </p:sp>
      <p:sp>
        <p:nvSpPr>
          <p:cNvPr id="276" name="Google Shape;276;p33"/>
          <p:cNvSpPr/>
          <p:nvPr/>
        </p:nvSpPr>
        <p:spPr>
          <a:xfrm>
            <a:off x="701675" y="1065213"/>
            <a:ext cx="6291263" cy="4524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Mean Squared Error (MSE)</a:t>
            </a:r>
            <a:endParaRPr sz="2400">
              <a:solidFill>
                <a:schemeClr val="lt1"/>
              </a:solidFill>
              <a:latin typeface="Book Antiqua"/>
              <a:ea typeface="Book Antiqua"/>
              <a:cs typeface="Book Antiqua"/>
              <a:sym typeface="Book Antiqua"/>
            </a:endParaRPr>
          </a:p>
        </p:txBody>
      </p:sp>
      <p:sp>
        <p:nvSpPr>
          <p:cNvPr id="277" name="Google Shape;277;p33"/>
          <p:cNvSpPr/>
          <p:nvPr/>
        </p:nvSpPr>
        <p:spPr>
          <a:xfrm>
            <a:off x="701675" y="3170238"/>
            <a:ext cx="6500813" cy="4524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Mean Absolute Percentage Error (MAPE)</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p:nvPr/>
        </p:nvSpPr>
        <p:spPr>
          <a:xfrm>
            <a:off x="685800" y="195263"/>
            <a:ext cx="7772400" cy="81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Forecast Accuracy</a:t>
            </a:r>
            <a:endParaRPr sz="2800" b="0" i="0" u="none" strike="noStrike" cap="none">
              <a:solidFill>
                <a:srgbClr val="66FFFF"/>
              </a:solidFill>
              <a:latin typeface="Book Antiqua"/>
              <a:ea typeface="Book Antiqua"/>
              <a:cs typeface="Book Antiqua"/>
              <a:sym typeface="Book Antiqua"/>
            </a:endParaRPr>
          </a:p>
        </p:txBody>
      </p:sp>
      <p:sp>
        <p:nvSpPr>
          <p:cNvPr id="283" name="Google Shape;283;p34"/>
          <p:cNvSpPr/>
          <p:nvPr/>
        </p:nvSpPr>
        <p:spPr>
          <a:xfrm>
            <a:off x="700088" y="1106488"/>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To demonstrate the computation of these measures of forecast accuracy we will introduce the simplest of forecasting methods.</a:t>
            </a:r>
            <a:endParaRPr sz="2400">
              <a:solidFill>
                <a:schemeClr val="lt1"/>
              </a:solidFill>
              <a:latin typeface="Book Antiqua"/>
              <a:ea typeface="Book Antiqua"/>
              <a:cs typeface="Book Antiqua"/>
              <a:sym typeface="Book Antiqua"/>
            </a:endParaRPr>
          </a:p>
        </p:txBody>
      </p:sp>
      <p:sp>
        <p:nvSpPr>
          <p:cNvPr id="284" name="Google Shape;284;p34"/>
          <p:cNvSpPr/>
          <p:nvPr/>
        </p:nvSpPr>
        <p:spPr>
          <a:xfrm>
            <a:off x="707348" y="2226319"/>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a:t>
            </a:r>
            <a:r>
              <a:rPr lang="en-US" sz="2400" u="sng">
                <a:solidFill>
                  <a:schemeClr val="lt1"/>
                </a:solidFill>
                <a:latin typeface="Book Antiqua"/>
                <a:ea typeface="Book Antiqua"/>
                <a:cs typeface="Book Antiqua"/>
                <a:sym typeface="Book Antiqua"/>
              </a:rPr>
              <a:t>naïve forecasting method</a:t>
            </a:r>
            <a:r>
              <a:rPr lang="en-US" sz="2400">
                <a:solidFill>
                  <a:schemeClr val="lt1"/>
                </a:solidFill>
                <a:latin typeface="Book Antiqua"/>
                <a:ea typeface="Book Antiqua"/>
                <a:cs typeface="Book Antiqua"/>
                <a:sym typeface="Book Antiqua"/>
              </a:rPr>
              <a:t> uses the most recent observation in the time series as the forecast for the next time period.</a:t>
            </a:r>
            <a:endParaRPr sz="2400">
              <a:solidFill>
                <a:schemeClr val="lt1"/>
              </a:solidFill>
              <a:latin typeface="Book Antiqua"/>
              <a:ea typeface="Book Antiqua"/>
              <a:cs typeface="Book Antiqua"/>
              <a:sym typeface="Book Antiqua"/>
            </a:endParaRPr>
          </a:p>
        </p:txBody>
      </p:sp>
      <p:sp>
        <p:nvSpPr>
          <p:cNvPr id="285" name="Google Shape;285;p34"/>
          <p:cNvSpPr txBox="1"/>
          <p:nvPr/>
        </p:nvSpPr>
        <p:spPr>
          <a:xfrm>
            <a:off x="2390775" y="3457575"/>
            <a:ext cx="4568825" cy="461665"/>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t+1</a:t>
            </a:r>
            <a:r>
              <a:rPr lang="en-US" sz="2400">
                <a:solidFill>
                  <a:schemeClr val="lt1"/>
                </a:solidFill>
                <a:latin typeface="Book Antiqua"/>
                <a:ea typeface="Book Antiqua"/>
                <a:cs typeface="Book Antiqua"/>
                <a:sym typeface="Book Antiqua"/>
              </a:rPr>
              <a:t> = Actual Value in Period </a:t>
            </a:r>
            <a:r>
              <a:rPr lang="en-US" sz="2400" i="1">
                <a:solidFill>
                  <a:schemeClr val="lt1"/>
                </a:solidFill>
                <a:latin typeface="Book Antiqua"/>
                <a:ea typeface="Book Antiqua"/>
                <a:cs typeface="Book Antiqua"/>
                <a:sym typeface="Book Antiqua"/>
              </a:rPr>
              <a:t>t</a:t>
            </a:r>
            <a:endParaRPr sz="2400" i="1">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5"/>
          <p:cNvSpPr/>
          <p:nvPr/>
        </p:nvSpPr>
        <p:spPr>
          <a:xfrm>
            <a:off x="512763" y="1554163"/>
            <a:ext cx="8383587" cy="37226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Sales of Comfort brand headache medicine for the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past 10 weeks at Rosco Drugs are shown below.   </a:t>
            </a:r>
            <a:endParaRPr sz="2400">
              <a:solidFill>
                <a:schemeClr val="lt1"/>
              </a:solidFill>
              <a:latin typeface="Book Antiqua"/>
              <a:ea typeface="Book Antiqua"/>
              <a:cs typeface="Book Antiqua"/>
              <a:sym typeface="Book Antiqua"/>
            </a:endParaRPr>
          </a:p>
        </p:txBody>
      </p:sp>
      <p:sp>
        <p:nvSpPr>
          <p:cNvPr id="291" name="Google Shape;291;p35"/>
          <p:cNvSpPr/>
          <p:nvPr/>
        </p:nvSpPr>
        <p:spPr>
          <a:xfrm>
            <a:off x="701675" y="1065213"/>
            <a:ext cx="54911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Example:  Rosco Drugs</a:t>
            </a:r>
            <a:endParaRPr sz="2400">
              <a:solidFill>
                <a:schemeClr val="lt1"/>
              </a:solidFill>
              <a:latin typeface="Book Antiqua"/>
              <a:ea typeface="Book Antiqua"/>
              <a:cs typeface="Book Antiqua"/>
              <a:sym typeface="Book Antiqua"/>
            </a:endParaRPr>
          </a:p>
        </p:txBody>
      </p:sp>
      <p:sp>
        <p:nvSpPr>
          <p:cNvPr id="292" name="Google Shape;292;p35"/>
          <p:cNvSpPr/>
          <p:nvPr/>
        </p:nvSpPr>
        <p:spPr>
          <a:xfrm>
            <a:off x="4505325" y="2695575"/>
            <a:ext cx="3981450" cy="27051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cxnSp>
        <p:nvCxnSpPr>
          <p:cNvPr id="293" name="Google Shape;293;p35"/>
          <p:cNvCxnSpPr/>
          <p:nvPr/>
        </p:nvCxnSpPr>
        <p:spPr>
          <a:xfrm>
            <a:off x="6467475" y="2946400"/>
            <a:ext cx="0" cy="2257425"/>
          </a:xfrm>
          <a:prstGeom prst="straightConnector1">
            <a:avLst/>
          </a:prstGeom>
          <a:noFill/>
          <a:ln w="12700" cap="flat" cmpd="sng">
            <a:solidFill>
              <a:srgbClr val="FFFFFF"/>
            </a:solidFill>
            <a:prstDash val="solid"/>
            <a:round/>
            <a:headEnd type="none" w="med" len="med"/>
            <a:tailEnd type="none" w="med" len="med"/>
          </a:ln>
          <a:effectLst>
            <a:outerShdw dist="17961" dir="2700000" algn="ctr" rotWithShape="0">
              <a:schemeClr val="dk1"/>
            </a:outerShdw>
          </a:effectLst>
        </p:spPr>
      </p:cxnSp>
      <p:sp>
        <p:nvSpPr>
          <p:cNvPr id="294" name="Google Shape;294;p35"/>
          <p:cNvSpPr txBox="1"/>
          <p:nvPr/>
        </p:nvSpPr>
        <p:spPr>
          <a:xfrm>
            <a:off x="4900613" y="3214688"/>
            <a:ext cx="336550" cy="2100262"/>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5</a:t>
            </a:r>
            <a:endParaRPr/>
          </a:p>
        </p:txBody>
      </p:sp>
      <p:sp>
        <p:nvSpPr>
          <p:cNvPr id="295" name="Google Shape;295;p35"/>
          <p:cNvSpPr txBox="1"/>
          <p:nvPr/>
        </p:nvSpPr>
        <p:spPr>
          <a:xfrm>
            <a:off x="6824663" y="3214688"/>
            <a:ext cx="488950" cy="2100262"/>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10</a:t>
            </a:r>
            <a:endParaRPr/>
          </a:p>
        </p:txBody>
      </p:sp>
      <p:sp>
        <p:nvSpPr>
          <p:cNvPr id="296" name="Google Shape;296;p35"/>
          <p:cNvSpPr txBox="1"/>
          <p:nvPr/>
        </p:nvSpPr>
        <p:spPr>
          <a:xfrm>
            <a:off x="5614988" y="3214688"/>
            <a:ext cx="641350" cy="2100262"/>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125</a:t>
            </a:r>
            <a:endParaRPr/>
          </a:p>
        </p:txBody>
      </p:sp>
      <p:sp>
        <p:nvSpPr>
          <p:cNvPr id="297" name="Google Shape;297;p35"/>
          <p:cNvSpPr txBox="1"/>
          <p:nvPr/>
        </p:nvSpPr>
        <p:spPr>
          <a:xfrm>
            <a:off x="7672388" y="3214688"/>
            <a:ext cx="641350" cy="2100262"/>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298" name="Google Shape;298;p35"/>
          <p:cNvSpPr txBox="1"/>
          <p:nvPr/>
        </p:nvSpPr>
        <p:spPr>
          <a:xfrm>
            <a:off x="4545013" y="2824163"/>
            <a:ext cx="950912"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299" name="Google Shape;299;p35"/>
          <p:cNvSpPr txBox="1"/>
          <p:nvPr/>
        </p:nvSpPr>
        <p:spPr>
          <a:xfrm>
            <a:off x="6564313" y="2824163"/>
            <a:ext cx="950912"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300" name="Google Shape;300;p35"/>
          <p:cNvSpPr txBox="1"/>
          <p:nvPr/>
        </p:nvSpPr>
        <p:spPr>
          <a:xfrm>
            <a:off x="5508625" y="2824163"/>
            <a:ext cx="86042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
        <p:nvSpPr>
          <p:cNvPr id="301" name="Google Shape;301;p35"/>
          <p:cNvSpPr txBox="1"/>
          <p:nvPr/>
        </p:nvSpPr>
        <p:spPr>
          <a:xfrm>
            <a:off x="7527925" y="2824163"/>
            <a:ext cx="86042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
        <p:nvSpPr>
          <p:cNvPr id="302" name="Google Shape;302;p35"/>
          <p:cNvSpPr txBox="1"/>
          <p:nvPr/>
        </p:nvSpPr>
        <p:spPr>
          <a:xfrm>
            <a:off x="685800" y="195263"/>
            <a:ext cx="7772400" cy="81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Forecast Accuracy</a:t>
            </a:r>
            <a:endParaRPr sz="2800" b="0" i="0" u="none" strike="noStrike" cap="none">
              <a:solidFill>
                <a:srgbClr val="66FFFF"/>
              </a:solidFill>
              <a:latin typeface="Book Antiqua"/>
              <a:ea typeface="Book Antiqua"/>
              <a:cs typeface="Book Antiqua"/>
              <a:sym typeface="Book Antiqua"/>
            </a:endParaRPr>
          </a:p>
        </p:txBody>
      </p:sp>
      <p:sp>
        <p:nvSpPr>
          <p:cNvPr id="303" name="Google Shape;303;p35"/>
          <p:cNvSpPr/>
          <p:nvPr/>
        </p:nvSpPr>
        <p:spPr>
          <a:xfrm>
            <a:off x="550863" y="2439988"/>
            <a:ext cx="4268787" cy="27320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If Rosco uses the naïve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forecast method to</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forecast sales for weeks</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2 – 10, what are the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resulting MAE, MSE,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and MAPE values?</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6"/>
          <p:cNvSpPr/>
          <p:nvPr/>
        </p:nvSpPr>
        <p:spPr>
          <a:xfrm>
            <a:off x="428624" y="838200"/>
            <a:ext cx="8353425" cy="52387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309" name="Google Shape;309;p36"/>
          <p:cNvSpPr txBox="1"/>
          <p:nvPr/>
        </p:nvSpPr>
        <p:spPr>
          <a:xfrm>
            <a:off x="692150" y="1824038"/>
            <a:ext cx="622300" cy="37856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sz="2400">
              <a:solidFill>
                <a:schemeClr val="lt1"/>
              </a:solidFill>
              <a:latin typeface="Book Antiqua"/>
              <a:ea typeface="Book Antiqua"/>
              <a:cs typeface="Book Antiqua"/>
              <a:sym typeface="Book Antiqua"/>
            </a:endParaRPr>
          </a:p>
        </p:txBody>
      </p:sp>
      <p:sp>
        <p:nvSpPr>
          <p:cNvPr id="310" name="Google Shape;310;p36"/>
          <p:cNvSpPr txBox="1"/>
          <p:nvPr/>
        </p:nvSpPr>
        <p:spPr>
          <a:xfrm>
            <a:off x="1568450" y="1824038"/>
            <a:ext cx="641350" cy="37433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311" name="Google Shape;311;p36"/>
          <p:cNvSpPr txBox="1"/>
          <p:nvPr/>
        </p:nvSpPr>
        <p:spPr>
          <a:xfrm>
            <a:off x="2643188" y="3643313"/>
            <a:ext cx="646331"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sz="2400">
              <a:solidFill>
                <a:schemeClr val="lt1"/>
              </a:solidFill>
              <a:latin typeface="Book Antiqua"/>
              <a:ea typeface="Book Antiqua"/>
              <a:cs typeface="Book Antiqua"/>
              <a:sym typeface="Book Antiqua"/>
            </a:endParaRPr>
          </a:p>
        </p:txBody>
      </p:sp>
      <p:sp>
        <p:nvSpPr>
          <p:cNvPr id="312" name="Google Shape;312;p36"/>
          <p:cNvSpPr txBox="1"/>
          <p:nvPr/>
        </p:nvSpPr>
        <p:spPr>
          <a:xfrm>
            <a:off x="2643188" y="2909888"/>
            <a:ext cx="64633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sz="2400">
              <a:solidFill>
                <a:schemeClr val="lt1"/>
              </a:solidFill>
              <a:latin typeface="Book Antiqua"/>
              <a:ea typeface="Book Antiqua"/>
              <a:cs typeface="Book Antiqua"/>
              <a:sym typeface="Book Antiqua"/>
            </a:endParaRPr>
          </a:p>
        </p:txBody>
      </p:sp>
      <p:sp>
        <p:nvSpPr>
          <p:cNvPr id="313" name="Google Shape;313;p36"/>
          <p:cNvSpPr txBox="1"/>
          <p:nvPr/>
        </p:nvSpPr>
        <p:spPr>
          <a:xfrm>
            <a:off x="2633663" y="3281363"/>
            <a:ext cx="64633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sz="2400">
              <a:solidFill>
                <a:schemeClr val="lt1"/>
              </a:solidFill>
              <a:latin typeface="Book Antiqua"/>
              <a:ea typeface="Book Antiqua"/>
              <a:cs typeface="Book Antiqua"/>
              <a:sym typeface="Book Antiqua"/>
            </a:endParaRPr>
          </a:p>
        </p:txBody>
      </p:sp>
      <p:sp>
        <p:nvSpPr>
          <p:cNvPr id="314" name="Google Shape;314;p36"/>
          <p:cNvSpPr txBox="1"/>
          <p:nvPr/>
        </p:nvSpPr>
        <p:spPr>
          <a:xfrm>
            <a:off x="495300" y="1328738"/>
            <a:ext cx="950913"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315" name="Google Shape;315;p36"/>
          <p:cNvSpPr txBox="1"/>
          <p:nvPr/>
        </p:nvSpPr>
        <p:spPr>
          <a:xfrm>
            <a:off x="1444625" y="1328738"/>
            <a:ext cx="860425"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
        <p:nvSpPr>
          <p:cNvPr id="316" name="Google Shape;316;p36"/>
          <p:cNvSpPr txBox="1"/>
          <p:nvPr/>
        </p:nvSpPr>
        <p:spPr>
          <a:xfrm>
            <a:off x="2309813" y="966788"/>
            <a:ext cx="131478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Naïve</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Forecast</a:t>
            </a:r>
            <a:endParaRPr sz="2400" u="sng">
              <a:solidFill>
                <a:schemeClr val="lt1"/>
              </a:solidFill>
              <a:latin typeface="Book Antiqua"/>
              <a:ea typeface="Book Antiqua"/>
              <a:cs typeface="Book Antiqua"/>
              <a:sym typeface="Book Antiqua"/>
            </a:endParaRPr>
          </a:p>
        </p:txBody>
      </p:sp>
      <p:sp>
        <p:nvSpPr>
          <p:cNvPr id="317" name="Google Shape;317;p36"/>
          <p:cNvSpPr txBox="1"/>
          <p:nvPr/>
        </p:nvSpPr>
        <p:spPr>
          <a:xfrm>
            <a:off x="3976688" y="3643313"/>
            <a:ext cx="646331"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20</a:t>
            </a:r>
            <a:endParaRPr sz="2400">
              <a:solidFill>
                <a:schemeClr val="lt1"/>
              </a:solidFill>
              <a:latin typeface="Book Antiqua"/>
              <a:ea typeface="Book Antiqua"/>
              <a:cs typeface="Book Antiqua"/>
              <a:sym typeface="Book Antiqua"/>
            </a:endParaRPr>
          </a:p>
        </p:txBody>
      </p:sp>
      <p:sp>
        <p:nvSpPr>
          <p:cNvPr id="318" name="Google Shape;318;p36"/>
          <p:cNvSpPr txBox="1"/>
          <p:nvPr/>
        </p:nvSpPr>
        <p:spPr>
          <a:xfrm>
            <a:off x="4071938" y="2909888"/>
            <a:ext cx="5180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a:t>
            </a:r>
            <a:endParaRPr sz="2400">
              <a:solidFill>
                <a:schemeClr val="lt1"/>
              </a:solidFill>
              <a:latin typeface="Book Antiqua"/>
              <a:ea typeface="Book Antiqua"/>
              <a:cs typeface="Book Antiqua"/>
              <a:sym typeface="Book Antiqua"/>
            </a:endParaRPr>
          </a:p>
        </p:txBody>
      </p:sp>
      <p:sp>
        <p:nvSpPr>
          <p:cNvPr id="319" name="Google Shape;319;p36"/>
          <p:cNvSpPr txBox="1"/>
          <p:nvPr/>
        </p:nvSpPr>
        <p:spPr>
          <a:xfrm>
            <a:off x="4100513" y="3281363"/>
            <a:ext cx="49244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a:t>
            </a:r>
            <a:endParaRPr sz="2400">
              <a:solidFill>
                <a:schemeClr val="lt1"/>
              </a:solidFill>
              <a:latin typeface="Book Antiqua"/>
              <a:ea typeface="Book Antiqua"/>
              <a:cs typeface="Book Antiqua"/>
              <a:sym typeface="Book Antiqua"/>
            </a:endParaRPr>
          </a:p>
        </p:txBody>
      </p:sp>
      <p:sp>
        <p:nvSpPr>
          <p:cNvPr id="320" name="Google Shape;320;p36"/>
          <p:cNvSpPr txBox="1"/>
          <p:nvPr/>
        </p:nvSpPr>
        <p:spPr>
          <a:xfrm>
            <a:off x="3652838" y="966788"/>
            <a:ext cx="131478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Forecast</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321" name="Google Shape;321;p36"/>
          <p:cNvSpPr txBox="1"/>
          <p:nvPr/>
        </p:nvSpPr>
        <p:spPr>
          <a:xfrm>
            <a:off x="4948238" y="966788"/>
            <a:ext cx="141577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Absolute</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322" name="Google Shape;322;p36"/>
          <p:cNvSpPr txBox="1"/>
          <p:nvPr/>
        </p:nvSpPr>
        <p:spPr>
          <a:xfrm>
            <a:off x="6357938" y="966788"/>
            <a:ext cx="131638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Squared</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323" name="Google Shape;323;p36"/>
          <p:cNvSpPr/>
          <p:nvPr/>
        </p:nvSpPr>
        <p:spPr>
          <a:xfrm>
            <a:off x="5324475" y="5505450"/>
            <a:ext cx="752475"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324" name="Google Shape;324;p36"/>
          <p:cNvSpPr txBox="1"/>
          <p:nvPr/>
        </p:nvSpPr>
        <p:spPr>
          <a:xfrm>
            <a:off x="5291138" y="3643313"/>
            <a:ext cx="64633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20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80</a:t>
            </a:r>
            <a:endParaRPr sz="2400">
              <a:solidFill>
                <a:schemeClr val="lt1"/>
              </a:solidFill>
              <a:latin typeface="Book Antiqua"/>
              <a:ea typeface="Book Antiqua"/>
              <a:cs typeface="Book Antiqua"/>
              <a:sym typeface="Book Antiqua"/>
            </a:endParaRPr>
          </a:p>
        </p:txBody>
      </p:sp>
      <p:sp>
        <p:nvSpPr>
          <p:cNvPr id="325" name="Google Shape;325;p36"/>
          <p:cNvSpPr txBox="1"/>
          <p:nvPr/>
        </p:nvSpPr>
        <p:spPr>
          <a:xfrm>
            <a:off x="5576888" y="2909888"/>
            <a:ext cx="33855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a:t>
            </a:r>
            <a:endParaRPr sz="2400">
              <a:solidFill>
                <a:schemeClr val="lt1"/>
              </a:solidFill>
              <a:latin typeface="Book Antiqua"/>
              <a:ea typeface="Book Antiqua"/>
              <a:cs typeface="Book Antiqua"/>
              <a:sym typeface="Book Antiqua"/>
            </a:endParaRPr>
          </a:p>
        </p:txBody>
      </p:sp>
      <p:sp>
        <p:nvSpPr>
          <p:cNvPr id="326" name="Google Shape;326;p36"/>
          <p:cNvSpPr txBox="1"/>
          <p:nvPr/>
        </p:nvSpPr>
        <p:spPr>
          <a:xfrm>
            <a:off x="5586413" y="3281363"/>
            <a:ext cx="33855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a:t>
            </a:r>
            <a:endParaRPr sz="2400">
              <a:solidFill>
                <a:schemeClr val="lt1"/>
              </a:solidFill>
              <a:latin typeface="Book Antiqua"/>
              <a:ea typeface="Book Antiqua"/>
              <a:cs typeface="Book Antiqua"/>
              <a:sym typeface="Book Antiqua"/>
            </a:endParaRPr>
          </a:p>
        </p:txBody>
      </p:sp>
      <p:sp>
        <p:nvSpPr>
          <p:cNvPr id="327" name="Google Shape;327;p36"/>
          <p:cNvSpPr/>
          <p:nvPr/>
        </p:nvSpPr>
        <p:spPr>
          <a:xfrm>
            <a:off x="6619875" y="5505450"/>
            <a:ext cx="81915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328" name="Google Shape;328;p36"/>
          <p:cNvSpPr txBox="1"/>
          <p:nvPr/>
        </p:nvSpPr>
        <p:spPr>
          <a:xfrm>
            <a:off x="6700838" y="3643313"/>
            <a:ext cx="64633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25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400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850</a:t>
            </a:r>
            <a:endParaRPr sz="2400">
              <a:solidFill>
                <a:schemeClr val="lt1"/>
              </a:solidFill>
              <a:latin typeface="Book Antiqua"/>
              <a:ea typeface="Book Antiqua"/>
              <a:cs typeface="Book Antiqua"/>
              <a:sym typeface="Book Antiqua"/>
            </a:endParaRPr>
          </a:p>
        </p:txBody>
      </p:sp>
      <p:sp>
        <p:nvSpPr>
          <p:cNvPr id="329" name="Google Shape;329;p36"/>
          <p:cNvSpPr txBox="1"/>
          <p:nvPr/>
        </p:nvSpPr>
        <p:spPr>
          <a:xfrm>
            <a:off x="6843713" y="2909888"/>
            <a:ext cx="49244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25</a:t>
            </a:r>
            <a:endParaRPr sz="2400">
              <a:solidFill>
                <a:schemeClr val="lt1"/>
              </a:solidFill>
              <a:latin typeface="Book Antiqua"/>
              <a:ea typeface="Book Antiqua"/>
              <a:cs typeface="Book Antiqua"/>
              <a:sym typeface="Book Antiqua"/>
            </a:endParaRPr>
          </a:p>
        </p:txBody>
      </p:sp>
      <p:sp>
        <p:nvSpPr>
          <p:cNvPr id="330" name="Google Shape;330;p36"/>
          <p:cNvSpPr txBox="1"/>
          <p:nvPr/>
        </p:nvSpPr>
        <p:spPr>
          <a:xfrm>
            <a:off x="6843713" y="3281363"/>
            <a:ext cx="49244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25</a:t>
            </a:r>
            <a:endParaRPr sz="2400">
              <a:solidFill>
                <a:schemeClr val="lt1"/>
              </a:solidFill>
              <a:latin typeface="Book Antiqua"/>
              <a:ea typeface="Book Antiqua"/>
              <a:cs typeface="Book Antiqua"/>
              <a:sym typeface="Book Antiqua"/>
            </a:endParaRPr>
          </a:p>
        </p:txBody>
      </p:sp>
      <p:sp>
        <p:nvSpPr>
          <p:cNvPr id="331" name="Google Shape;331;p36"/>
          <p:cNvSpPr txBox="1"/>
          <p:nvPr/>
        </p:nvSpPr>
        <p:spPr>
          <a:xfrm>
            <a:off x="7653338" y="966788"/>
            <a:ext cx="105830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Error</a:t>
            </a:r>
            <a:endParaRPr sz="2400" u="sng">
              <a:solidFill>
                <a:schemeClr val="lt1"/>
              </a:solidFill>
              <a:latin typeface="Book Antiqua"/>
              <a:ea typeface="Book Antiqua"/>
              <a:cs typeface="Book Antiqua"/>
              <a:sym typeface="Book Antiqua"/>
            </a:endParaRPr>
          </a:p>
        </p:txBody>
      </p:sp>
      <p:sp>
        <p:nvSpPr>
          <p:cNvPr id="332" name="Google Shape;332;p36"/>
          <p:cNvSpPr/>
          <p:nvPr/>
        </p:nvSpPr>
        <p:spPr>
          <a:xfrm>
            <a:off x="7743825" y="5505450"/>
            <a:ext cx="89535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333" name="Google Shape;333;p36"/>
          <p:cNvSpPr txBox="1"/>
          <p:nvPr/>
        </p:nvSpPr>
        <p:spPr>
          <a:xfrm>
            <a:off x="7615238" y="3643313"/>
            <a:ext cx="103105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4.17</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7.69</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13.04</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4.55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15.38</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65.35</a:t>
            </a:r>
            <a:endParaRPr sz="2400">
              <a:solidFill>
                <a:schemeClr val="lt1"/>
              </a:solidFill>
              <a:latin typeface="Book Antiqua"/>
              <a:ea typeface="Book Antiqua"/>
              <a:cs typeface="Book Antiqua"/>
              <a:sym typeface="Book Antiqua"/>
            </a:endParaRPr>
          </a:p>
        </p:txBody>
      </p:sp>
      <p:sp>
        <p:nvSpPr>
          <p:cNvPr id="334" name="Google Shape;334;p36"/>
          <p:cNvSpPr txBox="1"/>
          <p:nvPr/>
        </p:nvSpPr>
        <p:spPr>
          <a:xfrm>
            <a:off x="7920038" y="29098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4.17</a:t>
            </a:r>
            <a:endParaRPr sz="2400">
              <a:solidFill>
                <a:schemeClr val="lt1"/>
              </a:solidFill>
              <a:latin typeface="Book Antiqua"/>
              <a:ea typeface="Book Antiqua"/>
              <a:cs typeface="Book Antiqua"/>
              <a:sym typeface="Book Antiqua"/>
            </a:endParaRPr>
          </a:p>
        </p:txBody>
      </p:sp>
      <p:sp>
        <p:nvSpPr>
          <p:cNvPr id="335" name="Google Shape;335;p36"/>
          <p:cNvSpPr txBox="1"/>
          <p:nvPr/>
        </p:nvSpPr>
        <p:spPr>
          <a:xfrm>
            <a:off x="7920038" y="328136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4.00</a:t>
            </a:r>
            <a:endParaRPr sz="2400">
              <a:solidFill>
                <a:schemeClr val="lt1"/>
              </a:solidFill>
              <a:latin typeface="Book Antiqua"/>
              <a:ea typeface="Book Antiqua"/>
              <a:cs typeface="Book Antiqua"/>
              <a:sym typeface="Book Antiqua"/>
            </a:endParaRPr>
          </a:p>
        </p:txBody>
      </p:sp>
      <p:sp>
        <p:nvSpPr>
          <p:cNvPr id="336" name="Google Shape;336;p36"/>
          <p:cNvSpPr txBox="1"/>
          <p:nvPr/>
        </p:nvSpPr>
        <p:spPr>
          <a:xfrm>
            <a:off x="685800" y="195263"/>
            <a:ext cx="7772400" cy="81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Forecast Accuracy</a:t>
            </a:r>
            <a:endParaRPr sz="2800" b="0" i="0" u="none" strike="noStrike" cap="none">
              <a:solidFill>
                <a:srgbClr val="66FFFF"/>
              </a:solidFill>
              <a:latin typeface="Book Antiqua"/>
              <a:ea typeface="Book Antiqua"/>
              <a:cs typeface="Book Antiqua"/>
              <a:sym typeface="Book Antiqua"/>
            </a:endParaRPr>
          </a:p>
        </p:txBody>
      </p:sp>
      <p:sp>
        <p:nvSpPr>
          <p:cNvPr id="337" name="Google Shape;337;p36"/>
          <p:cNvSpPr txBox="1"/>
          <p:nvPr/>
        </p:nvSpPr>
        <p:spPr>
          <a:xfrm>
            <a:off x="2643188" y="2185988"/>
            <a:ext cx="64633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sz="2400">
              <a:solidFill>
                <a:schemeClr val="lt1"/>
              </a:solidFill>
              <a:latin typeface="Book Antiqua"/>
              <a:ea typeface="Book Antiqua"/>
              <a:cs typeface="Book Antiqua"/>
              <a:sym typeface="Book Antiqua"/>
            </a:endParaRPr>
          </a:p>
        </p:txBody>
      </p:sp>
      <p:sp>
        <p:nvSpPr>
          <p:cNvPr id="338" name="Google Shape;338;p36"/>
          <p:cNvSpPr txBox="1"/>
          <p:nvPr/>
        </p:nvSpPr>
        <p:spPr>
          <a:xfrm>
            <a:off x="2643188" y="2547938"/>
            <a:ext cx="64633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sz="2400">
              <a:solidFill>
                <a:schemeClr val="lt1"/>
              </a:solidFill>
              <a:latin typeface="Book Antiqua"/>
              <a:ea typeface="Book Antiqua"/>
              <a:cs typeface="Book Antiqua"/>
              <a:sym typeface="Book Antiqua"/>
            </a:endParaRPr>
          </a:p>
        </p:txBody>
      </p:sp>
      <p:sp>
        <p:nvSpPr>
          <p:cNvPr id="339" name="Google Shape;339;p36"/>
          <p:cNvSpPr txBox="1"/>
          <p:nvPr/>
        </p:nvSpPr>
        <p:spPr>
          <a:xfrm>
            <a:off x="4090988" y="2176463"/>
            <a:ext cx="49244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a:t>
            </a:r>
            <a:endParaRPr sz="2400">
              <a:solidFill>
                <a:schemeClr val="lt1"/>
              </a:solidFill>
              <a:latin typeface="Book Antiqua"/>
              <a:ea typeface="Book Antiqua"/>
              <a:cs typeface="Book Antiqua"/>
              <a:sym typeface="Book Antiqua"/>
            </a:endParaRPr>
          </a:p>
        </p:txBody>
      </p:sp>
      <p:sp>
        <p:nvSpPr>
          <p:cNvPr id="340" name="Google Shape;340;p36"/>
          <p:cNvSpPr txBox="1"/>
          <p:nvPr/>
        </p:nvSpPr>
        <p:spPr>
          <a:xfrm>
            <a:off x="4090988" y="2538413"/>
            <a:ext cx="49244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sz="2400">
              <a:solidFill>
                <a:schemeClr val="lt1"/>
              </a:solidFill>
              <a:latin typeface="Book Antiqua"/>
              <a:ea typeface="Book Antiqua"/>
              <a:cs typeface="Book Antiqua"/>
              <a:sym typeface="Book Antiqua"/>
            </a:endParaRPr>
          </a:p>
        </p:txBody>
      </p:sp>
      <p:sp>
        <p:nvSpPr>
          <p:cNvPr id="341" name="Google Shape;341;p36"/>
          <p:cNvSpPr txBox="1"/>
          <p:nvPr/>
        </p:nvSpPr>
        <p:spPr>
          <a:xfrm>
            <a:off x="5576888" y="2176463"/>
            <a:ext cx="33855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a:t>
            </a:r>
            <a:endParaRPr sz="2400">
              <a:solidFill>
                <a:schemeClr val="lt1"/>
              </a:solidFill>
              <a:latin typeface="Book Antiqua"/>
              <a:ea typeface="Book Antiqua"/>
              <a:cs typeface="Book Antiqua"/>
              <a:sym typeface="Book Antiqua"/>
            </a:endParaRPr>
          </a:p>
        </p:txBody>
      </p:sp>
      <p:sp>
        <p:nvSpPr>
          <p:cNvPr id="342" name="Google Shape;342;p36"/>
          <p:cNvSpPr txBox="1"/>
          <p:nvPr/>
        </p:nvSpPr>
        <p:spPr>
          <a:xfrm>
            <a:off x="5424488" y="2538413"/>
            <a:ext cx="49244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sz="2400">
              <a:solidFill>
                <a:schemeClr val="lt1"/>
              </a:solidFill>
              <a:latin typeface="Book Antiqua"/>
              <a:ea typeface="Book Antiqua"/>
              <a:cs typeface="Book Antiqua"/>
              <a:sym typeface="Book Antiqua"/>
            </a:endParaRPr>
          </a:p>
        </p:txBody>
      </p:sp>
      <p:sp>
        <p:nvSpPr>
          <p:cNvPr id="343" name="Google Shape;343;p36"/>
          <p:cNvSpPr txBox="1"/>
          <p:nvPr/>
        </p:nvSpPr>
        <p:spPr>
          <a:xfrm>
            <a:off x="6681788" y="2547938"/>
            <a:ext cx="64633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100</a:t>
            </a:r>
            <a:endParaRPr sz="2400">
              <a:solidFill>
                <a:schemeClr val="lt1"/>
              </a:solidFill>
              <a:latin typeface="Book Antiqua"/>
              <a:ea typeface="Book Antiqua"/>
              <a:cs typeface="Book Antiqua"/>
              <a:sym typeface="Book Antiqua"/>
            </a:endParaRPr>
          </a:p>
        </p:txBody>
      </p:sp>
      <p:sp>
        <p:nvSpPr>
          <p:cNvPr id="344" name="Google Shape;344;p36"/>
          <p:cNvSpPr txBox="1"/>
          <p:nvPr/>
        </p:nvSpPr>
        <p:spPr>
          <a:xfrm>
            <a:off x="6824663" y="2185988"/>
            <a:ext cx="49244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25</a:t>
            </a:r>
            <a:endParaRPr sz="2400">
              <a:solidFill>
                <a:schemeClr val="lt1"/>
              </a:solidFill>
              <a:latin typeface="Book Antiqua"/>
              <a:ea typeface="Book Antiqua"/>
              <a:cs typeface="Book Antiqua"/>
              <a:sym typeface="Book Antiqua"/>
            </a:endParaRPr>
          </a:p>
        </p:txBody>
      </p:sp>
      <p:sp>
        <p:nvSpPr>
          <p:cNvPr id="345" name="Google Shape;345;p36"/>
          <p:cNvSpPr txBox="1"/>
          <p:nvPr/>
        </p:nvSpPr>
        <p:spPr>
          <a:xfrm>
            <a:off x="7929563" y="21859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4.35</a:t>
            </a:r>
            <a:endParaRPr sz="2400">
              <a:solidFill>
                <a:schemeClr val="lt1"/>
              </a:solidFill>
              <a:latin typeface="Book Antiqua"/>
              <a:ea typeface="Book Antiqua"/>
              <a:cs typeface="Book Antiqua"/>
              <a:sym typeface="Book Antiqua"/>
            </a:endParaRPr>
          </a:p>
        </p:txBody>
      </p:sp>
      <p:sp>
        <p:nvSpPr>
          <p:cNvPr id="346" name="Google Shape;346;p36"/>
          <p:cNvSpPr txBox="1"/>
          <p:nvPr/>
        </p:nvSpPr>
        <p:spPr>
          <a:xfrm>
            <a:off x="7929563" y="253841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8.00</a:t>
            </a:r>
            <a:endParaRPr sz="2400">
              <a:solidFill>
                <a:schemeClr val="lt1"/>
              </a:solidFill>
              <a:latin typeface="Book Antiqua"/>
              <a:ea typeface="Book Antiqua"/>
              <a:cs typeface="Book Antiqua"/>
              <a:sym typeface="Book Antiqua"/>
            </a:endParaRPr>
          </a:p>
        </p:txBody>
      </p:sp>
      <p:sp>
        <p:nvSpPr>
          <p:cNvPr id="347" name="Google Shape;347;p36"/>
          <p:cNvSpPr txBox="1"/>
          <p:nvPr/>
        </p:nvSpPr>
        <p:spPr>
          <a:xfrm>
            <a:off x="4121150" y="5462588"/>
            <a:ext cx="88678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Total</a:t>
            </a:r>
            <a:endParaRPr sz="2400" u="sng">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7"/>
          <p:cNvSpPr/>
          <p:nvPr/>
        </p:nvSpPr>
        <p:spPr>
          <a:xfrm>
            <a:off x="701676" y="1065213"/>
            <a:ext cx="4117974"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Naive Forecast Accuracy</a:t>
            </a:r>
            <a:endParaRPr sz="2400">
              <a:solidFill>
                <a:schemeClr val="lt1"/>
              </a:solidFill>
              <a:latin typeface="Book Antiqua"/>
              <a:ea typeface="Book Antiqua"/>
              <a:cs typeface="Book Antiqua"/>
              <a:sym typeface="Book Antiqua"/>
            </a:endParaRPr>
          </a:p>
        </p:txBody>
      </p:sp>
      <p:pic>
        <p:nvPicPr>
          <p:cNvPr id="353" name="Google Shape;353;p37"/>
          <p:cNvPicPr preferRelativeResize="0"/>
          <p:nvPr/>
        </p:nvPicPr>
        <p:blipFill rotWithShape="1">
          <a:blip r:embed="rId3">
            <a:alphaModFix/>
          </a:blip>
          <a:srcRect/>
          <a:stretch/>
        </p:blipFill>
        <p:spPr>
          <a:xfrm>
            <a:off x="3392488" y="1789113"/>
            <a:ext cx="2379662" cy="811212"/>
          </a:xfrm>
          <a:prstGeom prst="rect">
            <a:avLst/>
          </a:prstGeom>
          <a:noFill/>
          <a:ln>
            <a:noFill/>
          </a:ln>
        </p:spPr>
      </p:pic>
      <p:pic>
        <p:nvPicPr>
          <p:cNvPr id="354" name="Google Shape;354;p37"/>
          <p:cNvPicPr preferRelativeResize="0"/>
          <p:nvPr/>
        </p:nvPicPr>
        <p:blipFill rotWithShape="1">
          <a:blip r:embed="rId4">
            <a:alphaModFix/>
          </a:blip>
          <a:srcRect/>
          <a:stretch/>
        </p:blipFill>
        <p:spPr>
          <a:xfrm>
            <a:off x="3275013" y="2789238"/>
            <a:ext cx="2614612" cy="811212"/>
          </a:xfrm>
          <a:prstGeom prst="rect">
            <a:avLst/>
          </a:prstGeom>
          <a:noFill/>
          <a:ln>
            <a:noFill/>
          </a:ln>
        </p:spPr>
      </p:pic>
      <p:pic>
        <p:nvPicPr>
          <p:cNvPr id="355" name="Google Shape;355;p37"/>
          <p:cNvPicPr preferRelativeResize="0"/>
          <p:nvPr/>
        </p:nvPicPr>
        <p:blipFill rotWithShape="1">
          <a:blip r:embed="rId5">
            <a:alphaModFix/>
          </a:blip>
          <a:srcRect/>
          <a:stretch/>
        </p:blipFill>
        <p:spPr>
          <a:xfrm>
            <a:off x="2987675" y="3836988"/>
            <a:ext cx="3189288" cy="811212"/>
          </a:xfrm>
          <a:prstGeom prst="rect">
            <a:avLst/>
          </a:prstGeom>
          <a:noFill/>
          <a:ln>
            <a:noFill/>
          </a:ln>
        </p:spPr>
      </p:pic>
      <p:sp>
        <p:nvSpPr>
          <p:cNvPr id="356" name="Google Shape;356;p37"/>
          <p:cNvSpPr txBox="1"/>
          <p:nvPr/>
        </p:nvSpPr>
        <p:spPr>
          <a:xfrm>
            <a:off x="685800" y="195263"/>
            <a:ext cx="7772400" cy="81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Forecast Accuracy</a:t>
            </a:r>
            <a:endParaRPr sz="2800" b="0" i="0" u="none" strike="noStrike" cap="none">
              <a:solidFill>
                <a:srgbClr val="66FFFF"/>
              </a:solidFill>
              <a:latin typeface="Book Antiqua"/>
              <a:ea typeface="Book Antiqua"/>
              <a:cs typeface="Book Antiqua"/>
              <a:sym typeface="Book Antiqua"/>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8"/>
          <p:cNvSpPr txBox="1">
            <a:spLocks noGrp="1"/>
          </p:cNvSpPr>
          <p:nvPr>
            <p:ph type="title"/>
          </p:nvPr>
        </p:nvSpPr>
        <p:spPr>
          <a:xfrm>
            <a:off x="836613" y="242888"/>
            <a:ext cx="7475537" cy="433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Moving Averages and Exponential Smoothing</a:t>
            </a:r>
            <a:endParaRPr/>
          </a:p>
        </p:txBody>
      </p:sp>
      <p:sp>
        <p:nvSpPr>
          <p:cNvPr id="362" name="Google Shape;362;p38"/>
          <p:cNvSpPr/>
          <p:nvPr/>
        </p:nvSpPr>
        <p:spPr>
          <a:xfrm>
            <a:off x="700089" y="1068388"/>
            <a:ext cx="7339012" cy="1322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Now we discuss three forecasting methods that are appropriate for a time series with a horizontal pattern: </a:t>
            </a:r>
            <a:endParaRPr sz="2400">
              <a:solidFill>
                <a:schemeClr val="lt1"/>
              </a:solidFill>
              <a:latin typeface="Book Antiqua"/>
              <a:ea typeface="Book Antiqua"/>
              <a:cs typeface="Book Antiqua"/>
              <a:sym typeface="Book Antiqua"/>
            </a:endParaRPr>
          </a:p>
        </p:txBody>
      </p:sp>
      <p:grpSp>
        <p:nvGrpSpPr>
          <p:cNvPr id="363" name="Google Shape;363;p38"/>
          <p:cNvGrpSpPr/>
          <p:nvPr/>
        </p:nvGrpSpPr>
        <p:grpSpPr>
          <a:xfrm>
            <a:off x="2790826" y="3019425"/>
            <a:ext cx="3543300" cy="552450"/>
            <a:chOff x="2495551" y="3019425"/>
            <a:chExt cx="3543300" cy="552450"/>
          </a:xfrm>
        </p:grpSpPr>
        <p:sp>
          <p:nvSpPr>
            <p:cNvPr id="364" name="Google Shape;364;p38"/>
            <p:cNvSpPr/>
            <p:nvPr/>
          </p:nvSpPr>
          <p:spPr>
            <a:xfrm>
              <a:off x="2495551" y="3019425"/>
              <a:ext cx="3543300" cy="552450"/>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365" name="Google Shape;365;p38"/>
            <p:cNvSpPr txBox="1"/>
            <p:nvPr/>
          </p:nvSpPr>
          <p:spPr>
            <a:xfrm>
              <a:off x="2616043" y="3052763"/>
              <a:ext cx="3413282" cy="457200"/>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Exponential Smoothing</a:t>
              </a:r>
              <a:endParaRPr/>
            </a:p>
          </p:txBody>
        </p:sp>
      </p:grpSp>
      <p:grpSp>
        <p:nvGrpSpPr>
          <p:cNvPr id="366" name="Google Shape;366;p38"/>
          <p:cNvGrpSpPr/>
          <p:nvPr/>
        </p:nvGrpSpPr>
        <p:grpSpPr>
          <a:xfrm>
            <a:off x="4000500" y="2371725"/>
            <a:ext cx="4152900" cy="552450"/>
            <a:chOff x="1764" y="2880"/>
            <a:chExt cx="2556" cy="348"/>
          </a:xfrm>
        </p:grpSpPr>
        <p:sp>
          <p:nvSpPr>
            <p:cNvPr id="367" name="Google Shape;367;p38"/>
            <p:cNvSpPr/>
            <p:nvPr/>
          </p:nvSpPr>
          <p:spPr>
            <a:xfrm>
              <a:off x="1764" y="2880"/>
              <a:ext cx="2556" cy="348"/>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368" name="Google Shape;368;p38"/>
            <p:cNvSpPr txBox="1"/>
            <p:nvPr/>
          </p:nvSpPr>
          <p:spPr>
            <a:xfrm>
              <a:off x="1814" y="2901"/>
              <a:ext cx="2456" cy="288"/>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Weighted Moving Averages</a:t>
              </a:r>
              <a:endParaRPr/>
            </a:p>
          </p:txBody>
        </p:sp>
      </p:grpSp>
      <p:grpSp>
        <p:nvGrpSpPr>
          <p:cNvPr id="369" name="Google Shape;369;p38"/>
          <p:cNvGrpSpPr/>
          <p:nvPr/>
        </p:nvGrpSpPr>
        <p:grpSpPr>
          <a:xfrm>
            <a:off x="1123950" y="2371725"/>
            <a:ext cx="2790824" cy="552450"/>
            <a:chOff x="2114550" y="2419350"/>
            <a:chExt cx="2790824" cy="552450"/>
          </a:xfrm>
        </p:grpSpPr>
        <p:sp>
          <p:nvSpPr>
            <p:cNvPr id="370" name="Google Shape;370;p38"/>
            <p:cNvSpPr/>
            <p:nvPr/>
          </p:nvSpPr>
          <p:spPr>
            <a:xfrm>
              <a:off x="2114550" y="2419350"/>
              <a:ext cx="2781300" cy="552450"/>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371" name="Google Shape;371;p38"/>
            <p:cNvSpPr txBox="1"/>
            <p:nvPr/>
          </p:nvSpPr>
          <p:spPr>
            <a:xfrm>
              <a:off x="2180233" y="2452688"/>
              <a:ext cx="2725141" cy="457200"/>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Moving Averages</a:t>
              </a:r>
              <a:endParaRPr/>
            </a:p>
          </p:txBody>
        </p:sp>
      </p:grpSp>
      <p:sp>
        <p:nvSpPr>
          <p:cNvPr id="372" name="Google Shape;372;p38"/>
          <p:cNvSpPr/>
          <p:nvPr/>
        </p:nvSpPr>
        <p:spPr>
          <a:xfrm>
            <a:off x="700089" y="3649663"/>
            <a:ext cx="7339012" cy="1322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They are called </a:t>
            </a:r>
            <a:r>
              <a:rPr lang="en-US" sz="2400" u="sng">
                <a:solidFill>
                  <a:schemeClr val="lt1"/>
                </a:solidFill>
                <a:latin typeface="Book Antiqua"/>
                <a:ea typeface="Book Antiqua"/>
                <a:cs typeface="Book Antiqua"/>
                <a:sym typeface="Book Antiqua"/>
              </a:rPr>
              <a:t>smoothing methods</a:t>
            </a:r>
            <a:r>
              <a:rPr lang="en-US" sz="2400">
                <a:solidFill>
                  <a:schemeClr val="lt1"/>
                </a:solidFill>
                <a:latin typeface="Book Antiqua"/>
                <a:ea typeface="Book Antiqua"/>
                <a:cs typeface="Book Antiqua"/>
                <a:sym typeface="Book Antiqua"/>
              </a:rPr>
              <a:t> because their objective is to smooth out the random fluctuations in the time series.</a:t>
            </a:r>
            <a:endParaRPr sz="2400">
              <a:solidFill>
                <a:schemeClr val="lt1"/>
              </a:solidFill>
              <a:latin typeface="Book Antiqua"/>
              <a:ea typeface="Book Antiqua"/>
              <a:cs typeface="Book Antiqua"/>
              <a:sym typeface="Book Antiqua"/>
            </a:endParaRPr>
          </a:p>
        </p:txBody>
      </p:sp>
      <p:sp>
        <p:nvSpPr>
          <p:cNvPr id="373" name="Google Shape;373;p38"/>
          <p:cNvSpPr/>
          <p:nvPr/>
        </p:nvSpPr>
        <p:spPr>
          <a:xfrm>
            <a:off x="700089" y="4849814"/>
            <a:ext cx="7339012" cy="9509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They are most appropriate for short-range forecasts. </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9"/>
          <p:cNvSpPr txBox="1">
            <a:spLocks noGrp="1"/>
          </p:cNvSpPr>
          <p:nvPr>
            <p:ph type="title"/>
          </p:nvPr>
        </p:nvSpPr>
        <p:spPr>
          <a:xfrm>
            <a:off x="823913" y="242888"/>
            <a:ext cx="7475537" cy="433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Moving Averages</a:t>
            </a:r>
            <a:endParaRPr/>
          </a:p>
        </p:txBody>
      </p:sp>
      <p:sp>
        <p:nvSpPr>
          <p:cNvPr id="379" name="Google Shape;379;p39"/>
          <p:cNvSpPr txBox="1">
            <a:spLocks noGrp="1"/>
          </p:cNvSpPr>
          <p:nvPr>
            <p:ph type="body" idx="1"/>
          </p:nvPr>
        </p:nvSpPr>
        <p:spPr>
          <a:xfrm>
            <a:off x="520700" y="1198563"/>
            <a:ext cx="8101013" cy="157638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Font typeface="Arial"/>
              <a:buNone/>
            </a:pPr>
            <a:r>
              <a:rPr lang="en-US"/>
              <a:t>		The moving averages method uses the average of the most recent </a:t>
            </a:r>
            <a:r>
              <a:rPr lang="en-US" i="1"/>
              <a:t>k</a:t>
            </a:r>
            <a:r>
              <a:rPr lang="en-US"/>
              <a:t> data values in the time series. As the forecast for the next period.</a:t>
            </a:r>
            <a:endParaRPr/>
          </a:p>
        </p:txBody>
      </p:sp>
      <p:sp>
        <p:nvSpPr>
          <p:cNvPr id="380" name="Google Shape;380;p39"/>
          <p:cNvSpPr/>
          <p:nvPr/>
        </p:nvSpPr>
        <p:spPr>
          <a:xfrm>
            <a:off x="581024" y="2581275"/>
            <a:ext cx="7974013" cy="1143000"/>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pic>
        <p:nvPicPr>
          <p:cNvPr id="381" name="Google Shape;381;p39"/>
          <p:cNvPicPr preferRelativeResize="0"/>
          <p:nvPr/>
        </p:nvPicPr>
        <p:blipFill rotWithShape="1">
          <a:blip r:embed="rId3">
            <a:alphaModFix/>
          </a:blip>
          <a:srcRect/>
          <a:stretch/>
        </p:blipFill>
        <p:spPr>
          <a:xfrm>
            <a:off x="720725" y="2720975"/>
            <a:ext cx="7699375" cy="912813"/>
          </a:xfrm>
          <a:prstGeom prst="rect">
            <a:avLst/>
          </a:prstGeom>
          <a:noFill/>
          <a:ln>
            <a:noFill/>
          </a:ln>
          <a:effectLst>
            <a:outerShdw dist="17961" dir="2700000" algn="ctr" rotWithShape="0">
              <a:schemeClr val="dk1"/>
            </a:outerShdw>
          </a:effectLst>
        </p:spPr>
      </p:pic>
      <p:sp>
        <p:nvSpPr>
          <p:cNvPr id="382" name="Google Shape;382;p39"/>
          <p:cNvSpPr txBox="1"/>
          <p:nvPr/>
        </p:nvSpPr>
        <p:spPr>
          <a:xfrm>
            <a:off x="904875" y="3857625"/>
            <a:ext cx="755687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where: </a:t>
            </a:r>
            <a:endParaRPr/>
          </a:p>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              F</a:t>
            </a:r>
            <a:r>
              <a:rPr lang="en-US" sz="2400" i="1" baseline="-25000">
                <a:solidFill>
                  <a:schemeClr val="lt1"/>
                </a:solidFill>
                <a:latin typeface="Book Antiqua"/>
                <a:ea typeface="Book Antiqua"/>
                <a:cs typeface="Book Antiqua"/>
                <a:sym typeface="Book Antiqua"/>
              </a:rPr>
              <a:t>t</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forecast of the time series for period </a:t>
            </a:r>
            <a:r>
              <a:rPr lang="en-US" sz="2400" i="1">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+ 1</a:t>
            </a:r>
            <a:endParaRPr sz="2400">
              <a:solidFill>
                <a:schemeClr val="lt1"/>
              </a:solidFill>
              <a:latin typeface="Book Antiqua"/>
              <a:ea typeface="Book Antiqua"/>
              <a:cs typeface="Book Antiqua"/>
              <a:sym typeface="Book Antiqua"/>
            </a:endParaRPr>
          </a:p>
        </p:txBody>
      </p:sp>
      <p:sp>
        <p:nvSpPr>
          <p:cNvPr id="383" name="Google Shape;383;p39"/>
          <p:cNvSpPr txBox="1"/>
          <p:nvPr/>
        </p:nvSpPr>
        <p:spPr>
          <a:xfrm>
            <a:off x="530225" y="4760913"/>
            <a:ext cx="8101013" cy="992187"/>
          </a:xfrm>
          <a:prstGeom prst="rect">
            <a:avLst/>
          </a:prstGeom>
          <a:noFill/>
          <a:ln>
            <a:noFill/>
          </a:ln>
        </p:spPr>
        <p:txBody>
          <a:bodyPr spcFirstLastPara="1" wrap="square" lIns="90475" tIns="44450" rIns="90475" bIns="44450" anchor="t" anchorCtr="0">
            <a:noAutofit/>
          </a:bodyPr>
          <a:lstStyle/>
          <a:p>
            <a:pPr marL="342900" marR="0" lvl="0" indent="-342900" algn="l" rtl="0">
              <a:lnSpc>
                <a:spcPct val="100000"/>
              </a:lnSpc>
              <a:spcBef>
                <a:spcPts val="0"/>
              </a:spcBef>
              <a:spcAft>
                <a:spcPts val="0"/>
              </a:spcAft>
              <a:buClr>
                <a:srgbClr val="66FFFF"/>
              </a:buClr>
              <a:buSzPts val="1800"/>
              <a:buFont typeface="Arial"/>
              <a:buNone/>
            </a:pPr>
            <a:r>
              <a:rPr lang="en-US" sz="2400" b="0" i="0" u="none" strike="noStrike" cap="none">
                <a:solidFill>
                  <a:schemeClr val="lt1"/>
                </a:solidFill>
                <a:latin typeface="Book Antiqua"/>
                <a:ea typeface="Book Antiqua"/>
                <a:cs typeface="Book Antiqua"/>
                <a:sym typeface="Book Antiqua"/>
              </a:rPr>
              <a:t>	Each observation in the moving average calculation receives the same weight.</a:t>
            </a:r>
            <a:endParaRPr sz="2400" b="0" i="0" u="none" strike="noStrike" cap="none">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0"/>
          <p:cNvSpPr txBox="1"/>
          <p:nvPr/>
        </p:nvSpPr>
        <p:spPr>
          <a:xfrm>
            <a:off x="827088" y="192088"/>
            <a:ext cx="7475537" cy="519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Moving Averages</a:t>
            </a:r>
            <a:endParaRPr sz="2800" b="0" i="0" u="none" strike="noStrike" cap="none">
              <a:solidFill>
                <a:srgbClr val="66FFFF"/>
              </a:solidFill>
              <a:latin typeface="Book Antiqua"/>
              <a:ea typeface="Book Antiqua"/>
              <a:cs typeface="Book Antiqua"/>
              <a:sym typeface="Book Antiqua"/>
            </a:endParaRPr>
          </a:p>
        </p:txBody>
      </p:sp>
      <p:sp>
        <p:nvSpPr>
          <p:cNvPr id="389" name="Google Shape;389;p40"/>
          <p:cNvSpPr/>
          <p:nvPr/>
        </p:nvSpPr>
        <p:spPr>
          <a:xfrm>
            <a:off x="700089" y="1068388"/>
            <a:ext cx="7339012" cy="1322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term </a:t>
            </a:r>
            <a:r>
              <a:rPr lang="en-US" sz="2400" i="1">
                <a:solidFill>
                  <a:schemeClr val="lt1"/>
                </a:solidFill>
                <a:latin typeface="Book Antiqua"/>
                <a:ea typeface="Book Antiqua"/>
                <a:cs typeface="Book Antiqua"/>
                <a:sym typeface="Book Antiqua"/>
              </a:rPr>
              <a:t>moving</a:t>
            </a:r>
            <a:r>
              <a:rPr lang="en-US" sz="2400">
                <a:solidFill>
                  <a:schemeClr val="lt1"/>
                </a:solidFill>
                <a:latin typeface="Book Antiqua"/>
                <a:ea typeface="Book Antiqua"/>
                <a:cs typeface="Book Antiqua"/>
                <a:sym typeface="Book Antiqua"/>
              </a:rPr>
              <a:t> is used because every time a new observation becomes available for the time series, it replaces the oldest observation in the equation.</a:t>
            </a:r>
            <a:endParaRPr sz="2400">
              <a:solidFill>
                <a:schemeClr val="lt1"/>
              </a:solidFill>
              <a:latin typeface="Book Antiqua"/>
              <a:ea typeface="Book Antiqua"/>
              <a:cs typeface="Book Antiqua"/>
              <a:sym typeface="Book Antiqua"/>
            </a:endParaRPr>
          </a:p>
        </p:txBody>
      </p:sp>
      <p:sp>
        <p:nvSpPr>
          <p:cNvPr id="390" name="Google Shape;390;p40"/>
          <p:cNvSpPr/>
          <p:nvPr/>
        </p:nvSpPr>
        <p:spPr>
          <a:xfrm>
            <a:off x="700089" y="2287589"/>
            <a:ext cx="7339012" cy="9890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As a result, the average will change, or move, as new observations become available.</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p:nvPr/>
        </p:nvSpPr>
        <p:spPr>
          <a:xfrm>
            <a:off x="827088" y="192088"/>
            <a:ext cx="7475537" cy="519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Moving Averages</a:t>
            </a:r>
            <a:endParaRPr sz="2800" b="0" i="0" u="none" strike="noStrike" cap="none">
              <a:solidFill>
                <a:srgbClr val="66FFFF"/>
              </a:solidFill>
              <a:latin typeface="Book Antiqua"/>
              <a:ea typeface="Book Antiqua"/>
              <a:cs typeface="Book Antiqua"/>
              <a:sym typeface="Book Antiqua"/>
            </a:endParaRPr>
          </a:p>
        </p:txBody>
      </p:sp>
      <p:sp>
        <p:nvSpPr>
          <p:cNvPr id="396" name="Google Shape;396;p41"/>
          <p:cNvSpPr/>
          <p:nvPr/>
        </p:nvSpPr>
        <p:spPr>
          <a:xfrm>
            <a:off x="700089" y="3125788"/>
            <a:ext cx="7339012" cy="10175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more past observations are considered relevant, then a larger value of </a:t>
            </a:r>
            <a:r>
              <a:rPr lang="en-US" sz="2400" i="1">
                <a:solidFill>
                  <a:schemeClr val="lt1"/>
                </a:solidFill>
                <a:latin typeface="Book Antiqua"/>
                <a:ea typeface="Book Antiqua"/>
                <a:cs typeface="Book Antiqua"/>
                <a:sym typeface="Book Antiqua"/>
              </a:rPr>
              <a:t>k</a:t>
            </a:r>
            <a:r>
              <a:rPr lang="en-US" sz="2400">
                <a:solidFill>
                  <a:schemeClr val="lt1"/>
                </a:solidFill>
                <a:latin typeface="Book Antiqua"/>
                <a:ea typeface="Book Antiqua"/>
                <a:cs typeface="Book Antiqua"/>
                <a:sym typeface="Book Antiqua"/>
              </a:rPr>
              <a:t> is better.</a:t>
            </a:r>
            <a:endParaRPr sz="2400">
              <a:solidFill>
                <a:schemeClr val="lt1"/>
              </a:solidFill>
              <a:latin typeface="Book Antiqua"/>
              <a:ea typeface="Book Antiqua"/>
              <a:cs typeface="Book Antiqua"/>
              <a:sym typeface="Book Antiqua"/>
            </a:endParaRPr>
          </a:p>
        </p:txBody>
      </p:sp>
      <p:sp>
        <p:nvSpPr>
          <p:cNvPr id="397" name="Google Shape;397;p41"/>
          <p:cNvSpPr/>
          <p:nvPr/>
        </p:nvSpPr>
        <p:spPr>
          <a:xfrm>
            <a:off x="700089" y="2316164"/>
            <a:ext cx="7339012" cy="9890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smaller value of </a:t>
            </a:r>
            <a:r>
              <a:rPr lang="en-US" sz="2400" i="1">
                <a:solidFill>
                  <a:schemeClr val="lt1"/>
                </a:solidFill>
                <a:latin typeface="Book Antiqua"/>
                <a:ea typeface="Book Antiqua"/>
                <a:cs typeface="Book Antiqua"/>
                <a:sym typeface="Book Antiqua"/>
              </a:rPr>
              <a:t>k</a:t>
            </a:r>
            <a:r>
              <a:rPr lang="en-US" sz="2400">
                <a:solidFill>
                  <a:schemeClr val="lt1"/>
                </a:solidFill>
                <a:latin typeface="Book Antiqua"/>
                <a:ea typeface="Book Antiqua"/>
                <a:cs typeface="Book Antiqua"/>
                <a:sym typeface="Book Antiqua"/>
              </a:rPr>
              <a:t> will track shifts in a time series more quickly than a larger value of </a:t>
            </a:r>
            <a:r>
              <a:rPr lang="en-US" sz="2400" i="1">
                <a:solidFill>
                  <a:schemeClr val="lt1"/>
                </a:solidFill>
                <a:latin typeface="Book Antiqua"/>
                <a:ea typeface="Book Antiqua"/>
                <a:cs typeface="Book Antiqua"/>
                <a:sym typeface="Book Antiqua"/>
              </a:rPr>
              <a:t>k</a:t>
            </a:r>
            <a:r>
              <a:rPr lang="en-US" sz="2400">
                <a:solidFill>
                  <a:schemeClr val="lt1"/>
                </a:solidFill>
                <a:latin typeface="Book Antiqua"/>
                <a:ea typeface="Book Antiqua"/>
                <a:cs typeface="Book Antiqua"/>
                <a:sym typeface="Book Antiqua"/>
              </a:rPr>
              <a:t>.</a:t>
            </a:r>
            <a:endParaRPr sz="2400">
              <a:solidFill>
                <a:schemeClr val="lt1"/>
              </a:solidFill>
              <a:latin typeface="Book Antiqua"/>
              <a:ea typeface="Book Antiqua"/>
              <a:cs typeface="Book Antiqua"/>
              <a:sym typeface="Book Antiqua"/>
            </a:endParaRPr>
          </a:p>
        </p:txBody>
      </p:sp>
      <p:sp>
        <p:nvSpPr>
          <p:cNvPr id="398" name="Google Shape;398;p41"/>
          <p:cNvSpPr/>
          <p:nvPr/>
        </p:nvSpPr>
        <p:spPr>
          <a:xfrm>
            <a:off x="700089" y="1068389"/>
            <a:ext cx="7339012" cy="9890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To use moving averages to forecast, we must first select the order </a:t>
            </a:r>
            <a:r>
              <a:rPr lang="en-US" sz="2400" i="1">
                <a:solidFill>
                  <a:schemeClr val="lt1"/>
                </a:solidFill>
                <a:latin typeface="Book Antiqua"/>
                <a:ea typeface="Book Antiqua"/>
                <a:cs typeface="Book Antiqua"/>
                <a:sym typeface="Book Antiqua"/>
              </a:rPr>
              <a:t>k</a:t>
            </a:r>
            <a:r>
              <a:rPr lang="en-US" sz="2400">
                <a:solidFill>
                  <a:schemeClr val="lt1"/>
                </a:solidFill>
                <a:latin typeface="Book Antiqua"/>
                <a:ea typeface="Book Antiqua"/>
                <a:cs typeface="Book Antiqua"/>
                <a:sym typeface="Book Antiqua"/>
              </a:rPr>
              <a:t>, or number of time series values, to be included in the moving average.</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Forecasting Methods</a:t>
            </a:r>
            <a:endParaRPr/>
          </a:p>
        </p:txBody>
      </p:sp>
      <p:sp>
        <p:nvSpPr>
          <p:cNvPr id="98" name="Google Shape;98;p15"/>
          <p:cNvSpPr/>
          <p:nvPr/>
        </p:nvSpPr>
        <p:spPr>
          <a:xfrm>
            <a:off x="700088" y="1106488"/>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Forecasting methods can be classified as qualitative or quantitative.</a:t>
            </a:r>
            <a:endParaRPr sz="2400">
              <a:solidFill>
                <a:schemeClr val="lt1"/>
              </a:solidFill>
              <a:latin typeface="Book Antiqua"/>
              <a:ea typeface="Book Antiqua"/>
              <a:cs typeface="Book Antiqua"/>
              <a:sym typeface="Book Antiqua"/>
            </a:endParaRPr>
          </a:p>
        </p:txBody>
      </p:sp>
      <p:sp>
        <p:nvSpPr>
          <p:cNvPr id="99" name="Google Shape;99;p15"/>
          <p:cNvSpPr/>
          <p:nvPr/>
        </p:nvSpPr>
        <p:spPr>
          <a:xfrm>
            <a:off x="700088" y="2733886"/>
            <a:ext cx="7704137" cy="10795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Such methods are appropriate when historical data on the variable being forecast are either not applicable or unavailable.</a:t>
            </a:r>
            <a:endParaRPr sz="2400">
              <a:solidFill>
                <a:schemeClr val="lt1"/>
              </a:solidFill>
              <a:latin typeface="Book Antiqua"/>
              <a:ea typeface="Book Antiqua"/>
              <a:cs typeface="Book Antiqua"/>
              <a:sym typeface="Book Antiqua"/>
            </a:endParaRPr>
          </a:p>
        </p:txBody>
      </p:sp>
      <p:sp>
        <p:nvSpPr>
          <p:cNvPr id="100" name="Google Shape;100;p15"/>
          <p:cNvSpPr/>
          <p:nvPr/>
        </p:nvSpPr>
        <p:spPr>
          <a:xfrm>
            <a:off x="707348" y="1897504"/>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u="sng">
                <a:solidFill>
                  <a:schemeClr val="lt1"/>
                </a:solidFill>
                <a:latin typeface="Book Antiqua"/>
                <a:ea typeface="Book Antiqua"/>
                <a:cs typeface="Book Antiqua"/>
                <a:sym typeface="Book Antiqua"/>
              </a:rPr>
              <a:t>Qualitative methods</a:t>
            </a:r>
            <a:r>
              <a:rPr lang="en-US" sz="2400">
                <a:solidFill>
                  <a:schemeClr val="lt1"/>
                </a:solidFill>
                <a:latin typeface="Book Antiqua"/>
                <a:ea typeface="Book Antiqua"/>
                <a:cs typeface="Book Antiqua"/>
                <a:sym typeface="Book Antiqua"/>
              </a:rPr>
              <a:t> generally involve the use of expert judgment to develop forecasts.</a:t>
            </a:r>
            <a:endParaRPr sz="2400">
              <a:solidFill>
                <a:schemeClr val="lt1"/>
              </a:solidFill>
              <a:latin typeface="Book Antiqua"/>
              <a:ea typeface="Book Antiqua"/>
              <a:cs typeface="Book Antiqua"/>
              <a:sym typeface="Book Antiqua"/>
            </a:endParaRPr>
          </a:p>
        </p:txBody>
      </p:sp>
      <p:sp>
        <p:nvSpPr>
          <p:cNvPr id="101" name="Google Shape;101;p15"/>
          <p:cNvSpPr/>
          <p:nvPr/>
        </p:nvSpPr>
        <p:spPr>
          <a:xfrm>
            <a:off x="700088" y="3905461"/>
            <a:ext cx="7704137" cy="923714"/>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We will focus exclusively on quantitative forecasting methods in this chapter.</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2"/>
          <p:cNvSpPr/>
          <p:nvPr/>
        </p:nvSpPr>
        <p:spPr>
          <a:xfrm>
            <a:off x="512763" y="1554163"/>
            <a:ext cx="8383587" cy="37226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If Rosco Drugs uses a 3-period moving average to</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forecast sales, what are the forecasts for weeks 4-11?</a:t>
            </a:r>
            <a:endParaRPr sz="2400">
              <a:solidFill>
                <a:schemeClr val="lt1"/>
              </a:solidFill>
              <a:latin typeface="Book Antiqua"/>
              <a:ea typeface="Book Antiqua"/>
              <a:cs typeface="Book Antiqua"/>
              <a:sym typeface="Book Antiqua"/>
            </a:endParaRPr>
          </a:p>
        </p:txBody>
      </p:sp>
      <p:sp>
        <p:nvSpPr>
          <p:cNvPr id="404" name="Google Shape;404;p42"/>
          <p:cNvSpPr/>
          <p:nvPr/>
        </p:nvSpPr>
        <p:spPr>
          <a:xfrm>
            <a:off x="701675" y="1065213"/>
            <a:ext cx="54911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Example:  Rosco Drugs</a:t>
            </a:r>
            <a:endParaRPr sz="2400">
              <a:solidFill>
                <a:schemeClr val="lt1"/>
              </a:solidFill>
              <a:latin typeface="Book Antiqua"/>
              <a:ea typeface="Book Antiqua"/>
              <a:cs typeface="Book Antiqua"/>
              <a:sym typeface="Book Antiqua"/>
            </a:endParaRPr>
          </a:p>
        </p:txBody>
      </p:sp>
      <p:sp>
        <p:nvSpPr>
          <p:cNvPr id="405" name="Google Shape;405;p42"/>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Moving Average</a:t>
            </a:r>
            <a:endParaRPr sz="2800">
              <a:solidFill>
                <a:srgbClr val="66FFFF"/>
              </a:solidFill>
              <a:latin typeface="Book Antiqua"/>
              <a:ea typeface="Book Antiqua"/>
              <a:cs typeface="Book Antiqua"/>
              <a:sym typeface="Book Antiqua"/>
            </a:endParaRPr>
          </a:p>
        </p:txBody>
      </p:sp>
      <p:sp>
        <p:nvSpPr>
          <p:cNvPr id="406" name="Google Shape;406;p42"/>
          <p:cNvSpPr/>
          <p:nvPr/>
        </p:nvSpPr>
        <p:spPr>
          <a:xfrm>
            <a:off x="2362200" y="2695575"/>
            <a:ext cx="4406900" cy="27051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cxnSp>
        <p:nvCxnSpPr>
          <p:cNvPr id="407" name="Google Shape;407;p42"/>
          <p:cNvCxnSpPr/>
          <p:nvPr/>
        </p:nvCxnSpPr>
        <p:spPr>
          <a:xfrm>
            <a:off x="4572122" y="2946400"/>
            <a:ext cx="0" cy="2257425"/>
          </a:xfrm>
          <a:prstGeom prst="straightConnector1">
            <a:avLst/>
          </a:prstGeom>
          <a:noFill/>
          <a:ln>
            <a:noFill/>
          </a:ln>
          <a:effectLst>
            <a:outerShdw blurRad="44450" dist="27940" dir="5400000" algn="ctr">
              <a:srgbClr val="000000">
                <a:alpha val="31764"/>
              </a:srgbClr>
            </a:outerShdw>
          </a:effectLst>
        </p:spPr>
      </p:cxnSp>
      <p:sp>
        <p:nvSpPr>
          <p:cNvPr id="408" name="Google Shape;408;p42"/>
          <p:cNvSpPr txBox="1"/>
          <p:nvPr/>
        </p:nvSpPr>
        <p:spPr>
          <a:xfrm>
            <a:off x="2837828" y="3214688"/>
            <a:ext cx="372513"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5</a:t>
            </a:r>
            <a:endParaRPr/>
          </a:p>
        </p:txBody>
      </p:sp>
      <p:sp>
        <p:nvSpPr>
          <p:cNvPr id="409" name="Google Shape;409;p42"/>
          <p:cNvSpPr txBox="1"/>
          <p:nvPr/>
        </p:nvSpPr>
        <p:spPr>
          <a:xfrm>
            <a:off x="4967478" y="3214688"/>
            <a:ext cx="541198"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10</a:t>
            </a:r>
            <a:endParaRPr/>
          </a:p>
        </p:txBody>
      </p:sp>
      <p:sp>
        <p:nvSpPr>
          <p:cNvPr id="410" name="Google Shape;410;p42"/>
          <p:cNvSpPr txBox="1"/>
          <p:nvPr/>
        </p:nvSpPr>
        <p:spPr>
          <a:xfrm>
            <a:off x="3628539" y="3214688"/>
            <a:ext cx="709883"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125</a:t>
            </a:r>
            <a:endParaRPr/>
          </a:p>
        </p:txBody>
      </p:sp>
      <p:sp>
        <p:nvSpPr>
          <p:cNvPr id="411" name="Google Shape;411;p42"/>
          <p:cNvSpPr txBox="1"/>
          <p:nvPr/>
        </p:nvSpPr>
        <p:spPr>
          <a:xfrm>
            <a:off x="5905789" y="3214688"/>
            <a:ext cx="709883"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412" name="Google Shape;412;p42"/>
          <p:cNvSpPr txBox="1"/>
          <p:nvPr/>
        </p:nvSpPr>
        <p:spPr>
          <a:xfrm>
            <a:off x="2444229" y="2824163"/>
            <a:ext cx="10525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413" name="Google Shape;413;p42"/>
          <p:cNvSpPr txBox="1"/>
          <p:nvPr/>
        </p:nvSpPr>
        <p:spPr>
          <a:xfrm>
            <a:off x="4679307" y="2824163"/>
            <a:ext cx="10525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414" name="Google Shape;414;p42"/>
          <p:cNvSpPr txBox="1"/>
          <p:nvPr/>
        </p:nvSpPr>
        <p:spPr>
          <a:xfrm>
            <a:off x="3510811" y="2824163"/>
            <a:ext cx="952368"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
        <p:nvSpPr>
          <p:cNvPr id="415" name="Google Shape;415;p42"/>
          <p:cNvSpPr txBox="1"/>
          <p:nvPr/>
        </p:nvSpPr>
        <p:spPr>
          <a:xfrm>
            <a:off x="5745889" y="2824163"/>
            <a:ext cx="952368"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43"/>
          <p:cNvGrpSpPr/>
          <p:nvPr/>
        </p:nvGrpSpPr>
        <p:grpSpPr>
          <a:xfrm>
            <a:off x="1733550" y="1225550"/>
            <a:ext cx="5600700" cy="4838700"/>
            <a:chOff x="1733550" y="1238250"/>
            <a:chExt cx="5600700" cy="4838700"/>
          </a:xfrm>
        </p:grpSpPr>
        <p:sp>
          <p:nvSpPr>
            <p:cNvPr id="421" name="Google Shape;421;p43"/>
            <p:cNvSpPr/>
            <p:nvPr/>
          </p:nvSpPr>
          <p:spPr>
            <a:xfrm>
              <a:off x="1733550" y="1238250"/>
              <a:ext cx="5600700" cy="48387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422" name="Google Shape;422;p43"/>
            <p:cNvSpPr txBox="1"/>
            <p:nvPr/>
          </p:nvSpPr>
          <p:spPr>
            <a:xfrm>
              <a:off x="2273300" y="1824038"/>
              <a:ext cx="622300" cy="410845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a:t>
              </a:r>
              <a:endParaRPr/>
            </a:p>
          </p:txBody>
        </p:sp>
        <p:sp>
          <p:nvSpPr>
            <p:cNvPr id="423" name="Google Shape;423;p43"/>
            <p:cNvSpPr txBox="1"/>
            <p:nvPr/>
          </p:nvSpPr>
          <p:spPr>
            <a:xfrm>
              <a:off x="3511550" y="1824038"/>
              <a:ext cx="641350" cy="374332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424" name="Google Shape;424;p43"/>
            <p:cNvSpPr txBox="1"/>
            <p:nvPr/>
          </p:nvSpPr>
          <p:spPr>
            <a:xfrm>
              <a:off x="2047875" y="1328738"/>
              <a:ext cx="950913"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425" name="Google Shape;425;p43"/>
            <p:cNvSpPr txBox="1"/>
            <p:nvPr/>
          </p:nvSpPr>
          <p:spPr>
            <a:xfrm>
              <a:off x="3387725" y="1328738"/>
              <a:ext cx="8604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grpSp>
      <p:sp>
        <p:nvSpPr>
          <p:cNvPr id="426" name="Google Shape;426;p43"/>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Moving Average</a:t>
            </a:r>
            <a:endParaRPr sz="2800">
              <a:solidFill>
                <a:srgbClr val="66FFFF"/>
              </a:solidFill>
              <a:latin typeface="Book Antiqua"/>
              <a:ea typeface="Book Antiqua"/>
              <a:cs typeface="Book Antiqua"/>
              <a:sym typeface="Book Antiqua"/>
            </a:endParaRPr>
          </a:p>
        </p:txBody>
      </p:sp>
      <p:sp>
        <p:nvSpPr>
          <p:cNvPr id="427" name="Google Shape;427;p43"/>
          <p:cNvSpPr txBox="1"/>
          <p:nvPr/>
        </p:nvSpPr>
        <p:spPr>
          <a:xfrm>
            <a:off x="5205413" y="3643313"/>
            <a:ext cx="869950" cy="22828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123.3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121.7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121.7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118.3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118.3</a:t>
            </a:r>
            <a:endParaRPr/>
          </a:p>
        </p:txBody>
      </p:sp>
      <p:sp>
        <p:nvSpPr>
          <p:cNvPr id="428" name="Google Shape;428;p43"/>
          <p:cNvSpPr txBox="1"/>
          <p:nvPr/>
        </p:nvSpPr>
        <p:spPr>
          <a:xfrm>
            <a:off x="5214938" y="2909888"/>
            <a:ext cx="86995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116.7</a:t>
            </a:r>
            <a:endParaRPr/>
          </a:p>
        </p:txBody>
      </p:sp>
      <p:sp>
        <p:nvSpPr>
          <p:cNvPr id="429" name="Google Shape;429;p43"/>
          <p:cNvSpPr txBox="1"/>
          <p:nvPr/>
        </p:nvSpPr>
        <p:spPr>
          <a:xfrm>
            <a:off x="5205413" y="3281363"/>
            <a:ext cx="86995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120.0</a:t>
            </a:r>
            <a:endParaRPr/>
          </a:p>
        </p:txBody>
      </p:sp>
      <p:sp>
        <p:nvSpPr>
          <p:cNvPr id="430" name="Google Shape;430;p43"/>
          <p:cNvSpPr txBox="1"/>
          <p:nvPr/>
        </p:nvSpPr>
        <p:spPr>
          <a:xfrm>
            <a:off x="4624388" y="1328738"/>
            <a:ext cx="207621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3MA Forecast</a:t>
            </a:r>
            <a:endParaRPr sz="2400" u="sng">
              <a:solidFill>
                <a:schemeClr val="lt1"/>
              </a:solidFill>
              <a:latin typeface="Book Antiqua"/>
              <a:ea typeface="Book Antiqua"/>
              <a:cs typeface="Book Antiqua"/>
              <a:sym typeface="Book Antiqua"/>
            </a:endParaRPr>
          </a:p>
        </p:txBody>
      </p:sp>
      <p:sp>
        <p:nvSpPr>
          <p:cNvPr id="431" name="Google Shape;431;p43"/>
          <p:cNvSpPr/>
          <p:nvPr/>
        </p:nvSpPr>
        <p:spPr>
          <a:xfrm>
            <a:off x="5981701" y="2095500"/>
            <a:ext cx="2705099" cy="428625"/>
          </a:xfrm>
          <a:prstGeom prst="wedgeRoundRectCallout">
            <a:avLst>
              <a:gd name="adj1" fmla="val -47583"/>
              <a:gd name="adj2" fmla="val 160597"/>
              <a:gd name="adj3" fmla="val 16667"/>
            </a:avLst>
          </a:prstGeom>
          <a:gradFill>
            <a:gsLst>
              <a:gs pos="0">
                <a:srgbClr val="B2B2B2"/>
              </a:gs>
              <a:gs pos="100000">
                <a:srgbClr val="7D7D7D"/>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chemeClr val="lt1"/>
                </a:solidFill>
                <a:latin typeface="Book Antiqua"/>
                <a:ea typeface="Book Antiqua"/>
                <a:cs typeface="Book Antiqua"/>
                <a:sym typeface="Book Antiqua"/>
              </a:rPr>
              <a:t>(110 + 115 + 125)/3</a:t>
            </a:r>
            <a:endParaRPr/>
          </a:p>
        </p:txBody>
      </p:sp>
      <p:sp>
        <p:nvSpPr>
          <p:cNvPr id="432" name="Google Shape;432;p43"/>
          <p:cNvSpPr/>
          <p:nvPr/>
        </p:nvSpPr>
        <p:spPr>
          <a:xfrm>
            <a:off x="4152900" y="1885950"/>
            <a:ext cx="495300" cy="1085850"/>
          </a:xfrm>
          <a:prstGeom prst="rightBrace">
            <a:avLst>
              <a:gd name="adj1" fmla="val 18269"/>
              <a:gd name="adj2" fmla="val 78815"/>
            </a:avLst>
          </a:prstGeom>
          <a:noFill/>
          <a:ln w="12700" cap="flat" cmpd="sng">
            <a:solidFill>
              <a:schemeClr val="lt1"/>
            </a:solidFill>
            <a:prstDash val="solid"/>
            <a:round/>
            <a:headEnd type="none" w="sm" len="sm"/>
            <a:tailEnd type="none" w="sm" len="sm"/>
          </a:ln>
          <a:effectLst>
            <a:outerShdw dist="17961" dir="27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433" name="Google Shape;433;p43"/>
          <p:cNvSpPr/>
          <p:nvPr/>
        </p:nvSpPr>
        <p:spPr>
          <a:xfrm>
            <a:off x="4152900" y="2247900"/>
            <a:ext cx="361950" cy="1085850"/>
          </a:xfrm>
          <a:prstGeom prst="rightBrace">
            <a:avLst>
              <a:gd name="adj1" fmla="val 25000"/>
              <a:gd name="adj2" fmla="val 78815"/>
            </a:avLst>
          </a:prstGeom>
          <a:noFill/>
          <a:ln w="12700" cap="flat" cmpd="sng">
            <a:solidFill>
              <a:schemeClr val="lt1"/>
            </a:solidFill>
            <a:prstDash val="solid"/>
            <a:round/>
            <a:headEnd type="none" w="sm" len="sm"/>
            <a:tailEnd type="none" w="sm" len="sm"/>
          </a:ln>
          <a:effectLst>
            <a:outerShdw dist="17961" dir="27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cxnSp>
        <p:nvCxnSpPr>
          <p:cNvPr id="434" name="Google Shape;434;p43"/>
          <p:cNvCxnSpPr/>
          <p:nvPr/>
        </p:nvCxnSpPr>
        <p:spPr>
          <a:xfrm>
            <a:off x="4676775" y="2762250"/>
            <a:ext cx="533400" cy="247650"/>
          </a:xfrm>
          <a:prstGeom prst="straightConnector1">
            <a:avLst/>
          </a:prstGeom>
          <a:noFill/>
          <a:ln w="12700" cap="flat" cmpd="sng">
            <a:solidFill>
              <a:schemeClr val="lt1"/>
            </a:solidFill>
            <a:prstDash val="solid"/>
            <a:round/>
            <a:headEnd type="none" w="sm" len="sm"/>
            <a:tailEnd type="triangle" w="med" len="med"/>
          </a:ln>
          <a:effectLst>
            <a:outerShdw dist="17961" dir="2700000" algn="ctr" rotWithShape="0">
              <a:srgbClr val="000000"/>
            </a:outerShdw>
          </a:effectLst>
        </p:spPr>
      </p:cxnSp>
      <p:cxnSp>
        <p:nvCxnSpPr>
          <p:cNvPr id="435" name="Google Shape;435;p43"/>
          <p:cNvCxnSpPr/>
          <p:nvPr/>
        </p:nvCxnSpPr>
        <p:spPr>
          <a:xfrm>
            <a:off x="4552950" y="3143250"/>
            <a:ext cx="657225" cy="304800"/>
          </a:xfrm>
          <a:prstGeom prst="straightConnector1">
            <a:avLst/>
          </a:prstGeom>
          <a:noFill/>
          <a:ln w="12700" cap="flat" cmpd="sng">
            <a:solidFill>
              <a:schemeClr val="lt1"/>
            </a:solidFill>
            <a:prstDash val="solid"/>
            <a:round/>
            <a:headEnd type="none" w="sm" len="sm"/>
            <a:tailEnd type="triangle" w="med" len="med"/>
          </a:ln>
          <a:effectLst>
            <a:outerShdw dist="17961" dir="2700000" algn="ctr" rotWithShape="0">
              <a:srgbClr val="000000"/>
            </a:outerShdw>
          </a:effectLst>
        </p:spPr>
      </p:cxn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4"/>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Moving Average</a:t>
            </a:r>
            <a:endParaRPr sz="2800">
              <a:solidFill>
                <a:srgbClr val="66FFFF"/>
              </a:solidFill>
              <a:latin typeface="Book Antiqua"/>
              <a:ea typeface="Book Antiqua"/>
              <a:cs typeface="Book Antiqua"/>
              <a:sym typeface="Book Antiqua"/>
            </a:endParaRPr>
          </a:p>
        </p:txBody>
      </p:sp>
      <p:grpSp>
        <p:nvGrpSpPr>
          <p:cNvPr id="441" name="Google Shape;441;p44"/>
          <p:cNvGrpSpPr/>
          <p:nvPr/>
        </p:nvGrpSpPr>
        <p:grpSpPr>
          <a:xfrm>
            <a:off x="279400" y="838200"/>
            <a:ext cx="8540749" cy="5238750"/>
            <a:chOff x="428624" y="838200"/>
            <a:chExt cx="8353425" cy="5238750"/>
          </a:xfrm>
        </p:grpSpPr>
        <p:sp>
          <p:nvSpPr>
            <p:cNvPr id="442" name="Google Shape;442;p44"/>
            <p:cNvSpPr/>
            <p:nvPr/>
          </p:nvSpPr>
          <p:spPr>
            <a:xfrm>
              <a:off x="428624" y="838200"/>
              <a:ext cx="8353425" cy="52387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443" name="Google Shape;443;p44"/>
            <p:cNvSpPr txBox="1"/>
            <p:nvPr/>
          </p:nvSpPr>
          <p:spPr>
            <a:xfrm>
              <a:off x="692150" y="1824038"/>
              <a:ext cx="622300" cy="378565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sz="2400">
                <a:solidFill>
                  <a:schemeClr val="lt1"/>
                </a:solidFill>
                <a:latin typeface="Book Antiqua"/>
                <a:ea typeface="Book Antiqua"/>
                <a:cs typeface="Book Antiqua"/>
                <a:sym typeface="Book Antiqua"/>
              </a:endParaRPr>
            </a:p>
          </p:txBody>
        </p:sp>
        <p:sp>
          <p:nvSpPr>
            <p:cNvPr id="444" name="Google Shape;444;p44"/>
            <p:cNvSpPr txBox="1"/>
            <p:nvPr/>
          </p:nvSpPr>
          <p:spPr>
            <a:xfrm>
              <a:off x="1568450" y="1824038"/>
              <a:ext cx="641350" cy="374332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445" name="Google Shape;445;p44"/>
            <p:cNvSpPr txBox="1"/>
            <p:nvPr/>
          </p:nvSpPr>
          <p:spPr>
            <a:xfrm>
              <a:off x="2586038" y="3643313"/>
              <a:ext cx="877163" cy="193899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123.3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121.7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121.7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118.3</a:t>
              </a:r>
              <a:endParaRPr sz="2400">
                <a:solidFill>
                  <a:schemeClr val="lt1"/>
                </a:solidFill>
                <a:latin typeface="Book Antiqua"/>
                <a:ea typeface="Book Antiqua"/>
                <a:cs typeface="Book Antiqua"/>
                <a:sym typeface="Book Antiqua"/>
              </a:endParaRPr>
            </a:p>
          </p:txBody>
        </p:sp>
        <p:sp>
          <p:nvSpPr>
            <p:cNvPr id="446" name="Google Shape;446;p44"/>
            <p:cNvSpPr txBox="1"/>
            <p:nvPr/>
          </p:nvSpPr>
          <p:spPr>
            <a:xfrm>
              <a:off x="2595563" y="2909888"/>
              <a:ext cx="869950"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116.7</a:t>
              </a:r>
              <a:endParaRPr/>
            </a:p>
          </p:txBody>
        </p:sp>
        <p:sp>
          <p:nvSpPr>
            <p:cNvPr id="447" name="Google Shape;447;p44"/>
            <p:cNvSpPr txBox="1"/>
            <p:nvPr/>
          </p:nvSpPr>
          <p:spPr>
            <a:xfrm>
              <a:off x="2586038" y="3281363"/>
              <a:ext cx="869950"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120.0</a:t>
              </a:r>
              <a:endParaRPr/>
            </a:p>
          </p:txBody>
        </p:sp>
        <p:sp>
          <p:nvSpPr>
            <p:cNvPr id="448" name="Google Shape;448;p44"/>
            <p:cNvSpPr txBox="1"/>
            <p:nvPr/>
          </p:nvSpPr>
          <p:spPr>
            <a:xfrm>
              <a:off x="495300" y="1328738"/>
              <a:ext cx="950913"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449" name="Google Shape;449;p44"/>
            <p:cNvSpPr txBox="1"/>
            <p:nvPr/>
          </p:nvSpPr>
          <p:spPr>
            <a:xfrm>
              <a:off x="1444625" y="1328738"/>
              <a:ext cx="8604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
          <p:nvSpPr>
            <p:cNvPr id="450" name="Google Shape;450;p44"/>
            <p:cNvSpPr txBox="1"/>
            <p:nvPr/>
          </p:nvSpPr>
          <p:spPr>
            <a:xfrm>
              <a:off x="2309813" y="966788"/>
              <a:ext cx="1391727" cy="830997"/>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3MA</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Forecast</a:t>
              </a:r>
              <a:endParaRPr sz="2400" u="sng">
                <a:solidFill>
                  <a:schemeClr val="lt1"/>
                </a:solidFill>
                <a:latin typeface="Book Antiqua"/>
                <a:ea typeface="Book Antiqua"/>
                <a:cs typeface="Book Antiqua"/>
                <a:sym typeface="Book Antiqua"/>
              </a:endParaRPr>
            </a:p>
          </p:txBody>
        </p:sp>
      </p:grpSp>
      <p:sp>
        <p:nvSpPr>
          <p:cNvPr id="451" name="Google Shape;451;p44"/>
          <p:cNvSpPr/>
          <p:nvPr/>
        </p:nvSpPr>
        <p:spPr>
          <a:xfrm>
            <a:off x="3962400" y="5505450"/>
            <a:ext cx="676275"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452" name="Google Shape;452;p44"/>
          <p:cNvSpPr txBox="1"/>
          <p:nvPr/>
        </p:nvSpPr>
        <p:spPr>
          <a:xfrm>
            <a:off x="3786188" y="3643313"/>
            <a:ext cx="877163"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-3.3</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8.3</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-11.7</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11.7</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6.6</a:t>
            </a:r>
            <a:endParaRPr sz="2400">
              <a:solidFill>
                <a:schemeClr val="lt1"/>
              </a:solidFill>
              <a:latin typeface="Book Antiqua"/>
              <a:ea typeface="Book Antiqua"/>
              <a:cs typeface="Book Antiqua"/>
              <a:sym typeface="Book Antiqua"/>
            </a:endParaRPr>
          </a:p>
        </p:txBody>
      </p:sp>
      <p:sp>
        <p:nvSpPr>
          <p:cNvPr id="453" name="Google Shape;453;p44"/>
          <p:cNvSpPr txBox="1"/>
          <p:nvPr/>
        </p:nvSpPr>
        <p:spPr>
          <a:xfrm>
            <a:off x="4071938" y="2909888"/>
            <a:ext cx="56938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3.3</a:t>
            </a:r>
            <a:endParaRPr sz="2400">
              <a:solidFill>
                <a:schemeClr val="lt1"/>
              </a:solidFill>
              <a:latin typeface="Book Antiqua"/>
              <a:ea typeface="Book Antiqua"/>
              <a:cs typeface="Book Antiqua"/>
              <a:sym typeface="Book Antiqua"/>
            </a:endParaRPr>
          </a:p>
        </p:txBody>
      </p:sp>
      <p:sp>
        <p:nvSpPr>
          <p:cNvPr id="454" name="Google Shape;454;p44"/>
          <p:cNvSpPr txBox="1"/>
          <p:nvPr/>
        </p:nvSpPr>
        <p:spPr>
          <a:xfrm>
            <a:off x="4062413" y="3281363"/>
            <a:ext cx="56938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5.0</a:t>
            </a:r>
            <a:endParaRPr sz="2400">
              <a:solidFill>
                <a:schemeClr val="lt1"/>
              </a:solidFill>
              <a:latin typeface="Book Antiqua"/>
              <a:ea typeface="Book Antiqua"/>
              <a:cs typeface="Book Antiqua"/>
              <a:sym typeface="Book Antiqua"/>
            </a:endParaRPr>
          </a:p>
        </p:txBody>
      </p:sp>
      <p:sp>
        <p:nvSpPr>
          <p:cNvPr id="455" name="Google Shape;455;p44"/>
          <p:cNvSpPr txBox="1"/>
          <p:nvPr/>
        </p:nvSpPr>
        <p:spPr>
          <a:xfrm>
            <a:off x="3652838" y="966788"/>
            <a:ext cx="131478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Forecast</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456" name="Google Shape;456;p44"/>
          <p:cNvSpPr txBox="1"/>
          <p:nvPr/>
        </p:nvSpPr>
        <p:spPr>
          <a:xfrm>
            <a:off x="4948238" y="966788"/>
            <a:ext cx="141577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Absolute</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457" name="Google Shape;457;p44"/>
          <p:cNvSpPr txBox="1"/>
          <p:nvPr/>
        </p:nvSpPr>
        <p:spPr>
          <a:xfrm>
            <a:off x="6357938" y="966788"/>
            <a:ext cx="131638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Squared</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458" name="Google Shape;458;p44"/>
          <p:cNvSpPr/>
          <p:nvPr/>
        </p:nvSpPr>
        <p:spPr>
          <a:xfrm>
            <a:off x="5324475" y="5505450"/>
            <a:ext cx="752475"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459" name="Google Shape;459;p44"/>
          <p:cNvSpPr txBox="1"/>
          <p:nvPr/>
        </p:nvSpPr>
        <p:spPr>
          <a:xfrm>
            <a:off x="5195888" y="3643313"/>
            <a:ext cx="877163"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3.3</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8.3</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10.0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11.7</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11.7</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53.3</a:t>
            </a:r>
            <a:endParaRPr sz="2400">
              <a:solidFill>
                <a:schemeClr val="lt1"/>
              </a:solidFill>
              <a:latin typeface="Book Antiqua"/>
              <a:ea typeface="Book Antiqua"/>
              <a:cs typeface="Book Antiqua"/>
              <a:sym typeface="Book Antiqua"/>
            </a:endParaRPr>
          </a:p>
        </p:txBody>
      </p:sp>
      <p:sp>
        <p:nvSpPr>
          <p:cNvPr id="460" name="Google Shape;460;p44"/>
          <p:cNvSpPr txBox="1"/>
          <p:nvPr/>
        </p:nvSpPr>
        <p:spPr>
          <a:xfrm>
            <a:off x="5481638" y="2909888"/>
            <a:ext cx="56938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3.3</a:t>
            </a:r>
            <a:endParaRPr sz="2400">
              <a:solidFill>
                <a:schemeClr val="lt1"/>
              </a:solidFill>
              <a:latin typeface="Book Antiqua"/>
              <a:ea typeface="Book Antiqua"/>
              <a:cs typeface="Book Antiqua"/>
              <a:sym typeface="Book Antiqua"/>
            </a:endParaRPr>
          </a:p>
        </p:txBody>
      </p:sp>
      <p:sp>
        <p:nvSpPr>
          <p:cNvPr id="461" name="Google Shape;461;p44"/>
          <p:cNvSpPr txBox="1"/>
          <p:nvPr/>
        </p:nvSpPr>
        <p:spPr>
          <a:xfrm>
            <a:off x="5491163" y="3281363"/>
            <a:ext cx="56938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5.0</a:t>
            </a:r>
            <a:endParaRPr sz="2400">
              <a:solidFill>
                <a:schemeClr val="lt1"/>
              </a:solidFill>
              <a:latin typeface="Book Antiqua"/>
              <a:ea typeface="Book Antiqua"/>
              <a:cs typeface="Book Antiqua"/>
              <a:sym typeface="Book Antiqua"/>
            </a:endParaRPr>
          </a:p>
        </p:txBody>
      </p:sp>
      <p:sp>
        <p:nvSpPr>
          <p:cNvPr id="462" name="Google Shape;462;p44"/>
          <p:cNvSpPr/>
          <p:nvPr/>
        </p:nvSpPr>
        <p:spPr>
          <a:xfrm>
            <a:off x="6524625" y="5505450"/>
            <a:ext cx="99060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463" name="Google Shape;463;p44"/>
          <p:cNvSpPr txBox="1"/>
          <p:nvPr/>
        </p:nvSpPr>
        <p:spPr>
          <a:xfrm>
            <a:off x="6510338" y="3643313"/>
            <a:ext cx="103105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10.89</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68.89</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100.00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136.89</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136.89</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489.45</a:t>
            </a:r>
            <a:endParaRPr sz="2400">
              <a:solidFill>
                <a:schemeClr val="lt1"/>
              </a:solidFill>
              <a:latin typeface="Book Antiqua"/>
              <a:ea typeface="Book Antiqua"/>
              <a:cs typeface="Book Antiqua"/>
              <a:sym typeface="Book Antiqua"/>
            </a:endParaRPr>
          </a:p>
        </p:txBody>
      </p:sp>
      <p:sp>
        <p:nvSpPr>
          <p:cNvPr id="464" name="Google Shape;464;p44"/>
          <p:cNvSpPr txBox="1"/>
          <p:nvPr/>
        </p:nvSpPr>
        <p:spPr>
          <a:xfrm>
            <a:off x="6662738" y="2909888"/>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10.89</a:t>
            </a:r>
            <a:endParaRPr sz="2400">
              <a:solidFill>
                <a:schemeClr val="lt1"/>
              </a:solidFill>
              <a:latin typeface="Book Antiqua"/>
              <a:ea typeface="Book Antiqua"/>
              <a:cs typeface="Book Antiqua"/>
              <a:sym typeface="Book Antiqua"/>
            </a:endParaRPr>
          </a:p>
        </p:txBody>
      </p:sp>
      <p:sp>
        <p:nvSpPr>
          <p:cNvPr id="465" name="Google Shape;465;p44"/>
          <p:cNvSpPr txBox="1"/>
          <p:nvPr/>
        </p:nvSpPr>
        <p:spPr>
          <a:xfrm>
            <a:off x="6662738" y="328136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25.00</a:t>
            </a:r>
            <a:endParaRPr sz="2400">
              <a:solidFill>
                <a:schemeClr val="lt1"/>
              </a:solidFill>
              <a:latin typeface="Book Antiqua"/>
              <a:ea typeface="Book Antiqua"/>
              <a:cs typeface="Book Antiqua"/>
              <a:sym typeface="Book Antiqua"/>
            </a:endParaRPr>
          </a:p>
        </p:txBody>
      </p:sp>
      <p:sp>
        <p:nvSpPr>
          <p:cNvPr id="466" name="Google Shape;466;p44"/>
          <p:cNvSpPr txBox="1"/>
          <p:nvPr/>
        </p:nvSpPr>
        <p:spPr>
          <a:xfrm>
            <a:off x="7653338" y="966788"/>
            <a:ext cx="105830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Error</a:t>
            </a:r>
            <a:endParaRPr sz="2400" u="sng">
              <a:solidFill>
                <a:schemeClr val="lt1"/>
              </a:solidFill>
              <a:latin typeface="Book Antiqua"/>
              <a:ea typeface="Book Antiqua"/>
              <a:cs typeface="Book Antiqua"/>
              <a:sym typeface="Book Antiqua"/>
            </a:endParaRPr>
          </a:p>
        </p:txBody>
      </p:sp>
      <p:sp>
        <p:nvSpPr>
          <p:cNvPr id="467" name="Google Shape;467;p44"/>
          <p:cNvSpPr/>
          <p:nvPr/>
        </p:nvSpPr>
        <p:spPr>
          <a:xfrm>
            <a:off x="7667625" y="5505450"/>
            <a:ext cx="89535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468" name="Google Shape;468;p44"/>
          <p:cNvSpPr txBox="1"/>
          <p:nvPr/>
        </p:nvSpPr>
        <p:spPr>
          <a:xfrm>
            <a:off x="7662863" y="3643313"/>
            <a:ext cx="877163"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2.75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6.38</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8.70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10.64</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9.00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44.22</a:t>
            </a:r>
            <a:endParaRPr sz="2400">
              <a:solidFill>
                <a:schemeClr val="lt1"/>
              </a:solidFill>
              <a:latin typeface="Book Antiqua"/>
              <a:ea typeface="Book Antiqua"/>
              <a:cs typeface="Book Antiqua"/>
              <a:sym typeface="Book Antiqua"/>
            </a:endParaRPr>
          </a:p>
        </p:txBody>
      </p:sp>
      <p:sp>
        <p:nvSpPr>
          <p:cNvPr id="469" name="Google Shape;469;p44"/>
          <p:cNvSpPr txBox="1"/>
          <p:nvPr/>
        </p:nvSpPr>
        <p:spPr>
          <a:xfrm>
            <a:off x="7815263" y="29098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2.75</a:t>
            </a:r>
            <a:endParaRPr sz="2400">
              <a:solidFill>
                <a:schemeClr val="lt1"/>
              </a:solidFill>
              <a:latin typeface="Book Antiqua"/>
              <a:ea typeface="Book Antiqua"/>
              <a:cs typeface="Book Antiqua"/>
              <a:sym typeface="Book Antiqua"/>
            </a:endParaRPr>
          </a:p>
        </p:txBody>
      </p:sp>
      <p:sp>
        <p:nvSpPr>
          <p:cNvPr id="470" name="Google Shape;470;p44"/>
          <p:cNvSpPr txBox="1"/>
          <p:nvPr/>
        </p:nvSpPr>
        <p:spPr>
          <a:xfrm>
            <a:off x="7815263" y="328136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4.00</a:t>
            </a:r>
            <a:endParaRPr sz="2400">
              <a:solidFill>
                <a:schemeClr val="lt1"/>
              </a:solidFill>
              <a:latin typeface="Book Antiqua"/>
              <a:ea typeface="Book Antiqua"/>
              <a:cs typeface="Book Antiqua"/>
              <a:sym typeface="Book Antiqua"/>
            </a:endParaRPr>
          </a:p>
        </p:txBody>
      </p:sp>
      <p:sp>
        <p:nvSpPr>
          <p:cNvPr id="471" name="Google Shape;471;p44"/>
          <p:cNvSpPr txBox="1"/>
          <p:nvPr/>
        </p:nvSpPr>
        <p:spPr>
          <a:xfrm>
            <a:off x="2749550" y="5462588"/>
            <a:ext cx="88678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Total</a:t>
            </a:r>
            <a:endParaRPr sz="2400" u="sng">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5"/>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Moving Average</a:t>
            </a:r>
            <a:endParaRPr sz="2800">
              <a:solidFill>
                <a:srgbClr val="66FFFF"/>
              </a:solidFill>
              <a:latin typeface="Book Antiqua"/>
              <a:ea typeface="Book Antiqua"/>
              <a:cs typeface="Book Antiqua"/>
              <a:sym typeface="Book Antiqua"/>
            </a:endParaRPr>
          </a:p>
        </p:txBody>
      </p:sp>
      <p:sp>
        <p:nvSpPr>
          <p:cNvPr id="477" name="Google Shape;477;p45"/>
          <p:cNvSpPr/>
          <p:nvPr/>
        </p:nvSpPr>
        <p:spPr>
          <a:xfrm>
            <a:off x="692151" y="1103313"/>
            <a:ext cx="4117974"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3-MA Forecast Accuracy</a:t>
            </a:r>
            <a:endParaRPr sz="2400">
              <a:solidFill>
                <a:schemeClr val="lt1"/>
              </a:solidFill>
              <a:latin typeface="Book Antiqua"/>
              <a:ea typeface="Book Antiqua"/>
              <a:cs typeface="Book Antiqua"/>
              <a:sym typeface="Book Antiqua"/>
            </a:endParaRPr>
          </a:p>
        </p:txBody>
      </p:sp>
      <p:pic>
        <p:nvPicPr>
          <p:cNvPr id="478" name="Google Shape;478;p45"/>
          <p:cNvPicPr preferRelativeResize="0"/>
          <p:nvPr/>
        </p:nvPicPr>
        <p:blipFill rotWithShape="1">
          <a:blip r:embed="rId3">
            <a:alphaModFix/>
          </a:blip>
          <a:srcRect/>
          <a:stretch/>
        </p:blipFill>
        <p:spPr>
          <a:xfrm>
            <a:off x="3287713" y="1789113"/>
            <a:ext cx="2589212" cy="811212"/>
          </a:xfrm>
          <a:prstGeom prst="rect">
            <a:avLst/>
          </a:prstGeom>
          <a:noFill/>
          <a:ln>
            <a:noFill/>
          </a:ln>
        </p:spPr>
      </p:pic>
      <p:pic>
        <p:nvPicPr>
          <p:cNvPr id="479" name="Google Shape;479;p45"/>
          <p:cNvPicPr preferRelativeResize="0"/>
          <p:nvPr/>
        </p:nvPicPr>
        <p:blipFill rotWithShape="1">
          <a:blip r:embed="rId4">
            <a:alphaModFix/>
          </a:blip>
          <a:srcRect/>
          <a:stretch/>
        </p:blipFill>
        <p:spPr>
          <a:xfrm>
            <a:off x="3079750" y="2789238"/>
            <a:ext cx="3006725" cy="811212"/>
          </a:xfrm>
          <a:prstGeom prst="rect">
            <a:avLst/>
          </a:prstGeom>
          <a:noFill/>
          <a:ln>
            <a:noFill/>
          </a:ln>
        </p:spPr>
      </p:pic>
      <p:pic>
        <p:nvPicPr>
          <p:cNvPr id="480" name="Google Shape;480;p45"/>
          <p:cNvPicPr preferRelativeResize="0"/>
          <p:nvPr/>
        </p:nvPicPr>
        <p:blipFill rotWithShape="1">
          <a:blip r:embed="rId5">
            <a:alphaModFix/>
          </a:blip>
          <a:srcRect/>
          <a:stretch/>
        </p:blipFill>
        <p:spPr>
          <a:xfrm>
            <a:off x="2974975" y="3836988"/>
            <a:ext cx="3216275" cy="811212"/>
          </a:xfrm>
          <a:prstGeom prst="rect">
            <a:avLst/>
          </a:prstGeom>
          <a:noFill/>
          <a:ln>
            <a:noFill/>
          </a:ln>
        </p:spPr>
      </p:pic>
      <p:sp>
        <p:nvSpPr>
          <p:cNvPr id="481" name="Google Shape;481;p45"/>
          <p:cNvSpPr txBox="1"/>
          <p:nvPr/>
        </p:nvSpPr>
        <p:spPr>
          <a:xfrm>
            <a:off x="1152525" y="4886325"/>
            <a:ext cx="6904454" cy="830997"/>
          </a:xfrm>
          <a:prstGeom prst="rect">
            <a:avLst/>
          </a:prstGeom>
          <a:gradFill>
            <a:gsLst>
              <a:gs pos="0">
                <a:srgbClr val="494949"/>
              </a:gs>
              <a:gs pos="50000">
                <a:srgbClr val="6A6A6A"/>
              </a:gs>
              <a:gs pos="100000">
                <a:srgbClr val="7F7F7F"/>
              </a:gs>
            </a:gsLst>
            <a:lin ang="135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The 3-week moving average approach provided</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more accurate forecasts than the naïve approach.</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6"/>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Weighted Moving Averages</a:t>
            </a:r>
            <a:endParaRPr/>
          </a:p>
        </p:txBody>
      </p:sp>
      <p:sp>
        <p:nvSpPr>
          <p:cNvPr id="487" name="Google Shape;487;p46"/>
          <p:cNvSpPr/>
          <p:nvPr/>
        </p:nvSpPr>
        <p:spPr>
          <a:xfrm>
            <a:off x="687388" y="1104900"/>
            <a:ext cx="6343650" cy="54768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Weighted Moving Averages</a:t>
            </a:r>
            <a:endParaRPr sz="2400">
              <a:solidFill>
                <a:schemeClr val="lt1"/>
              </a:solidFill>
              <a:latin typeface="Book Antiqua"/>
              <a:ea typeface="Book Antiqua"/>
              <a:cs typeface="Book Antiqua"/>
              <a:sym typeface="Book Antiqua"/>
            </a:endParaRPr>
          </a:p>
        </p:txBody>
      </p:sp>
      <p:sp>
        <p:nvSpPr>
          <p:cNvPr id="488" name="Google Shape;488;p46"/>
          <p:cNvSpPr/>
          <p:nvPr/>
        </p:nvSpPr>
        <p:spPr>
          <a:xfrm>
            <a:off x="1068388" y="3257550"/>
            <a:ext cx="7772400" cy="795338"/>
          </a:xfrm>
          <a:prstGeom prst="rect">
            <a:avLst/>
          </a:prstGeom>
          <a:noFill/>
          <a:ln>
            <a:noFill/>
          </a:ln>
        </p:spPr>
        <p:txBody>
          <a:bodyPr spcFirstLastPara="1" wrap="square" lIns="90475" tIns="44450" rIns="90475" bIns="44450" anchor="t" anchorCtr="0">
            <a:noAutofit/>
          </a:bodyPr>
          <a:lstStyle/>
          <a:p>
            <a:pPr marL="742950" marR="0" lvl="1" indent="-285750" algn="l" rtl="0">
              <a:lnSpc>
                <a:spcPct val="90000"/>
              </a:lnSpc>
              <a:spcBef>
                <a:spcPts val="0"/>
              </a:spcBef>
              <a:spcAft>
                <a:spcPts val="0"/>
              </a:spcAft>
              <a:buClr>
                <a:srgbClr val="66FFFF"/>
              </a:buClr>
              <a:buSzPts val="1800"/>
              <a:buFont typeface="Book Antiqua"/>
              <a:buChar char="•"/>
            </a:pPr>
            <a:r>
              <a:rPr lang="en-US" sz="2400" b="0" i="0" u="none" strike="noStrike" cap="none">
                <a:solidFill>
                  <a:schemeClr val="lt1"/>
                </a:solidFill>
                <a:latin typeface="Book Antiqua"/>
                <a:ea typeface="Book Antiqua"/>
                <a:cs typeface="Book Antiqua"/>
                <a:sym typeface="Book Antiqua"/>
              </a:rPr>
              <a:t>The more recent observations are typically</a:t>
            </a:r>
            <a:endParaRPr/>
          </a:p>
          <a:p>
            <a:pPr marL="742950" marR="0" lvl="1" indent="-285750" algn="l" rtl="0">
              <a:lnSpc>
                <a:spcPct val="90000"/>
              </a:lnSpc>
              <a:spcBef>
                <a:spcPts val="480"/>
              </a:spcBef>
              <a:spcAft>
                <a:spcPts val="0"/>
              </a:spcAft>
              <a:buNone/>
            </a:pPr>
            <a:r>
              <a:rPr lang="en-US" sz="2400" b="0" i="0" u="none" strike="noStrike" cap="none">
                <a:solidFill>
                  <a:schemeClr val="lt1"/>
                </a:solidFill>
                <a:latin typeface="Book Antiqua"/>
                <a:ea typeface="Book Antiqua"/>
                <a:cs typeface="Book Antiqua"/>
                <a:sym typeface="Book Antiqua"/>
              </a:rPr>
              <a:t>    given more weight than older observations.</a:t>
            </a:r>
            <a:endParaRPr/>
          </a:p>
        </p:txBody>
      </p:sp>
      <p:sp>
        <p:nvSpPr>
          <p:cNvPr id="489" name="Google Shape;489;p46"/>
          <p:cNvSpPr/>
          <p:nvPr/>
        </p:nvSpPr>
        <p:spPr>
          <a:xfrm>
            <a:off x="1068388" y="4133850"/>
            <a:ext cx="7772400" cy="414338"/>
          </a:xfrm>
          <a:prstGeom prst="rect">
            <a:avLst/>
          </a:prstGeom>
          <a:noFill/>
          <a:ln>
            <a:noFill/>
          </a:ln>
        </p:spPr>
        <p:txBody>
          <a:bodyPr spcFirstLastPara="1" wrap="square" lIns="90475" tIns="44450" rIns="90475" bIns="44450" anchor="t" anchorCtr="0">
            <a:noAutofit/>
          </a:bodyPr>
          <a:lstStyle/>
          <a:p>
            <a:pPr marL="742950" marR="0" lvl="1" indent="-285750" algn="l" rtl="0">
              <a:lnSpc>
                <a:spcPct val="90000"/>
              </a:lnSpc>
              <a:spcBef>
                <a:spcPts val="0"/>
              </a:spcBef>
              <a:spcAft>
                <a:spcPts val="0"/>
              </a:spcAft>
              <a:buClr>
                <a:srgbClr val="66FFFF"/>
              </a:buClr>
              <a:buSzPts val="1800"/>
              <a:buFont typeface="Book Antiqua"/>
              <a:buChar char="•"/>
            </a:pPr>
            <a:r>
              <a:rPr lang="en-US" sz="2400" b="0" i="0" u="none" strike="noStrike" cap="none">
                <a:solidFill>
                  <a:schemeClr val="lt1"/>
                </a:solidFill>
                <a:latin typeface="Book Antiqua"/>
                <a:ea typeface="Book Antiqua"/>
                <a:cs typeface="Book Antiqua"/>
                <a:sym typeface="Book Antiqua"/>
              </a:rPr>
              <a:t>For convenience, the weights should sum to 1.</a:t>
            </a:r>
            <a:endParaRPr/>
          </a:p>
        </p:txBody>
      </p:sp>
      <p:sp>
        <p:nvSpPr>
          <p:cNvPr id="490" name="Google Shape;490;p46"/>
          <p:cNvSpPr/>
          <p:nvPr/>
        </p:nvSpPr>
        <p:spPr>
          <a:xfrm>
            <a:off x="687388" y="1676400"/>
            <a:ext cx="7943850" cy="1081088"/>
          </a:xfrm>
          <a:prstGeom prst="rect">
            <a:avLst/>
          </a:prstGeom>
          <a:noFill/>
          <a:ln>
            <a:noFill/>
          </a:ln>
        </p:spPr>
        <p:txBody>
          <a:bodyPr spcFirstLastPara="1" wrap="square" lIns="90475" tIns="44450" rIns="90475" bIns="44450" anchor="t" anchorCtr="0">
            <a:noAutofit/>
          </a:bodyPr>
          <a:lstStyle/>
          <a:p>
            <a:pPr marL="742950" marR="0" lvl="1" indent="-285750" algn="l" rtl="0">
              <a:lnSpc>
                <a:spcPct val="90000"/>
              </a:lnSpc>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To use this method we must first select the number of data values to be included in the average.</a:t>
            </a:r>
            <a:endParaRPr/>
          </a:p>
        </p:txBody>
      </p:sp>
      <p:sp>
        <p:nvSpPr>
          <p:cNvPr id="491" name="Google Shape;491;p46"/>
          <p:cNvSpPr/>
          <p:nvPr/>
        </p:nvSpPr>
        <p:spPr>
          <a:xfrm>
            <a:off x="687388" y="2495550"/>
            <a:ext cx="7772400" cy="795338"/>
          </a:xfrm>
          <a:prstGeom prst="rect">
            <a:avLst/>
          </a:prstGeom>
          <a:noFill/>
          <a:ln>
            <a:noFill/>
          </a:ln>
        </p:spPr>
        <p:txBody>
          <a:bodyPr spcFirstLastPara="1" wrap="square" lIns="90475" tIns="44450" rIns="90475" bIns="44450" anchor="t" anchorCtr="0">
            <a:noAutofit/>
          </a:bodyPr>
          <a:lstStyle/>
          <a:p>
            <a:pPr marL="742950" marR="0" lvl="1" indent="-285750" algn="l" rtl="0">
              <a:lnSpc>
                <a:spcPct val="90000"/>
              </a:lnSpc>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Next, we must choose the weight for each of the data values.</a:t>
            </a:r>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7"/>
          <p:cNvSpPr/>
          <p:nvPr/>
        </p:nvSpPr>
        <p:spPr>
          <a:xfrm>
            <a:off x="687388" y="1104900"/>
            <a:ext cx="6343650" cy="54768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Weighted Moving Averages</a:t>
            </a:r>
            <a:endParaRPr sz="2400">
              <a:solidFill>
                <a:schemeClr val="lt1"/>
              </a:solidFill>
              <a:latin typeface="Book Antiqua"/>
              <a:ea typeface="Book Antiqua"/>
              <a:cs typeface="Book Antiqua"/>
              <a:sym typeface="Book Antiqua"/>
            </a:endParaRPr>
          </a:p>
        </p:txBody>
      </p:sp>
      <p:sp>
        <p:nvSpPr>
          <p:cNvPr id="497" name="Google Shape;497;p47"/>
          <p:cNvSpPr/>
          <p:nvPr/>
        </p:nvSpPr>
        <p:spPr>
          <a:xfrm>
            <a:off x="687388" y="1676400"/>
            <a:ext cx="7924800" cy="757238"/>
          </a:xfrm>
          <a:prstGeom prst="rect">
            <a:avLst/>
          </a:prstGeom>
          <a:noFill/>
          <a:ln>
            <a:noFill/>
          </a:ln>
        </p:spPr>
        <p:txBody>
          <a:bodyPr spcFirstLastPara="1" wrap="square" lIns="90475" tIns="44450" rIns="90475" bIns="44450" anchor="t" anchorCtr="0">
            <a:noAutofit/>
          </a:bodyPr>
          <a:lstStyle/>
          <a:p>
            <a:pPr marL="742950" marR="0" lvl="1" indent="-285750" algn="l" rtl="0">
              <a:lnSpc>
                <a:spcPct val="90000"/>
              </a:lnSpc>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An example of a 3-period weighted moving average (3WMA) is:</a:t>
            </a:r>
            <a:endParaRPr/>
          </a:p>
        </p:txBody>
      </p:sp>
      <p:sp>
        <p:nvSpPr>
          <p:cNvPr id="498" name="Google Shape;498;p47"/>
          <p:cNvSpPr/>
          <p:nvPr/>
        </p:nvSpPr>
        <p:spPr>
          <a:xfrm>
            <a:off x="1581150" y="2571750"/>
            <a:ext cx="5829300" cy="6096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499" name="Google Shape;499;p47"/>
          <p:cNvSpPr txBox="1"/>
          <p:nvPr/>
        </p:nvSpPr>
        <p:spPr>
          <a:xfrm>
            <a:off x="1684338" y="2643188"/>
            <a:ext cx="5637212"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3WMA = .2(110) + .3(115) + .5(125) = 119</a:t>
            </a:r>
            <a:endParaRPr/>
          </a:p>
        </p:txBody>
      </p:sp>
      <p:sp>
        <p:nvSpPr>
          <p:cNvPr id="500" name="Google Shape;500;p47"/>
          <p:cNvSpPr/>
          <p:nvPr/>
        </p:nvSpPr>
        <p:spPr>
          <a:xfrm>
            <a:off x="6045200" y="3486150"/>
            <a:ext cx="2681288" cy="895350"/>
          </a:xfrm>
          <a:prstGeom prst="wedgeRoundRectCallout">
            <a:avLst>
              <a:gd name="adj1" fmla="val -47148"/>
              <a:gd name="adj2" fmla="val -101949"/>
              <a:gd name="adj3" fmla="val 16667"/>
            </a:avLst>
          </a:prstGeom>
          <a:gradFill>
            <a:gsLst>
              <a:gs pos="0">
                <a:srgbClr val="969696"/>
              </a:gs>
              <a:gs pos="100000">
                <a:srgbClr val="696969"/>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chemeClr val="lt1"/>
                </a:solidFill>
                <a:latin typeface="Book Antiqua"/>
                <a:ea typeface="Book Antiqua"/>
                <a:cs typeface="Book Antiqua"/>
                <a:sym typeface="Book Antiqua"/>
              </a:rPr>
              <a:t>125 is the most recent observation</a:t>
            </a:r>
            <a:endParaRPr sz="2200">
              <a:solidFill>
                <a:schemeClr val="lt1"/>
              </a:solidFill>
              <a:latin typeface="Book Antiqua"/>
              <a:ea typeface="Book Antiqua"/>
              <a:cs typeface="Book Antiqua"/>
              <a:sym typeface="Book Antiqua"/>
            </a:endParaRPr>
          </a:p>
        </p:txBody>
      </p:sp>
      <p:sp>
        <p:nvSpPr>
          <p:cNvPr id="501" name="Google Shape;501;p47"/>
          <p:cNvSpPr/>
          <p:nvPr/>
        </p:nvSpPr>
        <p:spPr>
          <a:xfrm>
            <a:off x="1250950" y="3581400"/>
            <a:ext cx="2514600" cy="857250"/>
          </a:xfrm>
          <a:prstGeom prst="wedgeRoundRectCallout">
            <a:avLst>
              <a:gd name="adj1" fmla="val 72097"/>
              <a:gd name="adj2" fmla="val -119815"/>
              <a:gd name="adj3" fmla="val 16667"/>
            </a:avLst>
          </a:prstGeom>
          <a:gradFill>
            <a:gsLst>
              <a:gs pos="0">
                <a:srgbClr val="969696"/>
              </a:gs>
              <a:gs pos="100000">
                <a:srgbClr val="696969"/>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chemeClr val="lt1"/>
                </a:solidFill>
                <a:latin typeface="Book Antiqua"/>
                <a:ea typeface="Book Antiqua"/>
                <a:cs typeface="Book Antiqua"/>
                <a:sym typeface="Book Antiqua"/>
              </a:rPr>
              <a:t>Weights (.2, .3,</a:t>
            </a:r>
            <a:endParaRPr/>
          </a:p>
          <a:p>
            <a:pPr marL="0" marR="0" lvl="0" indent="0" algn="ctr" rtl="0">
              <a:spcBef>
                <a:spcPts val="0"/>
              </a:spcBef>
              <a:spcAft>
                <a:spcPts val="0"/>
              </a:spcAft>
              <a:buNone/>
            </a:pPr>
            <a:r>
              <a:rPr lang="en-US" sz="2200">
                <a:solidFill>
                  <a:schemeClr val="lt1"/>
                </a:solidFill>
                <a:latin typeface="Book Antiqua"/>
                <a:ea typeface="Book Antiqua"/>
                <a:cs typeface="Book Antiqua"/>
                <a:sym typeface="Book Antiqua"/>
              </a:rPr>
              <a:t>and .5) sum to 1</a:t>
            </a:r>
            <a:endParaRPr/>
          </a:p>
        </p:txBody>
      </p:sp>
      <p:sp>
        <p:nvSpPr>
          <p:cNvPr id="502" name="Google Shape;502;p47"/>
          <p:cNvSpPr txBox="1"/>
          <p:nvPr/>
        </p:nvSpPr>
        <p:spPr>
          <a:xfrm>
            <a:off x="685800" y="195263"/>
            <a:ext cx="7772400" cy="81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b="0" i="0" u="none" strike="noStrike" cap="none">
                <a:solidFill>
                  <a:srgbClr val="66FFFF"/>
                </a:solidFill>
                <a:latin typeface="Book Antiqua"/>
                <a:ea typeface="Book Antiqua"/>
                <a:cs typeface="Book Antiqua"/>
                <a:sym typeface="Book Antiqua"/>
              </a:rPr>
              <a:t>Weighted Moving Averages</a:t>
            </a:r>
            <a:endParaRPr sz="2800" b="0" i="0" u="none" strike="noStrike" cap="none">
              <a:solidFill>
                <a:srgbClr val="66FFFF"/>
              </a:solidFill>
              <a:latin typeface="Book Antiqua"/>
              <a:ea typeface="Book Antiqua"/>
              <a:cs typeface="Book Antiqua"/>
              <a:sym typeface="Book Antiqua"/>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8"/>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Weighted Moving Average</a:t>
            </a:r>
            <a:endParaRPr sz="2800">
              <a:solidFill>
                <a:srgbClr val="66FFFF"/>
              </a:solidFill>
              <a:latin typeface="Book Antiqua"/>
              <a:ea typeface="Book Antiqua"/>
              <a:cs typeface="Book Antiqua"/>
              <a:sym typeface="Book Antiqua"/>
            </a:endParaRPr>
          </a:p>
        </p:txBody>
      </p:sp>
      <p:grpSp>
        <p:nvGrpSpPr>
          <p:cNvPr id="508" name="Google Shape;508;p48"/>
          <p:cNvGrpSpPr/>
          <p:nvPr/>
        </p:nvGrpSpPr>
        <p:grpSpPr>
          <a:xfrm>
            <a:off x="428624" y="838200"/>
            <a:ext cx="8353425" cy="5238750"/>
            <a:chOff x="428624" y="838200"/>
            <a:chExt cx="8353425" cy="5238750"/>
          </a:xfrm>
        </p:grpSpPr>
        <p:sp>
          <p:nvSpPr>
            <p:cNvPr id="509" name="Google Shape;509;p48"/>
            <p:cNvSpPr/>
            <p:nvPr/>
          </p:nvSpPr>
          <p:spPr>
            <a:xfrm>
              <a:off x="428624" y="838200"/>
              <a:ext cx="8353425" cy="52387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510" name="Google Shape;510;p48"/>
            <p:cNvSpPr txBox="1"/>
            <p:nvPr/>
          </p:nvSpPr>
          <p:spPr>
            <a:xfrm>
              <a:off x="692150" y="1824038"/>
              <a:ext cx="622300" cy="378565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sz="2400">
                <a:solidFill>
                  <a:schemeClr val="lt1"/>
                </a:solidFill>
                <a:latin typeface="Book Antiqua"/>
                <a:ea typeface="Book Antiqua"/>
                <a:cs typeface="Book Antiqua"/>
                <a:sym typeface="Book Antiqua"/>
              </a:endParaRPr>
            </a:p>
          </p:txBody>
        </p:sp>
        <p:sp>
          <p:nvSpPr>
            <p:cNvPr id="511" name="Google Shape;511;p48"/>
            <p:cNvSpPr txBox="1"/>
            <p:nvPr/>
          </p:nvSpPr>
          <p:spPr>
            <a:xfrm>
              <a:off x="1568450" y="1824038"/>
              <a:ext cx="641350" cy="374332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512" name="Google Shape;512;p48"/>
            <p:cNvSpPr txBox="1"/>
            <p:nvPr/>
          </p:nvSpPr>
          <p:spPr>
            <a:xfrm>
              <a:off x="2586038" y="3643313"/>
              <a:ext cx="877163" cy="193899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123.5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121.5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126.0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115.5</a:t>
              </a:r>
              <a:endParaRPr sz="2400">
                <a:solidFill>
                  <a:schemeClr val="lt1"/>
                </a:solidFill>
                <a:latin typeface="Book Antiqua"/>
                <a:ea typeface="Book Antiqua"/>
                <a:cs typeface="Book Antiqua"/>
                <a:sym typeface="Book Antiqua"/>
              </a:endParaRPr>
            </a:p>
          </p:txBody>
        </p:sp>
        <p:sp>
          <p:nvSpPr>
            <p:cNvPr id="513" name="Google Shape;513;p48"/>
            <p:cNvSpPr txBox="1"/>
            <p:nvPr/>
          </p:nvSpPr>
          <p:spPr>
            <a:xfrm>
              <a:off x="2595563" y="2909888"/>
              <a:ext cx="877163"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119.0</a:t>
              </a:r>
              <a:endParaRPr sz="2400">
                <a:solidFill>
                  <a:schemeClr val="lt1"/>
                </a:solidFill>
                <a:latin typeface="Book Antiqua"/>
                <a:ea typeface="Book Antiqua"/>
                <a:cs typeface="Book Antiqua"/>
                <a:sym typeface="Book Antiqua"/>
              </a:endParaRPr>
            </a:p>
          </p:txBody>
        </p:sp>
        <p:sp>
          <p:nvSpPr>
            <p:cNvPr id="514" name="Google Shape;514;p48"/>
            <p:cNvSpPr txBox="1"/>
            <p:nvPr/>
          </p:nvSpPr>
          <p:spPr>
            <a:xfrm>
              <a:off x="2586038" y="3281363"/>
              <a:ext cx="877163"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120.5</a:t>
              </a:r>
              <a:endParaRPr sz="2400">
                <a:solidFill>
                  <a:schemeClr val="lt1"/>
                </a:solidFill>
                <a:latin typeface="Book Antiqua"/>
                <a:ea typeface="Book Antiqua"/>
                <a:cs typeface="Book Antiqua"/>
                <a:sym typeface="Book Antiqua"/>
              </a:endParaRPr>
            </a:p>
          </p:txBody>
        </p:sp>
        <p:sp>
          <p:nvSpPr>
            <p:cNvPr id="515" name="Google Shape;515;p48"/>
            <p:cNvSpPr txBox="1"/>
            <p:nvPr/>
          </p:nvSpPr>
          <p:spPr>
            <a:xfrm>
              <a:off x="495300" y="1328738"/>
              <a:ext cx="950913"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516" name="Google Shape;516;p48"/>
            <p:cNvSpPr txBox="1"/>
            <p:nvPr/>
          </p:nvSpPr>
          <p:spPr>
            <a:xfrm>
              <a:off x="1444625" y="1328738"/>
              <a:ext cx="8604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
          <p:nvSpPr>
            <p:cNvPr id="517" name="Google Shape;517;p48"/>
            <p:cNvSpPr txBox="1"/>
            <p:nvPr/>
          </p:nvSpPr>
          <p:spPr>
            <a:xfrm>
              <a:off x="2309813" y="966788"/>
              <a:ext cx="1391727" cy="830997"/>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3WMA</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Forecast</a:t>
              </a:r>
              <a:endParaRPr sz="2400" u="sng">
                <a:solidFill>
                  <a:schemeClr val="lt1"/>
                </a:solidFill>
                <a:latin typeface="Book Antiqua"/>
                <a:ea typeface="Book Antiqua"/>
                <a:cs typeface="Book Antiqua"/>
                <a:sym typeface="Book Antiqua"/>
              </a:endParaRPr>
            </a:p>
          </p:txBody>
        </p:sp>
      </p:grpSp>
      <p:sp>
        <p:nvSpPr>
          <p:cNvPr id="518" name="Google Shape;518;p48"/>
          <p:cNvSpPr/>
          <p:nvPr/>
        </p:nvSpPr>
        <p:spPr>
          <a:xfrm>
            <a:off x="3962400" y="5505450"/>
            <a:ext cx="676275"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519" name="Google Shape;519;p48"/>
          <p:cNvSpPr txBox="1"/>
          <p:nvPr/>
        </p:nvSpPr>
        <p:spPr>
          <a:xfrm>
            <a:off x="3786188" y="3643313"/>
            <a:ext cx="877163"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-3.5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14.5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3.5</a:t>
            </a:r>
            <a:endParaRPr sz="2400">
              <a:solidFill>
                <a:schemeClr val="lt1"/>
              </a:solidFill>
              <a:latin typeface="Book Antiqua"/>
              <a:ea typeface="Book Antiqua"/>
              <a:cs typeface="Book Antiqua"/>
              <a:sym typeface="Book Antiqua"/>
            </a:endParaRPr>
          </a:p>
        </p:txBody>
      </p:sp>
      <p:sp>
        <p:nvSpPr>
          <p:cNvPr id="520" name="Google Shape;520;p48"/>
          <p:cNvSpPr txBox="1"/>
          <p:nvPr/>
        </p:nvSpPr>
        <p:spPr>
          <a:xfrm>
            <a:off x="4071938" y="2909888"/>
            <a:ext cx="56938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sz="2400">
              <a:solidFill>
                <a:schemeClr val="lt1"/>
              </a:solidFill>
              <a:latin typeface="Book Antiqua"/>
              <a:ea typeface="Book Antiqua"/>
              <a:cs typeface="Book Antiqua"/>
              <a:sym typeface="Book Antiqua"/>
            </a:endParaRPr>
          </a:p>
        </p:txBody>
      </p:sp>
      <p:sp>
        <p:nvSpPr>
          <p:cNvPr id="521" name="Google Shape;521;p48"/>
          <p:cNvSpPr txBox="1"/>
          <p:nvPr/>
        </p:nvSpPr>
        <p:spPr>
          <a:xfrm>
            <a:off x="4062413" y="3281363"/>
            <a:ext cx="56938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4.5</a:t>
            </a:r>
            <a:endParaRPr sz="2400">
              <a:solidFill>
                <a:schemeClr val="lt1"/>
              </a:solidFill>
              <a:latin typeface="Book Antiqua"/>
              <a:ea typeface="Book Antiqua"/>
              <a:cs typeface="Book Antiqua"/>
              <a:sym typeface="Book Antiqua"/>
            </a:endParaRPr>
          </a:p>
        </p:txBody>
      </p:sp>
      <p:sp>
        <p:nvSpPr>
          <p:cNvPr id="522" name="Google Shape;522;p48"/>
          <p:cNvSpPr txBox="1"/>
          <p:nvPr/>
        </p:nvSpPr>
        <p:spPr>
          <a:xfrm>
            <a:off x="3652838" y="966788"/>
            <a:ext cx="131478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Forecast</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523" name="Google Shape;523;p48"/>
          <p:cNvSpPr txBox="1"/>
          <p:nvPr/>
        </p:nvSpPr>
        <p:spPr>
          <a:xfrm>
            <a:off x="4948238" y="966788"/>
            <a:ext cx="141577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Absolute</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524" name="Google Shape;524;p48"/>
          <p:cNvSpPr txBox="1"/>
          <p:nvPr/>
        </p:nvSpPr>
        <p:spPr>
          <a:xfrm>
            <a:off x="6357938" y="966788"/>
            <a:ext cx="131638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Squared</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525" name="Google Shape;525;p48"/>
          <p:cNvSpPr/>
          <p:nvPr/>
        </p:nvSpPr>
        <p:spPr>
          <a:xfrm>
            <a:off x="5324475" y="5505450"/>
            <a:ext cx="752475"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526" name="Google Shape;526;p48"/>
          <p:cNvSpPr txBox="1"/>
          <p:nvPr/>
        </p:nvSpPr>
        <p:spPr>
          <a:xfrm>
            <a:off x="5195888" y="3643313"/>
            <a:ext cx="877163"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3.5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11.0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10.5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14.5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53.5</a:t>
            </a:r>
            <a:endParaRPr sz="2400">
              <a:solidFill>
                <a:schemeClr val="lt1"/>
              </a:solidFill>
              <a:latin typeface="Book Antiqua"/>
              <a:ea typeface="Book Antiqua"/>
              <a:cs typeface="Book Antiqua"/>
              <a:sym typeface="Book Antiqua"/>
            </a:endParaRPr>
          </a:p>
        </p:txBody>
      </p:sp>
      <p:sp>
        <p:nvSpPr>
          <p:cNvPr id="527" name="Google Shape;527;p48"/>
          <p:cNvSpPr txBox="1"/>
          <p:nvPr/>
        </p:nvSpPr>
        <p:spPr>
          <a:xfrm>
            <a:off x="5481638" y="2909888"/>
            <a:ext cx="56938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sz="2400">
              <a:solidFill>
                <a:schemeClr val="lt1"/>
              </a:solidFill>
              <a:latin typeface="Book Antiqua"/>
              <a:ea typeface="Book Antiqua"/>
              <a:cs typeface="Book Antiqua"/>
              <a:sym typeface="Book Antiqua"/>
            </a:endParaRPr>
          </a:p>
        </p:txBody>
      </p:sp>
      <p:sp>
        <p:nvSpPr>
          <p:cNvPr id="528" name="Google Shape;528;p48"/>
          <p:cNvSpPr txBox="1"/>
          <p:nvPr/>
        </p:nvSpPr>
        <p:spPr>
          <a:xfrm>
            <a:off x="5491163" y="3281363"/>
            <a:ext cx="56938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4.5</a:t>
            </a:r>
            <a:endParaRPr sz="2400">
              <a:solidFill>
                <a:schemeClr val="lt1"/>
              </a:solidFill>
              <a:latin typeface="Book Antiqua"/>
              <a:ea typeface="Book Antiqua"/>
              <a:cs typeface="Book Antiqua"/>
              <a:sym typeface="Book Antiqua"/>
            </a:endParaRPr>
          </a:p>
        </p:txBody>
      </p:sp>
      <p:sp>
        <p:nvSpPr>
          <p:cNvPr id="529" name="Google Shape;529;p48"/>
          <p:cNvSpPr/>
          <p:nvPr/>
        </p:nvSpPr>
        <p:spPr>
          <a:xfrm>
            <a:off x="6524625" y="5505450"/>
            <a:ext cx="99060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530" name="Google Shape;530;p48"/>
          <p:cNvSpPr txBox="1"/>
          <p:nvPr/>
        </p:nvSpPr>
        <p:spPr>
          <a:xfrm>
            <a:off x="6510338" y="3643313"/>
            <a:ext cx="103105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12.25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72.25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121.00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110.25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210.25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547.25</a:t>
            </a:r>
            <a:endParaRPr sz="2400">
              <a:solidFill>
                <a:schemeClr val="lt1"/>
              </a:solidFill>
              <a:latin typeface="Book Antiqua"/>
              <a:ea typeface="Book Antiqua"/>
              <a:cs typeface="Book Antiqua"/>
              <a:sym typeface="Book Antiqua"/>
            </a:endParaRPr>
          </a:p>
        </p:txBody>
      </p:sp>
      <p:sp>
        <p:nvSpPr>
          <p:cNvPr id="531" name="Google Shape;531;p48"/>
          <p:cNvSpPr txBox="1"/>
          <p:nvPr/>
        </p:nvSpPr>
        <p:spPr>
          <a:xfrm>
            <a:off x="6662738" y="2909888"/>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1.00</a:t>
            </a:r>
            <a:endParaRPr sz="2400">
              <a:solidFill>
                <a:schemeClr val="lt1"/>
              </a:solidFill>
              <a:latin typeface="Book Antiqua"/>
              <a:ea typeface="Book Antiqua"/>
              <a:cs typeface="Book Antiqua"/>
              <a:sym typeface="Book Antiqua"/>
            </a:endParaRPr>
          </a:p>
        </p:txBody>
      </p:sp>
      <p:sp>
        <p:nvSpPr>
          <p:cNvPr id="532" name="Google Shape;532;p48"/>
          <p:cNvSpPr txBox="1"/>
          <p:nvPr/>
        </p:nvSpPr>
        <p:spPr>
          <a:xfrm>
            <a:off x="6662738" y="328136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20.25</a:t>
            </a:r>
            <a:endParaRPr sz="2400">
              <a:solidFill>
                <a:schemeClr val="lt1"/>
              </a:solidFill>
              <a:latin typeface="Book Antiqua"/>
              <a:ea typeface="Book Antiqua"/>
              <a:cs typeface="Book Antiqua"/>
              <a:sym typeface="Book Antiqua"/>
            </a:endParaRPr>
          </a:p>
        </p:txBody>
      </p:sp>
      <p:sp>
        <p:nvSpPr>
          <p:cNvPr id="533" name="Google Shape;533;p48"/>
          <p:cNvSpPr txBox="1"/>
          <p:nvPr/>
        </p:nvSpPr>
        <p:spPr>
          <a:xfrm>
            <a:off x="7653338" y="966788"/>
            <a:ext cx="105830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Error</a:t>
            </a:r>
            <a:endParaRPr sz="2400" u="sng">
              <a:solidFill>
                <a:schemeClr val="lt1"/>
              </a:solidFill>
              <a:latin typeface="Book Antiqua"/>
              <a:ea typeface="Book Antiqua"/>
              <a:cs typeface="Book Antiqua"/>
              <a:sym typeface="Book Antiqua"/>
            </a:endParaRPr>
          </a:p>
        </p:txBody>
      </p:sp>
      <p:sp>
        <p:nvSpPr>
          <p:cNvPr id="534" name="Google Shape;534;p48"/>
          <p:cNvSpPr/>
          <p:nvPr/>
        </p:nvSpPr>
        <p:spPr>
          <a:xfrm>
            <a:off x="7667625" y="5505450"/>
            <a:ext cx="89535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535" name="Google Shape;535;p48"/>
          <p:cNvSpPr txBox="1"/>
          <p:nvPr/>
        </p:nvSpPr>
        <p:spPr>
          <a:xfrm>
            <a:off x="7662863" y="3643313"/>
            <a:ext cx="877163"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2.75</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6.38</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8.70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10.64</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9.00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44.15</a:t>
            </a:r>
            <a:endParaRPr sz="2400">
              <a:solidFill>
                <a:schemeClr val="lt1"/>
              </a:solidFill>
              <a:latin typeface="Book Antiqua"/>
              <a:ea typeface="Book Antiqua"/>
              <a:cs typeface="Book Antiqua"/>
              <a:sym typeface="Book Antiqua"/>
            </a:endParaRPr>
          </a:p>
        </p:txBody>
      </p:sp>
      <p:sp>
        <p:nvSpPr>
          <p:cNvPr id="536" name="Google Shape;536;p48"/>
          <p:cNvSpPr txBox="1"/>
          <p:nvPr/>
        </p:nvSpPr>
        <p:spPr>
          <a:xfrm>
            <a:off x="7815263" y="29098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2.75</a:t>
            </a:r>
            <a:endParaRPr sz="2400">
              <a:solidFill>
                <a:schemeClr val="lt1"/>
              </a:solidFill>
              <a:latin typeface="Book Antiqua"/>
              <a:ea typeface="Book Antiqua"/>
              <a:cs typeface="Book Antiqua"/>
              <a:sym typeface="Book Antiqua"/>
            </a:endParaRPr>
          </a:p>
        </p:txBody>
      </p:sp>
      <p:sp>
        <p:nvSpPr>
          <p:cNvPr id="537" name="Google Shape;537;p48"/>
          <p:cNvSpPr txBox="1"/>
          <p:nvPr/>
        </p:nvSpPr>
        <p:spPr>
          <a:xfrm>
            <a:off x="7815263" y="328136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4.00</a:t>
            </a:r>
            <a:endParaRPr sz="2400">
              <a:solidFill>
                <a:schemeClr val="lt1"/>
              </a:solidFill>
              <a:latin typeface="Book Antiqua"/>
              <a:ea typeface="Book Antiqua"/>
              <a:cs typeface="Book Antiqua"/>
              <a:sym typeface="Book Antiqua"/>
            </a:endParaRPr>
          </a:p>
        </p:txBody>
      </p:sp>
      <p:sp>
        <p:nvSpPr>
          <p:cNvPr id="538" name="Google Shape;538;p48"/>
          <p:cNvSpPr txBox="1"/>
          <p:nvPr/>
        </p:nvSpPr>
        <p:spPr>
          <a:xfrm>
            <a:off x="2749550" y="5462588"/>
            <a:ext cx="88678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Total</a:t>
            </a:r>
            <a:endParaRPr sz="2400" u="sng">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9"/>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Weighted Moving Average</a:t>
            </a:r>
            <a:endParaRPr sz="2800">
              <a:solidFill>
                <a:srgbClr val="66FFFF"/>
              </a:solidFill>
              <a:latin typeface="Book Antiqua"/>
              <a:ea typeface="Book Antiqua"/>
              <a:cs typeface="Book Antiqua"/>
              <a:sym typeface="Book Antiqua"/>
            </a:endParaRPr>
          </a:p>
        </p:txBody>
      </p:sp>
      <p:sp>
        <p:nvSpPr>
          <p:cNvPr id="544" name="Google Shape;544;p49"/>
          <p:cNvSpPr/>
          <p:nvPr/>
        </p:nvSpPr>
        <p:spPr>
          <a:xfrm>
            <a:off x="692150" y="1103313"/>
            <a:ext cx="4756149"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3-WMA Forecast Accuracy</a:t>
            </a:r>
            <a:endParaRPr sz="2400">
              <a:solidFill>
                <a:schemeClr val="lt1"/>
              </a:solidFill>
              <a:latin typeface="Book Antiqua"/>
              <a:ea typeface="Book Antiqua"/>
              <a:cs typeface="Book Antiqua"/>
              <a:sym typeface="Book Antiqua"/>
            </a:endParaRPr>
          </a:p>
        </p:txBody>
      </p:sp>
      <p:pic>
        <p:nvPicPr>
          <p:cNvPr id="545" name="Google Shape;545;p49"/>
          <p:cNvPicPr preferRelativeResize="0"/>
          <p:nvPr/>
        </p:nvPicPr>
        <p:blipFill rotWithShape="1">
          <a:blip r:embed="rId3">
            <a:alphaModFix/>
          </a:blip>
          <a:srcRect/>
          <a:stretch/>
        </p:blipFill>
        <p:spPr>
          <a:xfrm>
            <a:off x="3275013" y="1789113"/>
            <a:ext cx="2614612" cy="811212"/>
          </a:xfrm>
          <a:prstGeom prst="rect">
            <a:avLst/>
          </a:prstGeom>
          <a:noFill/>
          <a:ln>
            <a:noFill/>
          </a:ln>
        </p:spPr>
      </p:pic>
      <p:pic>
        <p:nvPicPr>
          <p:cNvPr id="546" name="Google Shape;546;p49"/>
          <p:cNvPicPr preferRelativeResize="0"/>
          <p:nvPr/>
        </p:nvPicPr>
        <p:blipFill rotWithShape="1">
          <a:blip r:embed="rId4">
            <a:alphaModFix/>
          </a:blip>
          <a:srcRect/>
          <a:stretch/>
        </p:blipFill>
        <p:spPr>
          <a:xfrm>
            <a:off x="3092450" y="2789238"/>
            <a:ext cx="2981325" cy="811212"/>
          </a:xfrm>
          <a:prstGeom prst="rect">
            <a:avLst/>
          </a:prstGeom>
          <a:noFill/>
          <a:ln>
            <a:noFill/>
          </a:ln>
        </p:spPr>
      </p:pic>
      <p:pic>
        <p:nvPicPr>
          <p:cNvPr id="547" name="Google Shape;547;p49"/>
          <p:cNvPicPr preferRelativeResize="0"/>
          <p:nvPr/>
        </p:nvPicPr>
        <p:blipFill rotWithShape="1">
          <a:blip r:embed="rId5">
            <a:alphaModFix/>
          </a:blip>
          <a:srcRect/>
          <a:stretch/>
        </p:blipFill>
        <p:spPr>
          <a:xfrm>
            <a:off x="2974975" y="3836988"/>
            <a:ext cx="3216275" cy="811212"/>
          </a:xfrm>
          <a:prstGeom prst="rect">
            <a:avLst/>
          </a:prstGeom>
          <a:noFill/>
          <a:ln>
            <a:noFill/>
          </a:ln>
        </p:spPr>
      </p:pic>
      <p:sp>
        <p:nvSpPr>
          <p:cNvPr id="548" name="Google Shape;548;p49"/>
          <p:cNvSpPr txBox="1"/>
          <p:nvPr/>
        </p:nvSpPr>
        <p:spPr>
          <a:xfrm>
            <a:off x="1203324" y="4772025"/>
            <a:ext cx="7419976" cy="1200329"/>
          </a:xfrm>
          <a:prstGeom prst="rect">
            <a:avLst/>
          </a:prstGeom>
          <a:gradFill>
            <a:gsLst>
              <a:gs pos="0">
                <a:srgbClr val="494949"/>
              </a:gs>
              <a:gs pos="50000">
                <a:srgbClr val="6A6A6A"/>
              </a:gs>
              <a:gs pos="100000">
                <a:srgbClr val="7F7F7F"/>
              </a:gs>
            </a:gsLst>
            <a:lin ang="135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The 3-WMA approach (with weights of .2, .3, and .5)</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provided accuracy very close to that of the 3-MA </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approach for this data.</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0"/>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Exponential Smoothing</a:t>
            </a:r>
            <a:endParaRPr sz="2800">
              <a:solidFill>
                <a:srgbClr val="66FFFF"/>
              </a:solidFill>
              <a:latin typeface="Book Antiqua"/>
              <a:ea typeface="Book Antiqua"/>
              <a:cs typeface="Book Antiqua"/>
              <a:sym typeface="Book Antiqua"/>
            </a:endParaRPr>
          </a:p>
        </p:txBody>
      </p:sp>
      <p:sp>
        <p:nvSpPr>
          <p:cNvPr id="554" name="Google Shape;554;p50"/>
          <p:cNvSpPr/>
          <p:nvPr/>
        </p:nvSpPr>
        <p:spPr>
          <a:xfrm>
            <a:off x="373063" y="1190625"/>
            <a:ext cx="7943850" cy="1081088"/>
          </a:xfrm>
          <a:prstGeom prst="rect">
            <a:avLst/>
          </a:prstGeom>
          <a:noFill/>
          <a:ln>
            <a:noFill/>
          </a:ln>
        </p:spPr>
        <p:txBody>
          <a:bodyPr spcFirstLastPara="1" wrap="square" lIns="90475" tIns="44450" rIns="90475" bIns="44450" anchor="t" anchorCtr="0">
            <a:noAutofit/>
          </a:bodyPr>
          <a:lstStyle/>
          <a:p>
            <a:pPr marL="742950" marR="0" lvl="1" indent="-285750" algn="l" rtl="0">
              <a:lnSpc>
                <a:spcPct val="90000"/>
              </a:lnSpc>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This method is a special case of a weighted moving averages method; we select only the weight for the most recent observation.</a:t>
            </a:r>
            <a:endParaRPr/>
          </a:p>
        </p:txBody>
      </p:sp>
      <p:sp>
        <p:nvSpPr>
          <p:cNvPr id="555" name="Google Shape;555;p50"/>
          <p:cNvSpPr/>
          <p:nvPr/>
        </p:nvSpPr>
        <p:spPr>
          <a:xfrm>
            <a:off x="373063" y="2352675"/>
            <a:ext cx="7924800" cy="1100138"/>
          </a:xfrm>
          <a:prstGeom prst="rect">
            <a:avLst/>
          </a:prstGeom>
          <a:noFill/>
          <a:ln>
            <a:noFill/>
          </a:ln>
        </p:spPr>
        <p:txBody>
          <a:bodyPr spcFirstLastPara="1" wrap="square" lIns="90475" tIns="44450" rIns="90475" bIns="44450" anchor="t" anchorCtr="0">
            <a:noAutofit/>
          </a:bodyPr>
          <a:lstStyle/>
          <a:p>
            <a:pPr marL="742950" marR="0" lvl="1" indent="-285750" algn="l" rtl="0">
              <a:lnSpc>
                <a:spcPct val="90000"/>
              </a:lnSpc>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The weights for the other data values are computed automatically and become smaller as the observations grow older.</a:t>
            </a:r>
            <a:endParaRPr/>
          </a:p>
        </p:txBody>
      </p:sp>
      <p:sp>
        <p:nvSpPr>
          <p:cNvPr id="556" name="Google Shape;556;p50"/>
          <p:cNvSpPr/>
          <p:nvPr/>
        </p:nvSpPr>
        <p:spPr>
          <a:xfrm>
            <a:off x="373063" y="3495675"/>
            <a:ext cx="7924800" cy="757238"/>
          </a:xfrm>
          <a:prstGeom prst="rect">
            <a:avLst/>
          </a:prstGeom>
          <a:noFill/>
          <a:ln>
            <a:noFill/>
          </a:ln>
        </p:spPr>
        <p:txBody>
          <a:bodyPr spcFirstLastPara="1" wrap="square" lIns="90475" tIns="44450" rIns="90475" bIns="44450" anchor="t" anchorCtr="0">
            <a:noAutofit/>
          </a:bodyPr>
          <a:lstStyle/>
          <a:p>
            <a:pPr marL="742950" marR="0" lvl="1" indent="-285750" algn="l" rtl="0">
              <a:lnSpc>
                <a:spcPct val="90000"/>
              </a:lnSpc>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The exponential smoothing forecast is a weighted average of all the observations in the time series.</a:t>
            </a:r>
            <a:endParaRPr/>
          </a:p>
        </p:txBody>
      </p:sp>
      <p:sp>
        <p:nvSpPr>
          <p:cNvPr id="557" name="Google Shape;557;p50"/>
          <p:cNvSpPr/>
          <p:nvPr/>
        </p:nvSpPr>
        <p:spPr>
          <a:xfrm>
            <a:off x="382588" y="4286250"/>
            <a:ext cx="7924800" cy="757238"/>
          </a:xfrm>
          <a:prstGeom prst="rect">
            <a:avLst/>
          </a:prstGeom>
          <a:noFill/>
          <a:ln>
            <a:noFill/>
          </a:ln>
        </p:spPr>
        <p:txBody>
          <a:bodyPr spcFirstLastPara="1" wrap="square" lIns="90475" tIns="44450" rIns="90475" bIns="44450" anchor="t" anchorCtr="0">
            <a:noAutofit/>
          </a:bodyPr>
          <a:lstStyle/>
          <a:p>
            <a:pPr marL="742950" marR="0" lvl="1" indent="-285750" algn="l" rtl="0">
              <a:lnSpc>
                <a:spcPct val="90000"/>
              </a:lnSpc>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The term </a:t>
            </a:r>
            <a:r>
              <a:rPr lang="en-US" sz="2400" b="0" i="1" u="none" strike="noStrike" cap="none">
                <a:solidFill>
                  <a:schemeClr val="lt1"/>
                </a:solidFill>
                <a:latin typeface="Book Antiqua"/>
                <a:ea typeface="Book Antiqua"/>
                <a:cs typeface="Book Antiqua"/>
                <a:sym typeface="Book Antiqua"/>
              </a:rPr>
              <a:t>exponential smoothing </a:t>
            </a:r>
            <a:r>
              <a:rPr lang="en-US" sz="2400" b="0" i="0" u="none" strike="noStrike" cap="none">
                <a:solidFill>
                  <a:schemeClr val="lt1"/>
                </a:solidFill>
                <a:latin typeface="Book Antiqua"/>
                <a:ea typeface="Book Antiqua"/>
                <a:cs typeface="Book Antiqua"/>
                <a:sym typeface="Book Antiqua"/>
              </a:rPr>
              <a:t>comes from the exponential nature of the weighting scheme for the historical values.</a:t>
            </a:r>
            <a:endParaRPr sz="2400" b="0" i="0" u="none" strike="noStrike" cap="none">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1"/>
          <p:cNvSpPr/>
          <p:nvPr/>
        </p:nvSpPr>
        <p:spPr>
          <a:xfrm>
            <a:off x="2971800" y="1847850"/>
            <a:ext cx="3105150" cy="723900"/>
          </a:xfrm>
          <a:prstGeom prst="rect">
            <a:avLst/>
          </a:prstGeom>
          <a:gradFill>
            <a:gsLst>
              <a:gs pos="0">
                <a:srgbClr val="002F4B"/>
              </a:gs>
              <a:gs pos="50000">
                <a:srgbClr val="00456D"/>
              </a:gs>
              <a:gs pos="100000">
                <a:srgbClr val="005483"/>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563" name="Google Shape;563;p51"/>
          <p:cNvSpPr txBox="1">
            <a:spLocks noGrp="1"/>
          </p:cNvSpPr>
          <p:nvPr>
            <p:ph type="title"/>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Exponential Smoothing</a:t>
            </a:r>
            <a:endParaRPr/>
          </a:p>
        </p:txBody>
      </p:sp>
      <p:sp>
        <p:nvSpPr>
          <p:cNvPr id="564" name="Google Shape;564;p51"/>
          <p:cNvSpPr txBox="1">
            <a:spLocks noGrp="1"/>
          </p:cNvSpPr>
          <p:nvPr>
            <p:ph type="body" idx="1"/>
          </p:nvPr>
        </p:nvSpPr>
        <p:spPr>
          <a:xfrm>
            <a:off x="512763" y="1058863"/>
            <a:ext cx="5962650" cy="50958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Exponential Smoothing Forecast</a:t>
            </a:r>
            <a:endParaRPr/>
          </a:p>
        </p:txBody>
      </p:sp>
      <p:sp>
        <p:nvSpPr>
          <p:cNvPr id="565" name="Google Shape;565;p51"/>
          <p:cNvSpPr txBox="1"/>
          <p:nvPr/>
        </p:nvSpPr>
        <p:spPr>
          <a:xfrm>
            <a:off x="3089275" y="1954213"/>
            <a:ext cx="287496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F</a:t>
            </a:r>
            <a:r>
              <a:rPr lang="en-US" sz="2400" i="1" baseline="-25000">
                <a:solidFill>
                  <a:schemeClr val="lt1"/>
                </a:solidFill>
                <a:latin typeface="Book Antiqua"/>
                <a:ea typeface="Book Antiqua"/>
                <a:cs typeface="Book Antiqua"/>
                <a:sym typeface="Book Antiqua"/>
              </a:rPr>
              <a:t>t</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a:t>
            </a:r>
            <a:r>
              <a:rPr lang="en-US" sz="2400" i="1">
                <a:solidFill>
                  <a:schemeClr val="lt1"/>
                </a:solidFill>
                <a:latin typeface="Noto Sans Symbols"/>
                <a:ea typeface="Noto Sans Symbols"/>
                <a:cs typeface="Noto Sans Symbols"/>
                <a:sym typeface="Noto Sans Symbols"/>
              </a:rPr>
              <a:t>α</a:t>
            </a:r>
            <a:r>
              <a:rPr lang="en-US" sz="2400" i="1">
                <a:solidFill>
                  <a:schemeClr val="lt1"/>
                </a:solidFill>
                <a:latin typeface="Book Antiqua"/>
                <a:ea typeface="Book Antiqua"/>
                <a:cs typeface="Book Antiqua"/>
                <a:sym typeface="Book Antiqua"/>
              </a:rPr>
              <a:t>Y</a:t>
            </a:r>
            <a:r>
              <a:rPr lang="en-US" sz="2400" i="1"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F</a:t>
            </a:r>
            <a:r>
              <a:rPr lang="en-US" sz="2400" i="1" baseline="-25000">
                <a:solidFill>
                  <a:schemeClr val="lt1"/>
                </a:solidFill>
                <a:latin typeface="Book Antiqua"/>
                <a:ea typeface="Book Antiqua"/>
                <a:cs typeface="Book Antiqua"/>
                <a:sym typeface="Book Antiqua"/>
              </a:rPr>
              <a:t>t</a:t>
            </a:r>
            <a:endParaRPr/>
          </a:p>
        </p:txBody>
      </p:sp>
      <p:sp>
        <p:nvSpPr>
          <p:cNvPr id="566" name="Google Shape;566;p51"/>
          <p:cNvSpPr txBox="1"/>
          <p:nvPr/>
        </p:nvSpPr>
        <p:spPr>
          <a:xfrm>
            <a:off x="1146175" y="2795588"/>
            <a:ext cx="111440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where:</a:t>
            </a:r>
            <a:endParaRPr sz="2400">
              <a:solidFill>
                <a:schemeClr val="lt1"/>
              </a:solidFill>
              <a:latin typeface="Book Antiqua"/>
              <a:ea typeface="Book Antiqua"/>
              <a:cs typeface="Book Antiqua"/>
              <a:sym typeface="Book Antiqua"/>
            </a:endParaRPr>
          </a:p>
        </p:txBody>
      </p:sp>
      <p:sp>
        <p:nvSpPr>
          <p:cNvPr id="567" name="Google Shape;567;p51"/>
          <p:cNvSpPr txBox="1"/>
          <p:nvPr/>
        </p:nvSpPr>
        <p:spPr>
          <a:xfrm>
            <a:off x="1565275" y="3233738"/>
            <a:ext cx="649287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F</a:t>
            </a:r>
            <a:r>
              <a:rPr lang="en-US" sz="2400" i="1" baseline="-25000">
                <a:solidFill>
                  <a:schemeClr val="lt1"/>
                </a:solidFill>
                <a:latin typeface="Book Antiqua"/>
                <a:ea typeface="Book Antiqua"/>
                <a:cs typeface="Book Antiqua"/>
                <a:sym typeface="Book Antiqua"/>
              </a:rPr>
              <a:t>t</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forecast of the time series for period </a:t>
            </a:r>
            <a:r>
              <a:rPr lang="en-US" sz="2400" i="1">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+ 1</a:t>
            </a:r>
            <a:endParaRPr sz="2400" i="1" baseline="-25000">
              <a:solidFill>
                <a:schemeClr val="lt1"/>
              </a:solidFill>
              <a:latin typeface="Book Antiqua"/>
              <a:ea typeface="Book Antiqua"/>
              <a:cs typeface="Book Antiqua"/>
              <a:sym typeface="Book Antiqua"/>
            </a:endParaRPr>
          </a:p>
        </p:txBody>
      </p:sp>
      <p:sp>
        <p:nvSpPr>
          <p:cNvPr id="568" name="Google Shape;568;p51"/>
          <p:cNvSpPr txBox="1"/>
          <p:nvPr/>
        </p:nvSpPr>
        <p:spPr>
          <a:xfrm>
            <a:off x="1755775" y="3671888"/>
            <a:ext cx="627062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Y</a:t>
            </a:r>
            <a:r>
              <a:rPr lang="en-US" sz="2400" i="1"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actual value of the time series in period </a:t>
            </a:r>
            <a:r>
              <a:rPr lang="en-US" sz="2400" i="1">
                <a:solidFill>
                  <a:schemeClr val="lt1"/>
                </a:solidFill>
                <a:latin typeface="Book Antiqua"/>
                <a:ea typeface="Book Antiqua"/>
                <a:cs typeface="Book Antiqua"/>
                <a:sym typeface="Book Antiqua"/>
              </a:rPr>
              <a:t>t</a:t>
            </a:r>
            <a:endParaRPr sz="2400" i="1" baseline="-25000">
              <a:solidFill>
                <a:schemeClr val="lt1"/>
              </a:solidFill>
              <a:latin typeface="Book Antiqua"/>
              <a:ea typeface="Book Antiqua"/>
              <a:cs typeface="Book Antiqua"/>
              <a:sym typeface="Book Antiqua"/>
            </a:endParaRPr>
          </a:p>
        </p:txBody>
      </p:sp>
      <p:sp>
        <p:nvSpPr>
          <p:cNvPr id="569" name="Google Shape;569;p51"/>
          <p:cNvSpPr txBox="1"/>
          <p:nvPr/>
        </p:nvSpPr>
        <p:spPr>
          <a:xfrm>
            <a:off x="1793875" y="4148138"/>
            <a:ext cx="57785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F</a:t>
            </a:r>
            <a:r>
              <a:rPr lang="en-US" sz="2400" i="1"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forecast of the time series for period </a:t>
            </a:r>
            <a:r>
              <a:rPr lang="en-US" sz="2400" i="1">
                <a:solidFill>
                  <a:schemeClr val="lt1"/>
                </a:solidFill>
                <a:latin typeface="Book Antiqua"/>
                <a:ea typeface="Book Antiqua"/>
                <a:cs typeface="Book Antiqua"/>
                <a:sym typeface="Book Antiqua"/>
              </a:rPr>
              <a:t>t</a:t>
            </a:r>
            <a:endParaRPr sz="2400" i="1" baseline="-25000">
              <a:solidFill>
                <a:schemeClr val="lt1"/>
              </a:solidFill>
              <a:latin typeface="Book Antiqua"/>
              <a:ea typeface="Book Antiqua"/>
              <a:cs typeface="Book Antiqua"/>
              <a:sym typeface="Book Antiqua"/>
            </a:endParaRPr>
          </a:p>
        </p:txBody>
      </p:sp>
      <p:sp>
        <p:nvSpPr>
          <p:cNvPr id="570" name="Google Shape;570;p51"/>
          <p:cNvSpPr txBox="1"/>
          <p:nvPr/>
        </p:nvSpPr>
        <p:spPr>
          <a:xfrm>
            <a:off x="1831975" y="4583113"/>
            <a:ext cx="482282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 smoothing constant (0 </a:t>
            </a:r>
            <a:r>
              <a:rPr lang="en-US" sz="2400" u="sng">
                <a:solidFill>
                  <a:schemeClr val="lt1"/>
                </a:solidFill>
                <a:latin typeface="Book Antiqua"/>
                <a:ea typeface="Book Antiqua"/>
                <a:cs typeface="Book Antiqua"/>
                <a:sym typeface="Book Antiqua"/>
              </a:rPr>
              <a:t>&lt;</a:t>
            </a:r>
            <a:r>
              <a:rPr lang="en-US" sz="2400">
                <a:solidFill>
                  <a:schemeClr val="lt1"/>
                </a:solidFill>
                <a:latin typeface="Book Antiqua"/>
                <a:ea typeface="Book Antiqua"/>
                <a:cs typeface="Book Antiqua"/>
                <a:sym typeface="Book Antiqua"/>
              </a:rPr>
              <a:t>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&lt;</a:t>
            </a:r>
            <a:r>
              <a:rPr lang="en-US" sz="2400">
                <a:solidFill>
                  <a:schemeClr val="lt1"/>
                </a:solidFill>
                <a:latin typeface="Book Antiqua"/>
                <a:ea typeface="Book Antiqua"/>
                <a:cs typeface="Book Antiqua"/>
                <a:sym typeface="Book Antiqua"/>
              </a:rPr>
              <a:t> 1)</a:t>
            </a:r>
            <a:endParaRPr sz="2400" i="1" baseline="-25000">
              <a:solidFill>
                <a:schemeClr val="lt1"/>
              </a:solidFill>
              <a:latin typeface="Book Antiqua"/>
              <a:ea typeface="Book Antiqua"/>
              <a:cs typeface="Book Antiqua"/>
              <a:sym typeface="Book Antiqua"/>
            </a:endParaRPr>
          </a:p>
        </p:txBody>
      </p:sp>
      <p:sp>
        <p:nvSpPr>
          <p:cNvPr id="571" name="Google Shape;571;p51"/>
          <p:cNvSpPr txBox="1"/>
          <p:nvPr/>
        </p:nvSpPr>
        <p:spPr>
          <a:xfrm>
            <a:off x="1155700" y="5043488"/>
            <a:ext cx="119776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and let:</a:t>
            </a:r>
            <a:endParaRPr sz="2400">
              <a:solidFill>
                <a:schemeClr val="lt1"/>
              </a:solidFill>
              <a:latin typeface="Book Antiqua"/>
              <a:ea typeface="Book Antiqua"/>
              <a:cs typeface="Book Antiqua"/>
              <a:sym typeface="Book Antiqua"/>
            </a:endParaRPr>
          </a:p>
        </p:txBody>
      </p:sp>
      <p:sp>
        <p:nvSpPr>
          <p:cNvPr id="572" name="Google Shape;572;p51"/>
          <p:cNvSpPr txBox="1"/>
          <p:nvPr/>
        </p:nvSpPr>
        <p:spPr>
          <a:xfrm>
            <a:off x="1784350" y="5462588"/>
            <a:ext cx="516519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1  </a:t>
            </a:r>
            <a:r>
              <a:rPr lang="en-US" sz="2400">
                <a:solidFill>
                  <a:schemeClr val="lt1"/>
                </a:solidFill>
                <a:latin typeface="Book Antiqua"/>
                <a:ea typeface="Book Antiqua"/>
                <a:cs typeface="Book Antiqua"/>
                <a:sym typeface="Book Antiqua"/>
              </a:rPr>
              <a:t>(to initiate the computations)</a:t>
            </a:r>
            <a:endParaRPr sz="2400" i="1" baseline="-250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Forecasting Methods</a:t>
            </a:r>
            <a:endParaRPr/>
          </a:p>
        </p:txBody>
      </p:sp>
      <p:sp>
        <p:nvSpPr>
          <p:cNvPr id="107" name="Google Shape;107;p16"/>
          <p:cNvSpPr/>
          <p:nvPr/>
        </p:nvSpPr>
        <p:spPr>
          <a:xfrm>
            <a:off x="700088" y="1106487"/>
            <a:ext cx="7704137" cy="2312987"/>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u="sng">
                <a:solidFill>
                  <a:schemeClr val="lt1"/>
                </a:solidFill>
                <a:latin typeface="Book Antiqua"/>
                <a:ea typeface="Book Antiqua"/>
                <a:cs typeface="Book Antiqua"/>
                <a:sym typeface="Book Antiqua"/>
              </a:rPr>
              <a:t>Quantitative forecasting methods</a:t>
            </a:r>
            <a:r>
              <a:rPr lang="en-US" sz="2400">
                <a:solidFill>
                  <a:schemeClr val="lt1"/>
                </a:solidFill>
                <a:latin typeface="Book Antiqua"/>
                <a:ea typeface="Book Antiqua"/>
                <a:cs typeface="Book Antiqua"/>
                <a:sym typeface="Book Antiqua"/>
              </a:rPr>
              <a:t> can be used when:</a:t>
            </a:r>
            <a:endParaRPr sz="2400">
              <a:solidFill>
                <a:schemeClr val="lt1"/>
              </a:solidFill>
              <a:latin typeface="Book Antiqua"/>
              <a:ea typeface="Book Antiqua"/>
              <a:cs typeface="Book Antiqua"/>
              <a:sym typeface="Book Antiqua"/>
            </a:endParaRPr>
          </a:p>
        </p:txBody>
      </p:sp>
      <p:sp>
        <p:nvSpPr>
          <p:cNvPr id="108" name="Google Shape;108;p16"/>
          <p:cNvSpPr/>
          <p:nvPr/>
        </p:nvSpPr>
        <p:spPr>
          <a:xfrm>
            <a:off x="833438" y="1163637"/>
            <a:ext cx="7704137" cy="2312987"/>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None/>
            </a:pPr>
            <a:endParaRPr sz="2400">
              <a:solidFill>
                <a:schemeClr val="lt1"/>
              </a:solidFill>
              <a:latin typeface="Book Antiqua"/>
              <a:ea typeface="Book Antiqua"/>
              <a:cs typeface="Book Antiqua"/>
              <a:sym typeface="Book Antiqua"/>
            </a:endParaRPr>
          </a:p>
          <a:p>
            <a:pPr marL="800100" marR="0" lvl="1" indent="-342900" algn="l" rtl="0">
              <a:lnSpc>
                <a:spcPct val="90000"/>
              </a:lnSpc>
              <a:spcBef>
                <a:spcPts val="480"/>
              </a:spcBef>
              <a:spcAft>
                <a:spcPts val="0"/>
              </a:spcAft>
              <a:buClr>
                <a:srgbClr val="66FFFF"/>
              </a:buClr>
              <a:buSzPts val="1800"/>
              <a:buFont typeface="Noto Sans Symbols"/>
              <a:buChar char="▪"/>
            </a:pPr>
            <a:r>
              <a:rPr lang="en-US" sz="2400" b="0" i="0" u="none" strike="noStrike" cap="none">
                <a:solidFill>
                  <a:schemeClr val="lt1"/>
                </a:solidFill>
                <a:latin typeface="Book Antiqua"/>
                <a:ea typeface="Book Antiqua"/>
                <a:cs typeface="Book Antiqua"/>
                <a:sym typeface="Book Antiqua"/>
              </a:rPr>
              <a:t>past information about the variable being forecast is available,</a:t>
            </a:r>
            <a:endParaRPr/>
          </a:p>
        </p:txBody>
      </p:sp>
      <p:sp>
        <p:nvSpPr>
          <p:cNvPr id="109" name="Google Shape;109;p16"/>
          <p:cNvSpPr/>
          <p:nvPr/>
        </p:nvSpPr>
        <p:spPr>
          <a:xfrm>
            <a:off x="842963" y="1878012"/>
            <a:ext cx="7704137" cy="2312987"/>
          </a:xfrm>
          <a:prstGeom prst="rect">
            <a:avLst/>
          </a:prstGeom>
          <a:noFill/>
          <a:ln>
            <a:noFill/>
          </a:ln>
        </p:spPr>
        <p:txBody>
          <a:bodyPr spcFirstLastPara="1" wrap="square" lIns="90475" tIns="44450" rIns="90475" bIns="44450" anchor="t" anchorCtr="0">
            <a:noAutofit/>
          </a:bodyPr>
          <a:lstStyle/>
          <a:p>
            <a:pPr marL="800100" marR="0" lvl="1" indent="-342900" algn="l" rtl="0">
              <a:lnSpc>
                <a:spcPct val="90000"/>
              </a:lnSpc>
              <a:spcBef>
                <a:spcPts val="0"/>
              </a:spcBef>
              <a:spcAft>
                <a:spcPts val="0"/>
              </a:spcAft>
              <a:buNone/>
            </a:pPr>
            <a:endParaRPr sz="2400" b="0" i="0" u="none" strike="noStrike" cap="none">
              <a:solidFill>
                <a:schemeClr val="lt1"/>
              </a:solidFill>
              <a:latin typeface="Book Antiqua"/>
              <a:ea typeface="Book Antiqua"/>
              <a:cs typeface="Book Antiqua"/>
              <a:sym typeface="Book Antiqua"/>
            </a:endParaRPr>
          </a:p>
          <a:p>
            <a:pPr marL="800100" marR="0" lvl="1" indent="-342900" algn="l" rtl="0">
              <a:lnSpc>
                <a:spcPct val="90000"/>
              </a:lnSpc>
              <a:spcBef>
                <a:spcPts val="480"/>
              </a:spcBef>
              <a:spcAft>
                <a:spcPts val="0"/>
              </a:spcAft>
              <a:buClr>
                <a:srgbClr val="66FFFF"/>
              </a:buClr>
              <a:buSzPts val="1800"/>
              <a:buFont typeface="Noto Sans Symbols"/>
              <a:buChar char="▪"/>
            </a:pPr>
            <a:r>
              <a:rPr lang="en-US" sz="2400" b="0" i="0" u="none" strike="noStrike" cap="none">
                <a:solidFill>
                  <a:schemeClr val="lt1"/>
                </a:solidFill>
                <a:latin typeface="Book Antiqua"/>
                <a:ea typeface="Book Antiqua"/>
                <a:cs typeface="Book Antiqua"/>
                <a:sym typeface="Book Antiqua"/>
              </a:rPr>
              <a:t>the information can be quantified, and</a:t>
            </a:r>
            <a:endParaRPr/>
          </a:p>
          <a:p>
            <a:pPr marL="800100" marR="0" lvl="1" indent="-228600" algn="l" rtl="0">
              <a:lnSpc>
                <a:spcPct val="90000"/>
              </a:lnSpc>
              <a:spcBef>
                <a:spcPts val="480"/>
              </a:spcBef>
              <a:spcAft>
                <a:spcPts val="0"/>
              </a:spcAft>
              <a:buClr>
                <a:srgbClr val="66FFFF"/>
              </a:buClr>
              <a:buSzPts val="1800"/>
              <a:buFont typeface="Noto Sans Symbols"/>
              <a:buNone/>
            </a:pPr>
            <a:endParaRPr sz="2400" b="0" i="0" u="none" strike="noStrike" cap="none">
              <a:solidFill>
                <a:schemeClr val="lt1"/>
              </a:solidFill>
              <a:latin typeface="Book Antiqua"/>
              <a:ea typeface="Book Antiqua"/>
              <a:cs typeface="Book Antiqua"/>
              <a:sym typeface="Book Antiqua"/>
            </a:endParaRPr>
          </a:p>
        </p:txBody>
      </p:sp>
      <p:sp>
        <p:nvSpPr>
          <p:cNvPr id="110" name="Google Shape;110;p16"/>
          <p:cNvSpPr/>
          <p:nvPr/>
        </p:nvSpPr>
        <p:spPr>
          <a:xfrm>
            <a:off x="842963" y="2306637"/>
            <a:ext cx="7704137" cy="1274763"/>
          </a:xfrm>
          <a:prstGeom prst="rect">
            <a:avLst/>
          </a:prstGeom>
          <a:noFill/>
          <a:ln>
            <a:noFill/>
          </a:ln>
        </p:spPr>
        <p:txBody>
          <a:bodyPr spcFirstLastPara="1" wrap="square" lIns="90475" tIns="44450" rIns="90475" bIns="44450" anchor="t" anchorCtr="0">
            <a:noAutofit/>
          </a:bodyPr>
          <a:lstStyle/>
          <a:p>
            <a:pPr marL="800100" marR="0" lvl="1" indent="-342900" algn="l" rtl="0">
              <a:lnSpc>
                <a:spcPct val="90000"/>
              </a:lnSpc>
              <a:spcBef>
                <a:spcPts val="0"/>
              </a:spcBef>
              <a:spcAft>
                <a:spcPts val="0"/>
              </a:spcAft>
              <a:buNone/>
            </a:pPr>
            <a:endParaRPr sz="2400" b="0" i="0" u="none" strike="noStrike" cap="none">
              <a:solidFill>
                <a:schemeClr val="lt1"/>
              </a:solidFill>
              <a:latin typeface="Book Antiqua"/>
              <a:ea typeface="Book Antiqua"/>
              <a:cs typeface="Book Antiqua"/>
              <a:sym typeface="Book Antiqua"/>
            </a:endParaRPr>
          </a:p>
          <a:p>
            <a:pPr marL="800100" marR="0" lvl="1" indent="-342900" algn="l" rtl="0">
              <a:lnSpc>
                <a:spcPct val="90000"/>
              </a:lnSpc>
              <a:spcBef>
                <a:spcPts val="480"/>
              </a:spcBef>
              <a:spcAft>
                <a:spcPts val="0"/>
              </a:spcAft>
              <a:buClr>
                <a:srgbClr val="66FFFF"/>
              </a:buClr>
              <a:buSzPts val="1800"/>
              <a:buFont typeface="Noto Sans Symbols"/>
              <a:buChar char="▪"/>
            </a:pPr>
            <a:r>
              <a:rPr lang="en-US" sz="2400" b="0" i="0" u="none" strike="noStrike" cap="none">
                <a:solidFill>
                  <a:schemeClr val="lt1"/>
                </a:solidFill>
                <a:latin typeface="Book Antiqua"/>
                <a:ea typeface="Book Antiqua"/>
                <a:cs typeface="Book Antiqua"/>
                <a:sym typeface="Book Antiqua"/>
              </a:rPr>
              <a:t>it is reasonable to assume that the pattern of the past will continue into the future.</a:t>
            </a:r>
            <a:endParaRPr sz="2400" b="0" i="0" u="none" strike="noStrike" cap="none">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2"/>
          <p:cNvSpPr/>
          <p:nvPr/>
        </p:nvSpPr>
        <p:spPr>
          <a:xfrm>
            <a:off x="3079750" y="2590800"/>
            <a:ext cx="2952750" cy="6477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578" name="Google Shape;578;p52"/>
          <p:cNvSpPr/>
          <p:nvPr/>
        </p:nvSpPr>
        <p:spPr>
          <a:xfrm>
            <a:off x="554038" y="1619250"/>
            <a:ext cx="7943850" cy="1081088"/>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With some algebraic manipulation, we can rewrite </a:t>
            </a:r>
            <a:r>
              <a:rPr lang="en-US" sz="2400" b="0" i="1" u="none" strike="noStrike" cap="none">
                <a:solidFill>
                  <a:schemeClr val="lt1"/>
                </a:solidFill>
                <a:latin typeface="Book Antiqua"/>
                <a:ea typeface="Book Antiqua"/>
                <a:cs typeface="Book Antiqua"/>
                <a:sym typeface="Book Antiqua"/>
              </a:rPr>
              <a:t>F</a:t>
            </a:r>
            <a:r>
              <a:rPr lang="en-US" sz="2400" b="0" i="1" u="none" strike="noStrike" cap="none" baseline="-25000">
                <a:solidFill>
                  <a:schemeClr val="lt1"/>
                </a:solidFill>
                <a:latin typeface="Book Antiqua"/>
                <a:ea typeface="Book Antiqua"/>
                <a:cs typeface="Book Antiqua"/>
                <a:sym typeface="Book Antiqua"/>
              </a:rPr>
              <a:t>t</a:t>
            </a:r>
            <a:r>
              <a:rPr lang="en-US" sz="2400" b="0" i="0" u="none" strike="noStrike" cap="none" baseline="-25000">
                <a:solidFill>
                  <a:schemeClr val="lt1"/>
                </a:solidFill>
                <a:latin typeface="Book Antiqua"/>
                <a:ea typeface="Book Antiqua"/>
                <a:cs typeface="Book Antiqua"/>
                <a:sym typeface="Book Antiqua"/>
              </a:rPr>
              <a:t>+1</a:t>
            </a:r>
            <a:r>
              <a:rPr lang="en-US" sz="2400" b="0" i="0" u="none" strike="noStrike" cap="none">
                <a:solidFill>
                  <a:schemeClr val="lt1"/>
                </a:solidFill>
                <a:latin typeface="Book Antiqua"/>
                <a:ea typeface="Book Antiqua"/>
                <a:cs typeface="Book Antiqua"/>
                <a:sym typeface="Book Antiqua"/>
              </a:rPr>
              <a:t> = </a:t>
            </a:r>
            <a:r>
              <a:rPr lang="en-US" sz="2400" b="0" i="1" u="none" strike="noStrike" cap="none">
                <a:solidFill>
                  <a:schemeClr val="lt1"/>
                </a:solidFill>
                <a:latin typeface="Noto Sans Symbols"/>
                <a:ea typeface="Noto Sans Symbols"/>
                <a:cs typeface="Noto Sans Symbols"/>
                <a:sym typeface="Noto Sans Symbols"/>
              </a:rPr>
              <a:t>α</a:t>
            </a:r>
            <a:r>
              <a:rPr lang="en-US" sz="2400" b="0" i="1" u="none" strike="noStrike" cap="none">
                <a:solidFill>
                  <a:schemeClr val="lt1"/>
                </a:solidFill>
                <a:latin typeface="Book Antiqua"/>
                <a:ea typeface="Book Antiqua"/>
                <a:cs typeface="Book Antiqua"/>
                <a:sym typeface="Book Antiqua"/>
              </a:rPr>
              <a:t>Y</a:t>
            </a:r>
            <a:r>
              <a:rPr lang="en-US" sz="2400" b="0" i="1" u="none" strike="noStrike" cap="none" baseline="-25000">
                <a:solidFill>
                  <a:schemeClr val="lt1"/>
                </a:solidFill>
                <a:latin typeface="Book Antiqua"/>
                <a:ea typeface="Book Antiqua"/>
                <a:cs typeface="Book Antiqua"/>
                <a:sym typeface="Book Antiqua"/>
              </a:rPr>
              <a:t>t</a:t>
            </a:r>
            <a:r>
              <a:rPr lang="en-US" sz="2400" b="0" i="0" u="none" strike="noStrike" cap="none">
                <a:solidFill>
                  <a:schemeClr val="lt1"/>
                </a:solidFill>
                <a:latin typeface="Book Antiqua"/>
                <a:ea typeface="Book Antiqua"/>
                <a:cs typeface="Book Antiqua"/>
                <a:sym typeface="Book Antiqua"/>
              </a:rPr>
              <a:t> + (1 – </a:t>
            </a:r>
            <a:r>
              <a:rPr lang="en-US" sz="2400" b="0" i="1" u="none" strike="noStrike" cap="none">
                <a:solidFill>
                  <a:schemeClr val="lt1"/>
                </a:solidFill>
                <a:latin typeface="Noto Sans Symbols"/>
                <a:ea typeface="Noto Sans Symbols"/>
                <a:cs typeface="Noto Sans Symbols"/>
                <a:sym typeface="Noto Sans Symbols"/>
              </a:rPr>
              <a:t>α</a:t>
            </a:r>
            <a:r>
              <a:rPr lang="en-US" sz="2400" b="0" i="0" u="none" strike="noStrike" cap="none">
                <a:solidFill>
                  <a:schemeClr val="lt1"/>
                </a:solidFill>
                <a:latin typeface="Book Antiqua"/>
                <a:ea typeface="Book Antiqua"/>
                <a:cs typeface="Book Antiqua"/>
                <a:sym typeface="Book Antiqua"/>
              </a:rPr>
              <a:t>)</a:t>
            </a:r>
            <a:r>
              <a:rPr lang="en-US" sz="2400" b="0" i="1" u="none" strike="noStrike" cap="none">
                <a:solidFill>
                  <a:schemeClr val="lt1"/>
                </a:solidFill>
                <a:latin typeface="Book Antiqua"/>
                <a:ea typeface="Book Antiqua"/>
                <a:cs typeface="Book Antiqua"/>
                <a:sym typeface="Book Antiqua"/>
              </a:rPr>
              <a:t>F</a:t>
            </a:r>
            <a:r>
              <a:rPr lang="en-US" sz="2400" b="0" i="1" u="none" strike="noStrike" cap="none" baseline="-25000">
                <a:solidFill>
                  <a:schemeClr val="lt1"/>
                </a:solidFill>
                <a:latin typeface="Book Antiqua"/>
                <a:ea typeface="Book Antiqua"/>
                <a:cs typeface="Book Antiqua"/>
                <a:sym typeface="Book Antiqua"/>
              </a:rPr>
              <a:t>t</a:t>
            </a:r>
            <a:r>
              <a:rPr lang="en-US" sz="2400" b="0" i="0" u="none" strike="noStrike" cap="none">
                <a:solidFill>
                  <a:schemeClr val="lt1"/>
                </a:solidFill>
                <a:latin typeface="Book Antiqua"/>
                <a:ea typeface="Book Antiqua"/>
                <a:cs typeface="Book Antiqua"/>
                <a:sym typeface="Book Antiqua"/>
              </a:rPr>
              <a:t> as:</a:t>
            </a:r>
            <a:endParaRPr/>
          </a:p>
        </p:txBody>
      </p:sp>
      <p:sp>
        <p:nvSpPr>
          <p:cNvPr id="579" name="Google Shape;579;p52"/>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Exponential Smoothing</a:t>
            </a:r>
            <a:endParaRPr sz="2800">
              <a:solidFill>
                <a:srgbClr val="66FFFF"/>
              </a:solidFill>
              <a:latin typeface="Book Antiqua"/>
              <a:ea typeface="Book Antiqua"/>
              <a:cs typeface="Book Antiqua"/>
              <a:sym typeface="Book Antiqua"/>
            </a:endParaRPr>
          </a:p>
        </p:txBody>
      </p:sp>
      <p:sp>
        <p:nvSpPr>
          <p:cNvPr id="580" name="Google Shape;580;p52"/>
          <p:cNvSpPr/>
          <p:nvPr/>
        </p:nvSpPr>
        <p:spPr>
          <a:xfrm>
            <a:off x="512763" y="1058863"/>
            <a:ext cx="5962650" cy="5095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Exponential Smoothing Forecast</a:t>
            </a:r>
            <a:endParaRPr sz="2400">
              <a:solidFill>
                <a:schemeClr val="lt1"/>
              </a:solidFill>
              <a:latin typeface="Book Antiqua"/>
              <a:ea typeface="Book Antiqua"/>
              <a:cs typeface="Book Antiqua"/>
              <a:sym typeface="Book Antiqua"/>
            </a:endParaRPr>
          </a:p>
        </p:txBody>
      </p:sp>
      <p:sp>
        <p:nvSpPr>
          <p:cNvPr id="581" name="Google Shape;581;p52"/>
          <p:cNvSpPr txBox="1"/>
          <p:nvPr/>
        </p:nvSpPr>
        <p:spPr>
          <a:xfrm>
            <a:off x="3051175" y="2659063"/>
            <a:ext cx="294824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  F</a:t>
            </a:r>
            <a:r>
              <a:rPr lang="en-US" sz="2400" i="1" baseline="-25000">
                <a:solidFill>
                  <a:schemeClr val="lt1"/>
                </a:solidFill>
                <a:latin typeface="Book Antiqua"/>
                <a:ea typeface="Book Antiqua"/>
                <a:cs typeface="Book Antiqua"/>
                <a:sym typeface="Book Antiqua"/>
              </a:rPr>
              <a:t>t</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a:t>
            </a:r>
            <a:r>
              <a:rPr lang="en-US" sz="2400" i="1">
                <a:solidFill>
                  <a:schemeClr val="lt1"/>
                </a:solidFill>
                <a:latin typeface="Book Antiqua"/>
                <a:ea typeface="Book Antiqua"/>
                <a:cs typeface="Book Antiqua"/>
                <a:sym typeface="Book Antiqua"/>
              </a:rPr>
              <a:t>F</a:t>
            </a:r>
            <a:r>
              <a:rPr lang="en-US" sz="2400" i="1" baseline="-25000">
                <a:solidFill>
                  <a:schemeClr val="lt1"/>
                </a:solidFill>
                <a:latin typeface="Book Antiqua"/>
                <a:ea typeface="Book Antiqua"/>
                <a:cs typeface="Book Antiqua"/>
                <a:sym typeface="Book Antiqua"/>
              </a:rPr>
              <a:t>t</a:t>
            </a:r>
            <a:r>
              <a:rPr lang="en-US" sz="2400" i="1">
                <a:solidFill>
                  <a:schemeClr val="lt1"/>
                </a:solidFill>
                <a:latin typeface="Book Antiqua"/>
                <a:ea typeface="Book Antiqua"/>
                <a:cs typeface="Book Antiqua"/>
                <a:sym typeface="Book Antiqua"/>
              </a:rPr>
              <a:t>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Noto Sans Symbols"/>
                <a:ea typeface="Noto Sans Symbols"/>
                <a:cs typeface="Noto Sans Symbols"/>
                <a:sym typeface="Noto Sans Symbols"/>
              </a:rPr>
              <a:t>(</a:t>
            </a:r>
            <a:r>
              <a:rPr lang="en-US" sz="2400" i="1">
                <a:solidFill>
                  <a:schemeClr val="lt1"/>
                </a:solidFill>
                <a:latin typeface="Book Antiqua"/>
                <a:ea typeface="Book Antiqua"/>
                <a:cs typeface="Book Antiqua"/>
                <a:sym typeface="Book Antiqua"/>
              </a:rPr>
              <a:t>Y</a:t>
            </a:r>
            <a:r>
              <a:rPr lang="en-US" sz="2400" i="1"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a:t>
            </a:r>
            <a:r>
              <a:rPr lang="en-US" sz="2400" i="1">
                <a:solidFill>
                  <a:schemeClr val="lt1"/>
                </a:solidFill>
                <a:latin typeface="Book Antiqua"/>
                <a:ea typeface="Book Antiqua"/>
                <a:cs typeface="Book Antiqua"/>
                <a:sym typeface="Book Antiqua"/>
              </a:rPr>
              <a:t>F</a:t>
            </a:r>
            <a:r>
              <a:rPr lang="en-US" sz="2400" i="1"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a:t>
            </a:r>
            <a:endParaRPr sz="2400" i="1" baseline="-25000">
              <a:solidFill>
                <a:schemeClr val="lt1"/>
              </a:solidFill>
              <a:latin typeface="Book Antiqua"/>
              <a:ea typeface="Book Antiqua"/>
              <a:cs typeface="Book Antiqua"/>
              <a:sym typeface="Book Antiqua"/>
            </a:endParaRPr>
          </a:p>
        </p:txBody>
      </p:sp>
      <p:sp>
        <p:nvSpPr>
          <p:cNvPr id="582" name="Google Shape;582;p52"/>
          <p:cNvSpPr/>
          <p:nvPr/>
        </p:nvSpPr>
        <p:spPr>
          <a:xfrm>
            <a:off x="554038" y="3486150"/>
            <a:ext cx="7924800" cy="1100138"/>
          </a:xfrm>
          <a:prstGeom prst="rect">
            <a:avLst/>
          </a:prstGeom>
          <a:noFill/>
          <a:ln>
            <a:noFill/>
          </a:ln>
        </p:spPr>
        <p:txBody>
          <a:bodyPr spcFirstLastPara="1" wrap="square" lIns="90475" tIns="44450" rIns="90475" bIns="44450" anchor="t" anchorCtr="0">
            <a:noAutofit/>
          </a:bodyPr>
          <a:lstStyle/>
          <a:p>
            <a:pPr marL="742950" marR="0" lvl="1" indent="-285750" algn="l" rtl="0">
              <a:spcBef>
                <a:spcPts val="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We see that the new forecast </a:t>
            </a:r>
            <a:r>
              <a:rPr lang="en-US" sz="2400" b="0" i="1" u="none" strike="noStrike" cap="none">
                <a:solidFill>
                  <a:schemeClr val="lt1"/>
                </a:solidFill>
                <a:latin typeface="Book Antiqua"/>
                <a:ea typeface="Book Antiqua"/>
                <a:cs typeface="Book Antiqua"/>
                <a:sym typeface="Book Antiqua"/>
              </a:rPr>
              <a:t>F</a:t>
            </a:r>
            <a:r>
              <a:rPr lang="en-US" sz="2400" b="0" i="1" u="none" strike="noStrike" cap="none" baseline="-25000">
                <a:solidFill>
                  <a:schemeClr val="lt1"/>
                </a:solidFill>
                <a:latin typeface="Book Antiqua"/>
                <a:ea typeface="Book Antiqua"/>
                <a:cs typeface="Book Antiqua"/>
                <a:sym typeface="Book Antiqua"/>
              </a:rPr>
              <a:t>t</a:t>
            </a:r>
            <a:r>
              <a:rPr lang="en-US" sz="2400" b="0" i="0" u="none" strike="noStrike" cap="none" baseline="-25000">
                <a:solidFill>
                  <a:schemeClr val="lt1"/>
                </a:solidFill>
                <a:latin typeface="Book Antiqua"/>
                <a:ea typeface="Book Antiqua"/>
                <a:cs typeface="Book Antiqua"/>
                <a:sym typeface="Book Antiqua"/>
              </a:rPr>
              <a:t>+1</a:t>
            </a:r>
            <a:r>
              <a:rPr lang="en-US" sz="2400" b="0" i="0" u="none" strike="noStrike" cap="none">
                <a:solidFill>
                  <a:schemeClr val="lt1"/>
                </a:solidFill>
                <a:latin typeface="Book Antiqua"/>
                <a:ea typeface="Book Antiqua"/>
                <a:cs typeface="Book Antiqua"/>
                <a:sym typeface="Book Antiqua"/>
              </a:rPr>
              <a:t> is equal to the previous forecast </a:t>
            </a:r>
            <a:r>
              <a:rPr lang="en-US" sz="2400" b="0" i="1" u="none" strike="noStrike" cap="none">
                <a:solidFill>
                  <a:schemeClr val="lt1"/>
                </a:solidFill>
                <a:latin typeface="Book Antiqua"/>
                <a:ea typeface="Book Antiqua"/>
                <a:cs typeface="Book Antiqua"/>
                <a:sym typeface="Book Antiqua"/>
              </a:rPr>
              <a:t>F</a:t>
            </a:r>
            <a:r>
              <a:rPr lang="en-US" sz="2400" b="0" i="1" u="none" strike="noStrike" cap="none" baseline="-25000">
                <a:solidFill>
                  <a:schemeClr val="lt1"/>
                </a:solidFill>
                <a:latin typeface="Book Antiqua"/>
                <a:ea typeface="Book Antiqua"/>
                <a:cs typeface="Book Antiqua"/>
                <a:sym typeface="Book Antiqua"/>
              </a:rPr>
              <a:t>t</a:t>
            </a:r>
            <a:r>
              <a:rPr lang="en-US" sz="2400" b="0" i="0" u="none" strike="noStrike" cap="none">
                <a:solidFill>
                  <a:schemeClr val="lt1"/>
                </a:solidFill>
                <a:latin typeface="Book Antiqua"/>
                <a:ea typeface="Book Antiqua"/>
                <a:cs typeface="Book Antiqua"/>
                <a:sym typeface="Book Antiqua"/>
              </a:rPr>
              <a:t> plus an adjustment, which is </a:t>
            </a:r>
            <a:r>
              <a:rPr lang="en-US" sz="2400" b="0" i="1" u="none" strike="noStrike" cap="none">
                <a:solidFill>
                  <a:schemeClr val="lt1"/>
                </a:solidFill>
                <a:latin typeface="Noto Sans Symbols"/>
                <a:ea typeface="Noto Sans Symbols"/>
                <a:cs typeface="Noto Sans Symbols"/>
                <a:sym typeface="Noto Sans Symbols"/>
              </a:rPr>
              <a:t>α</a:t>
            </a:r>
            <a:r>
              <a:rPr lang="en-US" sz="2400" b="0" i="0" u="none" strike="noStrike" cap="none">
                <a:solidFill>
                  <a:schemeClr val="lt1"/>
                </a:solidFill>
                <a:latin typeface="Book Antiqua"/>
                <a:ea typeface="Book Antiqua"/>
                <a:cs typeface="Book Antiqua"/>
                <a:sym typeface="Book Antiqua"/>
              </a:rPr>
              <a:t> times the most recent forecast error, </a:t>
            </a:r>
            <a:r>
              <a:rPr lang="en-US" sz="2400" b="0" i="1" u="none" strike="noStrike" cap="none">
                <a:solidFill>
                  <a:schemeClr val="lt1"/>
                </a:solidFill>
                <a:latin typeface="Book Antiqua"/>
                <a:ea typeface="Book Antiqua"/>
                <a:cs typeface="Book Antiqua"/>
                <a:sym typeface="Book Antiqua"/>
              </a:rPr>
              <a:t>Y</a:t>
            </a:r>
            <a:r>
              <a:rPr lang="en-US" sz="2400" b="0" i="1" u="none" strike="noStrike" cap="none" baseline="-25000">
                <a:solidFill>
                  <a:schemeClr val="lt1"/>
                </a:solidFill>
                <a:latin typeface="Book Antiqua"/>
                <a:ea typeface="Book Antiqua"/>
                <a:cs typeface="Book Antiqua"/>
                <a:sym typeface="Book Antiqua"/>
              </a:rPr>
              <a:t>t</a:t>
            </a:r>
            <a:r>
              <a:rPr lang="en-US" sz="2400" b="0" i="0" u="none" strike="noStrike" cap="none">
                <a:solidFill>
                  <a:schemeClr val="lt1"/>
                </a:solidFill>
                <a:latin typeface="Book Antiqua"/>
                <a:ea typeface="Book Antiqua"/>
                <a:cs typeface="Book Antiqua"/>
                <a:sym typeface="Book Antiqua"/>
              </a:rPr>
              <a:t> – </a:t>
            </a:r>
            <a:r>
              <a:rPr lang="en-US" sz="2400" b="0" i="1" u="none" strike="noStrike" cap="none">
                <a:solidFill>
                  <a:schemeClr val="lt1"/>
                </a:solidFill>
                <a:latin typeface="Book Antiqua"/>
                <a:ea typeface="Book Antiqua"/>
                <a:cs typeface="Book Antiqua"/>
                <a:sym typeface="Book Antiqua"/>
              </a:rPr>
              <a:t>F</a:t>
            </a:r>
            <a:r>
              <a:rPr lang="en-US" sz="2400" b="0" i="1" u="none" strike="noStrike" cap="none" baseline="-25000">
                <a:solidFill>
                  <a:schemeClr val="lt1"/>
                </a:solidFill>
                <a:latin typeface="Book Antiqua"/>
                <a:ea typeface="Book Antiqua"/>
                <a:cs typeface="Book Antiqua"/>
                <a:sym typeface="Book Antiqua"/>
              </a:rPr>
              <a:t>t</a:t>
            </a:r>
            <a:r>
              <a:rPr lang="en-US" sz="2400" b="0" i="0" u="none" strike="noStrike" cap="none">
                <a:solidFill>
                  <a:schemeClr val="lt1"/>
                </a:solidFill>
                <a:latin typeface="Book Antiqua"/>
                <a:ea typeface="Book Antiqua"/>
                <a:cs typeface="Book Antiqua"/>
                <a:sym typeface="Book Antiqua"/>
              </a:rPr>
              <a:t>.</a:t>
            </a:r>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3"/>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Exponential Smoothing</a:t>
            </a:r>
            <a:endParaRPr sz="2800">
              <a:solidFill>
                <a:srgbClr val="66FFFF"/>
              </a:solidFill>
              <a:latin typeface="Book Antiqua"/>
              <a:ea typeface="Book Antiqua"/>
              <a:cs typeface="Book Antiqua"/>
              <a:sym typeface="Book Antiqua"/>
            </a:endParaRPr>
          </a:p>
        </p:txBody>
      </p:sp>
      <p:sp>
        <p:nvSpPr>
          <p:cNvPr id="588" name="Google Shape;588;p53"/>
          <p:cNvSpPr/>
          <p:nvPr/>
        </p:nvSpPr>
        <p:spPr>
          <a:xfrm>
            <a:off x="700089" y="1068389"/>
            <a:ext cx="7339012" cy="3627436"/>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Desirable Value for the Smoothing Constant </a:t>
            </a:r>
            <a:r>
              <a:rPr lang="en-US" sz="2400" i="1">
                <a:solidFill>
                  <a:srgbClr val="66FFFF"/>
                </a:solidFill>
                <a:latin typeface="Noto Sans Symbols"/>
                <a:ea typeface="Noto Sans Symbols"/>
                <a:cs typeface="Noto Sans Symbols"/>
                <a:sym typeface="Noto Sans Symbols"/>
              </a:rPr>
              <a:t>α</a:t>
            </a:r>
            <a:r>
              <a:rPr lang="en-US" sz="2400">
                <a:solidFill>
                  <a:srgbClr val="66FFFF"/>
                </a:solidFill>
                <a:latin typeface="Book Antiqua"/>
                <a:ea typeface="Book Antiqua"/>
                <a:cs typeface="Book Antiqua"/>
                <a:sym typeface="Book Antiqua"/>
              </a:rPr>
              <a:t>.</a:t>
            </a:r>
            <a:endParaRPr/>
          </a:p>
          <a:p>
            <a:pPr marL="800100" marR="0" lvl="1" indent="-342900" algn="l" rtl="0">
              <a:spcBef>
                <a:spcPts val="480"/>
              </a:spcBef>
              <a:spcAft>
                <a:spcPts val="0"/>
              </a:spcAft>
              <a:buClr>
                <a:srgbClr val="66FFFF"/>
              </a:buClr>
              <a:buSzPts val="1800"/>
              <a:buFont typeface="Arial"/>
              <a:buChar char="●"/>
            </a:pPr>
            <a:r>
              <a:rPr lang="en-US" sz="2400" b="0" i="0" u="none" strike="noStrike" cap="none">
                <a:solidFill>
                  <a:schemeClr val="lt1"/>
                </a:solidFill>
                <a:latin typeface="Book Antiqua"/>
                <a:ea typeface="Book Antiqua"/>
                <a:cs typeface="Book Antiqua"/>
                <a:sym typeface="Book Antiqua"/>
              </a:rPr>
              <a:t>If the time series contains substantial random variability, a smaller value (nearer to zero) is preferred.</a:t>
            </a:r>
            <a:endParaRPr/>
          </a:p>
          <a:p>
            <a:pPr marL="800100" marR="0" lvl="1" indent="-342900" algn="l" rtl="0">
              <a:spcBef>
                <a:spcPts val="480"/>
              </a:spcBef>
              <a:spcAft>
                <a:spcPts val="0"/>
              </a:spcAft>
              <a:buClr>
                <a:srgbClr val="66FFFF"/>
              </a:buClr>
              <a:buSzPts val="1800"/>
              <a:buFont typeface="Arial"/>
              <a:buChar char="●"/>
            </a:pPr>
            <a:r>
              <a:rPr lang="en-US" sz="2400" b="0" i="0" u="none" strike="noStrike" cap="none">
                <a:solidFill>
                  <a:schemeClr val="lt1"/>
                </a:solidFill>
                <a:latin typeface="Book Antiqua"/>
                <a:ea typeface="Book Antiqua"/>
                <a:cs typeface="Book Antiqua"/>
                <a:sym typeface="Book Antiqua"/>
              </a:rPr>
              <a:t>If there is little random variability present, forecast errors are more likely to represent a change in the level of the time series …. and a larger value for </a:t>
            </a:r>
            <a:r>
              <a:rPr lang="en-US" sz="2400" b="0" i="1" u="none" strike="noStrike" cap="none">
                <a:solidFill>
                  <a:schemeClr val="lt1"/>
                </a:solidFill>
                <a:latin typeface="Noto Sans Symbols"/>
                <a:ea typeface="Noto Sans Symbols"/>
                <a:cs typeface="Noto Sans Symbols"/>
                <a:sym typeface="Noto Sans Symbols"/>
              </a:rPr>
              <a:t>α</a:t>
            </a:r>
            <a:r>
              <a:rPr lang="en-US" sz="2400" b="0" i="0" u="none" strike="noStrike" cap="none">
                <a:solidFill>
                  <a:schemeClr val="lt1"/>
                </a:solidFill>
                <a:latin typeface="Book Antiqua"/>
                <a:ea typeface="Book Antiqua"/>
                <a:cs typeface="Book Antiqua"/>
                <a:sym typeface="Book Antiqua"/>
              </a:rPr>
              <a:t> is preferred.</a:t>
            </a:r>
            <a:endParaRPr sz="2400" b="0" i="0" u="none" strike="noStrike" cap="none">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4"/>
          <p:cNvSpPr/>
          <p:nvPr/>
        </p:nvSpPr>
        <p:spPr>
          <a:xfrm>
            <a:off x="503238" y="1525589"/>
            <a:ext cx="7772400" cy="14271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If Rosco Drugs uses exponential smoothing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to forecast sales, which value for the smoothing constant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.1 or .8, gives better forecasts?</a:t>
            </a:r>
            <a:endParaRPr/>
          </a:p>
        </p:txBody>
      </p:sp>
      <p:sp>
        <p:nvSpPr>
          <p:cNvPr id="594" name="Google Shape;594;p54"/>
          <p:cNvSpPr/>
          <p:nvPr/>
        </p:nvSpPr>
        <p:spPr>
          <a:xfrm>
            <a:off x="511175" y="1055688"/>
            <a:ext cx="54911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Example:  Rosco Drugs</a:t>
            </a:r>
            <a:endParaRPr sz="2400">
              <a:solidFill>
                <a:schemeClr val="lt1"/>
              </a:solidFill>
              <a:latin typeface="Book Antiqua"/>
              <a:ea typeface="Book Antiqua"/>
              <a:cs typeface="Book Antiqua"/>
              <a:sym typeface="Book Antiqua"/>
            </a:endParaRPr>
          </a:p>
        </p:txBody>
      </p:sp>
      <p:sp>
        <p:nvSpPr>
          <p:cNvPr id="595" name="Google Shape;595;p54"/>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Exponential Smoothing</a:t>
            </a:r>
            <a:endParaRPr/>
          </a:p>
        </p:txBody>
      </p:sp>
      <p:grpSp>
        <p:nvGrpSpPr>
          <p:cNvPr id="596" name="Google Shape;596;p54"/>
          <p:cNvGrpSpPr/>
          <p:nvPr/>
        </p:nvGrpSpPr>
        <p:grpSpPr>
          <a:xfrm>
            <a:off x="2562225" y="2943225"/>
            <a:ext cx="3981450" cy="2705100"/>
            <a:chOff x="2571750" y="2971800"/>
            <a:chExt cx="3981450" cy="2705100"/>
          </a:xfrm>
        </p:grpSpPr>
        <p:sp>
          <p:nvSpPr>
            <p:cNvPr id="597" name="Google Shape;597;p54"/>
            <p:cNvSpPr/>
            <p:nvPr/>
          </p:nvSpPr>
          <p:spPr>
            <a:xfrm>
              <a:off x="2571750" y="2971800"/>
              <a:ext cx="3981450" cy="27051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cxnSp>
          <p:nvCxnSpPr>
            <p:cNvPr id="598" name="Google Shape;598;p54"/>
            <p:cNvCxnSpPr/>
            <p:nvPr/>
          </p:nvCxnSpPr>
          <p:spPr>
            <a:xfrm>
              <a:off x="4533900" y="3222625"/>
              <a:ext cx="0" cy="2257425"/>
            </a:xfrm>
            <a:prstGeom prst="straightConnector1">
              <a:avLst/>
            </a:prstGeom>
            <a:noFill/>
            <a:ln>
              <a:noFill/>
            </a:ln>
            <a:effectLst>
              <a:outerShdw blurRad="44450" dist="27940" dir="5400000" algn="ctr">
                <a:srgbClr val="000000">
                  <a:alpha val="31764"/>
                </a:srgbClr>
              </a:outerShdw>
            </a:effectLst>
          </p:spPr>
        </p:cxnSp>
        <p:sp>
          <p:nvSpPr>
            <p:cNvPr id="599" name="Google Shape;599;p54"/>
            <p:cNvSpPr txBox="1"/>
            <p:nvPr/>
          </p:nvSpPr>
          <p:spPr>
            <a:xfrm>
              <a:off x="2967038" y="3490913"/>
              <a:ext cx="336550"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5</a:t>
              </a:r>
              <a:endParaRPr/>
            </a:p>
          </p:txBody>
        </p:sp>
        <p:sp>
          <p:nvSpPr>
            <p:cNvPr id="600" name="Google Shape;600;p54"/>
            <p:cNvSpPr txBox="1"/>
            <p:nvPr/>
          </p:nvSpPr>
          <p:spPr>
            <a:xfrm>
              <a:off x="4891088" y="3490913"/>
              <a:ext cx="488950"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10</a:t>
              </a:r>
              <a:endParaRPr/>
            </a:p>
          </p:txBody>
        </p:sp>
        <p:sp>
          <p:nvSpPr>
            <p:cNvPr id="601" name="Google Shape;601;p54"/>
            <p:cNvSpPr txBox="1"/>
            <p:nvPr/>
          </p:nvSpPr>
          <p:spPr>
            <a:xfrm>
              <a:off x="3681413" y="3490913"/>
              <a:ext cx="641350"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125</a:t>
              </a:r>
              <a:endParaRPr/>
            </a:p>
          </p:txBody>
        </p:sp>
        <p:sp>
          <p:nvSpPr>
            <p:cNvPr id="602" name="Google Shape;602;p54"/>
            <p:cNvSpPr txBox="1"/>
            <p:nvPr/>
          </p:nvSpPr>
          <p:spPr>
            <a:xfrm>
              <a:off x="5738813" y="3490913"/>
              <a:ext cx="641350"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603" name="Google Shape;603;p54"/>
            <p:cNvSpPr txBox="1"/>
            <p:nvPr/>
          </p:nvSpPr>
          <p:spPr>
            <a:xfrm>
              <a:off x="2611438" y="3100388"/>
              <a:ext cx="950912"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604" name="Google Shape;604;p54"/>
            <p:cNvSpPr txBox="1"/>
            <p:nvPr/>
          </p:nvSpPr>
          <p:spPr>
            <a:xfrm>
              <a:off x="4630738" y="3100388"/>
              <a:ext cx="950912"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605" name="Google Shape;605;p54"/>
            <p:cNvSpPr txBox="1"/>
            <p:nvPr/>
          </p:nvSpPr>
          <p:spPr>
            <a:xfrm>
              <a:off x="3575050" y="3100388"/>
              <a:ext cx="8604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
          <p:nvSpPr>
            <p:cNvPr id="606" name="Google Shape;606;p54"/>
            <p:cNvSpPr txBox="1"/>
            <p:nvPr/>
          </p:nvSpPr>
          <p:spPr>
            <a:xfrm>
              <a:off x="5594350" y="3100388"/>
              <a:ext cx="8604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gr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5"/>
          <p:cNvSpPr/>
          <p:nvPr/>
        </p:nvSpPr>
        <p:spPr>
          <a:xfrm>
            <a:off x="1276350" y="1619250"/>
            <a:ext cx="6610350" cy="38671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612" name="Google Shape;612;p55"/>
          <p:cNvSpPr txBox="1">
            <a:spLocks noGrp="1"/>
          </p:cNvSpPr>
          <p:nvPr>
            <p:ph type="title"/>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Exponential Smoothing</a:t>
            </a:r>
            <a:endParaRPr/>
          </a:p>
        </p:txBody>
      </p:sp>
      <p:sp>
        <p:nvSpPr>
          <p:cNvPr id="613" name="Google Shape;613;p55"/>
          <p:cNvSpPr/>
          <p:nvPr/>
        </p:nvSpPr>
        <p:spPr>
          <a:xfrm>
            <a:off x="520700" y="1065213"/>
            <a:ext cx="8101013" cy="4683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Using Smoothing Constant Value </a:t>
            </a:r>
            <a:r>
              <a:rPr lang="en-US" sz="2400" i="1">
                <a:solidFill>
                  <a:srgbClr val="66FFFF"/>
                </a:solidFill>
                <a:latin typeface="Noto Sans Symbols"/>
                <a:ea typeface="Noto Sans Symbols"/>
                <a:cs typeface="Noto Sans Symbols"/>
                <a:sym typeface="Noto Sans Symbols"/>
              </a:rPr>
              <a:t>α</a:t>
            </a:r>
            <a:r>
              <a:rPr lang="en-US" sz="2400">
                <a:solidFill>
                  <a:srgbClr val="66FFFF"/>
                </a:solidFill>
                <a:latin typeface="Book Antiqua"/>
                <a:ea typeface="Book Antiqua"/>
                <a:cs typeface="Book Antiqua"/>
                <a:sym typeface="Book Antiqua"/>
              </a:rPr>
              <a:t> = .1</a:t>
            </a:r>
            <a:endParaRPr sz="2400">
              <a:solidFill>
                <a:schemeClr val="lt1"/>
              </a:solidFill>
              <a:latin typeface="Book Antiqua"/>
              <a:ea typeface="Book Antiqua"/>
              <a:cs typeface="Book Antiqua"/>
              <a:sym typeface="Book Antiqua"/>
            </a:endParaRPr>
          </a:p>
        </p:txBody>
      </p:sp>
      <p:sp>
        <p:nvSpPr>
          <p:cNvPr id="614" name="Google Shape;614;p55"/>
          <p:cNvSpPr/>
          <p:nvPr/>
        </p:nvSpPr>
        <p:spPr>
          <a:xfrm>
            <a:off x="1130300" y="1693863"/>
            <a:ext cx="6500813" cy="4683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2 </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110 </a:t>
            </a:r>
            <a:endParaRPr/>
          </a:p>
        </p:txBody>
      </p:sp>
      <p:sp>
        <p:nvSpPr>
          <p:cNvPr id="615" name="Google Shape;615;p55"/>
          <p:cNvSpPr/>
          <p:nvPr/>
        </p:nvSpPr>
        <p:spPr>
          <a:xfrm>
            <a:off x="1130300" y="2093913"/>
            <a:ext cx="6862763" cy="4492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3</a:t>
            </a:r>
            <a:r>
              <a:rPr lang="en-US" sz="2400">
                <a:solidFill>
                  <a:schemeClr val="lt1"/>
                </a:solidFill>
                <a:latin typeface="Book Antiqua"/>
                <a:ea typeface="Book Antiqua"/>
                <a:cs typeface="Book Antiqua"/>
                <a:sym typeface="Book Antiqua"/>
              </a:rPr>
              <a:t> = .1</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.9</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.1(115) + .9(110)       = 110.50</a:t>
            </a:r>
            <a:endParaRPr sz="2400">
              <a:solidFill>
                <a:schemeClr val="lt1"/>
              </a:solidFill>
              <a:latin typeface="Book Antiqua"/>
              <a:ea typeface="Book Antiqua"/>
              <a:cs typeface="Book Antiqua"/>
              <a:sym typeface="Book Antiqua"/>
            </a:endParaRPr>
          </a:p>
        </p:txBody>
      </p:sp>
      <p:sp>
        <p:nvSpPr>
          <p:cNvPr id="616" name="Google Shape;616;p55"/>
          <p:cNvSpPr/>
          <p:nvPr/>
        </p:nvSpPr>
        <p:spPr>
          <a:xfrm>
            <a:off x="1130300" y="2493963"/>
            <a:ext cx="6881813" cy="5064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4</a:t>
            </a:r>
            <a:r>
              <a:rPr lang="en-US" sz="2400">
                <a:solidFill>
                  <a:schemeClr val="lt1"/>
                </a:solidFill>
                <a:latin typeface="Book Antiqua"/>
                <a:ea typeface="Book Antiqua"/>
                <a:cs typeface="Book Antiqua"/>
                <a:sym typeface="Book Antiqua"/>
              </a:rPr>
              <a:t> = .1</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3</a:t>
            </a:r>
            <a:r>
              <a:rPr lang="en-US" sz="2400">
                <a:solidFill>
                  <a:schemeClr val="lt1"/>
                </a:solidFill>
                <a:latin typeface="Book Antiqua"/>
                <a:ea typeface="Book Antiqua"/>
                <a:cs typeface="Book Antiqua"/>
                <a:sym typeface="Book Antiqua"/>
              </a:rPr>
              <a:t> + .9</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3</a:t>
            </a:r>
            <a:r>
              <a:rPr lang="en-US" sz="2400">
                <a:solidFill>
                  <a:schemeClr val="lt1"/>
                </a:solidFill>
                <a:latin typeface="Book Antiqua"/>
                <a:ea typeface="Book Antiqua"/>
                <a:cs typeface="Book Antiqua"/>
                <a:sym typeface="Book Antiqua"/>
              </a:rPr>
              <a:t> = .1(125) + .9(110.5)    = 111.95</a:t>
            </a:r>
            <a:endParaRPr/>
          </a:p>
        </p:txBody>
      </p:sp>
      <p:sp>
        <p:nvSpPr>
          <p:cNvPr id="617" name="Google Shape;617;p55"/>
          <p:cNvSpPr/>
          <p:nvPr/>
        </p:nvSpPr>
        <p:spPr>
          <a:xfrm>
            <a:off x="1130300" y="2894013"/>
            <a:ext cx="6900863" cy="4492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5</a:t>
            </a:r>
            <a:r>
              <a:rPr lang="en-US" sz="2400">
                <a:solidFill>
                  <a:schemeClr val="lt1"/>
                </a:solidFill>
                <a:latin typeface="Book Antiqua"/>
                <a:ea typeface="Book Antiqua"/>
                <a:cs typeface="Book Antiqua"/>
                <a:sym typeface="Book Antiqua"/>
              </a:rPr>
              <a:t> = .1</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4</a:t>
            </a:r>
            <a:r>
              <a:rPr lang="en-US" sz="2400">
                <a:solidFill>
                  <a:schemeClr val="lt1"/>
                </a:solidFill>
                <a:latin typeface="Book Antiqua"/>
                <a:ea typeface="Book Antiqua"/>
                <a:cs typeface="Book Antiqua"/>
                <a:sym typeface="Book Antiqua"/>
              </a:rPr>
              <a:t> + .9</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4</a:t>
            </a:r>
            <a:r>
              <a:rPr lang="en-US" sz="2400">
                <a:solidFill>
                  <a:schemeClr val="lt1"/>
                </a:solidFill>
                <a:latin typeface="Book Antiqua"/>
                <a:ea typeface="Book Antiqua"/>
                <a:cs typeface="Book Antiqua"/>
                <a:sym typeface="Book Antiqua"/>
              </a:rPr>
              <a:t> = .1(120) + .9(111.95)  = 112.76</a:t>
            </a:r>
            <a:endParaRPr/>
          </a:p>
        </p:txBody>
      </p:sp>
      <p:sp>
        <p:nvSpPr>
          <p:cNvPr id="618" name="Google Shape;618;p55"/>
          <p:cNvSpPr/>
          <p:nvPr/>
        </p:nvSpPr>
        <p:spPr>
          <a:xfrm>
            <a:off x="1130300" y="3294063"/>
            <a:ext cx="6748463" cy="4683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6</a:t>
            </a:r>
            <a:r>
              <a:rPr lang="en-US" sz="2400">
                <a:solidFill>
                  <a:schemeClr val="lt1"/>
                </a:solidFill>
                <a:latin typeface="Book Antiqua"/>
                <a:ea typeface="Book Antiqua"/>
                <a:cs typeface="Book Antiqua"/>
                <a:sym typeface="Book Antiqua"/>
              </a:rPr>
              <a:t> = .1</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5</a:t>
            </a:r>
            <a:r>
              <a:rPr lang="en-US" sz="2400">
                <a:solidFill>
                  <a:schemeClr val="lt1"/>
                </a:solidFill>
                <a:latin typeface="Book Antiqua"/>
                <a:ea typeface="Book Antiqua"/>
                <a:cs typeface="Book Antiqua"/>
                <a:sym typeface="Book Antiqua"/>
              </a:rPr>
              <a:t> + .9</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5</a:t>
            </a:r>
            <a:r>
              <a:rPr lang="en-US" sz="2400">
                <a:solidFill>
                  <a:schemeClr val="lt1"/>
                </a:solidFill>
                <a:latin typeface="Book Antiqua"/>
                <a:ea typeface="Book Antiqua"/>
                <a:cs typeface="Book Antiqua"/>
                <a:sym typeface="Book Antiqua"/>
              </a:rPr>
              <a:t> = .1(125) + .9(112.76)  = 113.98</a:t>
            </a:r>
            <a:endParaRPr/>
          </a:p>
        </p:txBody>
      </p:sp>
      <p:sp>
        <p:nvSpPr>
          <p:cNvPr id="619" name="Google Shape;619;p55"/>
          <p:cNvSpPr/>
          <p:nvPr/>
        </p:nvSpPr>
        <p:spPr>
          <a:xfrm>
            <a:off x="1130300" y="3713163"/>
            <a:ext cx="6710363" cy="4492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7</a:t>
            </a:r>
            <a:r>
              <a:rPr lang="en-US" sz="2400">
                <a:solidFill>
                  <a:schemeClr val="lt1"/>
                </a:solidFill>
                <a:latin typeface="Book Antiqua"/>
                <a:ea typeface="Book Antiqua"/>
                <a:cs typeface="Book Antiqua"/>
                <a:sym typeface="Book Antiqua"/>
              </a:rPr>
              <a:t> = .1</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6</a:t>
            </a:r>
            <a:r>
              <a:rPr lang="en-US" sz="2400">
                <a:solidFill>
                  <a:schemeClr val="lt1"/>
                </a:solidFill>
                <a:latin typeface="Book Antiqua"/>
                <a:ea typeface="Book Antiqua"/>
                <a:cs typeface="Book Antiqua"/>
                <a:sym typeface="Book Antiqua"/>
              </a:rPr>
              <a:t> + .9</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6</a:t>
            </a:r>
            <a:r>
              <a:rPr lang="en-US" sz="2400">
                <a:solidFill>
                  <a:schemeClr val="lt1"/>
                </a:solidFill>
                <a:latin typeface="Book Antiqua"/>
                <a:ea typeface="Book Antiqua"/>
                <a:cs typeface="Book Antiqua"/>
                <a:sym typeface="Book Antiqua"/>
              </a:rPr>
              <a:t> = .1(120) + .9(113.98)  = 114.58</a:t>
            </a:r>
            <a:endParaRPr/>
          </a:p>
        </p:txBody>
      </p:sp>
      <p:sp>
        <p:nvSpPr>
          <p:cNvPr id="620" name="Google Shape;620;p55"/>
          <p:cNvSpPr/>
          <p:nvPr/>
        </p:nvSpPr>
        <p:spPr>
          <a:xfrm>
            <a:off x="1130300" y="4113213"/>
            <a:ext cx="6881813" cy="4683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8</a:t>
            </a:r>
            <a:r>
              <a:rPr lang="en-US" sz="2400">
                <a:solidFill>
                  <a:schemeClr val="lt1"/>
                </a:solidFill>
                <a:latin typeface="Book Antiqua"/>
                <a:ea typeface="Book Antiqua"/>
                <a:cs typeface="Book Antiqua"/>
                <a:sym typeface="Book Antiqua"/>
              </a:rPr>
              <a:t> = .1</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7</a:t>
            </a:r>
            <a:r>
              <a:rPr lang="en-US" sz="2400">
                <a:solidFill>
                  <a:schemeClr val="lt1"/>
                </a:solidFill>
                <a:latin typeface="Book Antiqua"/>
                <a:ea typeface="Book Antiqua"/>
                <a:cs typeface="Book Antiqua"/>
                <a:sym typeface="Book Antiqua"/>
              </a:rPr>
              <a:t> + .9</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7</a:t>
            </a:r>
            <a:r>
              <a:rPr lang="en-US" sz="2400">
                <a:solidFill>
                  <a:schemeClr val="lt1"/>
                </a:solidFill>
                <a:latin typeface="Book Antiqua"/>
                <a:ea typeface="Book Antiqua"/>
                <a:cs typeface="Book Antiqua"/>
                <a:sym typeface="Book Antiqua"/>
              </a:rPr>
              <a:t> = .1(130) + .9(114.58)  = 116.12</a:t>
            </a:r>
            <a:endParaRPr/>
          </a:p>
        </p:txBody>
      </p:sp>
      <p:sp>
        <p:nvSpPr>
          <p:cNvPr id="621" name="Google Shape;621;p55"/>
          <p:cNvSpPr/>
          <p:nvPr/>
        </p:nvSpPr>
        <p:spPr>
          <a:xfrm>
            <a:off x="1130300" y="4513263"/>
            <a:ext cx="6729413" cy="4111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9</a:t>
            </a:r>
            <a:r>
              <a:rPr lang="en-US" sz="2400">
                <a:solidFill>
                  <a:schemeClr val="lt1"/>
                </a:solidFill>
                <a:latin typeface="Book Antiqua"/>
                <a:ea typeface="Book Antiqua"/>
                <a:cs typeface="Book Antiqua"/>
                <a:sym typeface="Book Antiqua"/>
              </a:rPr>
              <a:t> = .1</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8</a:t>
            </a:r>
            <a:r>
              <a:rPr lang="en-US" sz="2400">
                <a:solidFill>
                  <a:schemeClr val="lt1"/>
                </a:solidFill>
                <a:latin typeface="Book Antiqua"/>
                <a:ea typeface="Book Antiqua"/>
                <a:cs typeface="Book Antiqua"/>
                <a:sym typeface="Book Antiqua"/>
              </a:rPr>
              <a:t> + .9</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8</a:t>
            </a:r>
            <a:r>
              <a:rPr lang="en-US" sz="2400">
                <a:solidFill>
                  <a:schemeClr val="lt1"/>
                </a:solidFill>
                <a:latin typeface="Book Antiqua"/>
                <a:ea typeface="Book Antiqua"/>
                <a:cs typeface="Book Antiqua"/>
                <a:sym typeface="Book Antiqua"/>
              </a:rPr>
              <a:t> = .1(115) + .9(116.12)  = 116.01</a:t>
            </a:r>
            <a:endParaRPr/>
          </a:p>
        </p:txBody>
      </p:sp>
      <p:sp>
        <p:nvSpPr>
          <p:cNvPr id="622" name="Google Shape;622;p55"/>
          <p:cNvSpPr/>
          <p:nvPr/>
        </p:nvSpPr>
        <p:spPr>
          <a:xfrm>
            <a:off x="1130300" y="4913313"/>
            <a:ext cx="6977063" cy="4302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10</a:t>
            </a:r>
            <a:r>
              <a:rPr lang="en-US" sz="2400">
                <a:solidFill>
                  <a:schemeClr val="lt1"/>
                </a:solidFill>
                <a:latin typeface="Book Antiqua"/>
                <a:ea typeface="Book Antiqua"/>
                <a:cs typeface="Book Antiqua"/>
                <a:sym typeface="Book Antiqua"/>
              </a:rPr>
              <a:t>= .1</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9</a:t>
            </a:r>
            <a:r>
              <a:rPr lang="en-US" sz="2400">
                <a:solidFill>
                  <a:schemeClr val="lt1"/>
                </a:solidFill>
                <a:latin typeface="Book Antiqua"/>
                <a:ea typeface="Book Antiqua"/>
                <a:cs typeface="Book Antiqua"/>
                <a:sym typeface="Book Antiqua"/>
              </a:rPr>
              <a:t> + .9</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9</a:t>
            </a:r>
            <a:r>
              <a:rPr lang="en-US" sz="2400">
                <a:solidFill>
                  <a:schemeClr val="lt1"/>
                </a:solidFill>
                <a:latin typeface="Book Antiqua"/>
                <a:ea typeface="Book Antiqua"/>
                <a:cs typeface="Book Antiqua"/>
                <a:sym typeface="Book Antiqua"/>
              </a:rPr>
              <a:t> = .1(110) + .9(116.01)  = 115.41</a:t>
            </a:r>
            <a:endParaRP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6"/>
          <p:cNvSpPr/>
          <p:nvPr/>
        </p:nvSpPr>
        <p:spPr>
          <a:xfrm>
            <a:off x="2038350" y="1609725"/>
            <a:ext cx="4953000" cy="38862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628" name="Google Shape;628;p56"/>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Exponential Smoothing</a:t>
            </a:r>
            <a:endParaRPr/>
          </a:p>
        </p:txBody>
      </p:sp>
      <p:sp>
        <p:nvSpPr>
          <p:cNvPr id="629" name="Google Shape;629;p56"/>
          <p:cNvSpPr/>
          <p:nvPr/>
        </p:nvSpPr>
        <p:spPr>
          <a:xfrm>
            <a:off x="520700" y="1065213"/>
            <a:ext cx="8101013" cy="4683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Using Smoothing Constant Value </a:t>
            </a:r>
            <a:r>
              <a:rPr lang="en-US" sz="2400" i="1">
                <a:solidFill>
                  <a:srgbClr val="66FFFF"/>
                </a:solidFill>
                <a:latin typeface="Noto Sans Symbols"/>
                <a:ea typeface="Noto Sans Symbols"/>
                <a:cs typeface="Noto Sans Symbols"/>
                <a:sym typeface="Noto Sans Symbols"/>
              </a:rPr>
              <a:t>α</a:t>
            </a:r>
            <a:r>
              <a:rPr lang="en-US" sz="2400">
                <a:solidFill>
                  <a:srgbClr val="66FFFF"/>
                </a:solidFill>
                <a:latin typeface="Book Antiqua"/>
                <a:ea typeface="Book Antiqua"/>
                <a:cs typeface="Book Antiqua"/>
                <a:sym typeface="Book Antiqua"/>
              </a:rPr>
              <a:t> = .8</a:t>
            </a:r>
            <a:endParaRPr sz="2400">
              <a:solidFill>
                <a:schemeClr val="lt1"/>
              </a:solidFill>
              <a:latin typeface="Book Antiqua"/>
              <a:ea typeface="Book Antiqua"/>
              <a:cs typeface="Book Antiqua"/>
              <a:sym typeface="Book Antiqua"/>
            </a:endParaRPr>
          </a:p>
        </p:txBody>
      </p:sp>
      <p:sp>
        <p:nvSpPr>
          <p:cNvPr id="630" name="Google Shape;630;p56"/>
          <p:cNvSpPr/>
          <p:nvPr/>
        </p:nvSpPr>
        <p:spPr>
          <a:xfrm>
            <a:off x="1892300" y="1684338"/>
            <a:ext cx="4900613" cy="4683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 110</a:t>
            </a:r>
            <a:endParaRPr/>
          </a:p>
        </p:txBody>
      </p:sp>
      <p:sp>
        <p:nvSpPr>
          <p:cNvPr id="631" name="Google Shape;631;p56"/>
          <p:cNvSpPr/>
          <p:nvPr/>
        </p:nvSpPr>
        <p:spPr>
          <a:xfrm>
            <a:off x="1892300" y="2084388"/>
            <a:ext cx="4919663" cy="4492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3</a:t>
            </a:r>
            <a:r>
              <a:rPr lang="en-US" sz="2400">
                <a:solidFill>
                  <a:schemeClr val="lt1"/>
                </a:solidFill>
                <a:latin typeface="Book Antiqua"/>
                <a:ea typeface="Book Antiqua"/>
                <a:cs typeface="Book Antiqua"/>
                <a:sym typeface="Book Antiqua"/>
              </a:rPr>
              <a:t> = .8(115) + .2(110)      = 114.00</a:t>
            </a:r>
            <a:endParaRPr sz="2400">
              <a:solidFill>
                <a:schemeClr val="lt1"/>
              </a:solidFill>
              <a:latin typeface="Book Antiqua"/>
              <a:ea typeface="Book Antiqua"/>
              <a:cs typeface="Book Antiqua"/>
              <a:sym typeface="Book Antiqua"/>
            </a:endParaRPr>
          </a:p>
        </p:txBody>
      </p:sp>
      <p:sp>
        <p:nvSpPr>
          <p:cNvPr id="632" name="Google Shape;632;p56"/>
          <p:cNvSpPr/>
          <p:nvPr/>
        </p:nvSpPr>
        <p:spPr>
          <a:xfrm>
            <a:off x="1892300" y="2484438"/>
            <a:ext cx="4957763" cy="5064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4</a:t>
            </a:r>
            <a:r>
              <a:rPr lang="en-US" sz="2400">
                <a:solidFill>
                  <a:schemeClr val="lt1"/>
                </a:solidFill>
                <a:latin typeface="Book Antiqua"/>
                <a:ea typeface="Book Antiqua"/>
                <a:cs typeface="Book Antiqua"/>
                <a:sym typeface="Book Antiqua"/>
              </a:rPr>
              <a:t> = .8(125) + .2(114)      = 122.80</a:t>
            </a:r>
            <a:endParaRPr/>
          </a:p>
        </p:txBody>
      </p:sp>
      <p:sp>
        <p:nvSpPr>
          <p:cNvPr id="633" name="Google Shape;633;p56"/>
          <p:cNvSpPr/>
          <p:nvPr/>
        </p:nvSpPr>
        <p:spPr>
          <a:xfrm>
            <a:off x="1892300" y="2884488"/>
            <a:ext cx="4938713" cy="4492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5</a:t>
            </a:r>
            <a:r>
              <a:rPr lang="en-US" sz="2400">
                <a:solidFill>
                  <a:schemeClr val="lt1"/>
                </a:solidFill>
                <a:latin typeface="Book Antiqua"/>
                <a:ea typeface="Book Antiqua"/>
                <a:cs typeface="Book Antiqua"/>
                <a:sym typeface="Book Antiqua"/>
              </a:rPr>
              <a:t> = .8(120) + .2(122.80) = 120.56</a:t>
            </a:r>
            <a:endParaRPr/>
          </a:p>
        </p:txBody>
      </p:sp>
      <p:sp>
        <p:nvSpPr>
          <p:cNvPr id="634" name="Google Shape;634;p56"/>
          <p:cNvSpPr/>
          <p:nvPr/>
        </p:nvSpPr>
        <p:spPr>
          <a:xfrm>
            <a:off x="1892300" y="3284538"/>
            <a:ext cx="4919663" cy="4683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6</a:t>
            </a:r>
            <a:r>
              <a:rPr lang="en-US" sz="2400">
                <a:solidFill>
                  <a:schemeClr val="lt1"/>
                </a:solidFill>
                <a:latin typeface="Book Antiqua"/>
                <a:ea typeface="Book Antiqua"/>
                <a:cs typeface="Book Antiqua"/>
                <a:sym typeface="Book Antiqua"/>
              </a:rPr>
              <a:t> = .8(125) + .2(120.56) = 124.11</a:t>
            </a:r>
            <a:endParaRPr/>
          </a:p>
        </p:txBody>
      </p:sp>
      <p:sp>
        <p:nvSpPr>
          <p:cNvPr id="635" name="Google Shape;635;p56"/>
          <p:cNvSpPr/>
          <p:nvPr/>
        </p:nvSpPr>
        <p:spPr>
          <a:xfrm>
            <a:off x="1892300" y="3703638"/>
            <a:ext cx="4976813" cy="4492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7</a:t>
            </a:r>
            <a:r>
              <a:rPr lang="en-US" sz="2400">
                <a:solidFill>
                  <a:schemeClr val="lt1"/>
                </a:solidFill>
                <a:latin typeface="Book Antiqua"/>
                <a:ea typeface="Book Antiqua"/>
                <a:cs typeface="Book Antiqua"/>
                <a:sym typeface="Book Antiqua"/>
              </a:rPr>
              <a:t> = .8(120) + .2(124.11) = 120.82</a:t>
            </a:r>
            <a:endParaRPr/>
          </a:p>
        </p:txBody>
      </p:sp>
      <p:sp>
        <p:nvSpPr>
          <p:cNvPr id="636" name="Google Shape;636;p56"/>
          <p:cNvSpPr/>
          <p:nvPr/>
        </p:nvSpPr>
        <p:spPr>
          <a:xfrm>
            <a:off x="1892300" y="4103688"/>
            <a:ext cx="4995863" cy="4683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8</a:t>
            </a:r>
            <a:r>
              <a:rPr lang="en-US" sz="2400">
                <a:solidFill>
                  <a:schemeClr val="lt1"/>
                </a:solidFill>
                <a:latin typeface="Book Antiqua"/>
                <a:ea typeface="Book Antiqua"/>
                <a:cs typeface="Book Antiqua"/>
                <a:sym typeface="Book Antiqua"/>
              </a:rPr>
              <a:t> = .8(130) + .2(120.82) = 128.16</a:t>
            </a:r>
            <a:endParaRPr/>
          </a:p>
        </p:txBody>
      </p:sp>
      <p:sp>
        <p:nvSpPr>
          <p:cNvPr id="637" name="Google Shape;637;p56"/>
          <p:cNvSpPr/>
          <p:nvPr/>
        </p:nvSpPr>
        <p:spPr>
          <a:xfrm>
            <a:off x="1892300" y="4503738"/>
            <a:ext cx="5014913" cy="4111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9</a:t>
            </a:r>
            <a:r>
              <a:rPr lang="en-US" sz="2400">
                <a:solidFill>
                  <a:schemeClr val="lt1"/>
                </a:solidFill>
                <a:latin typeface="Book Antiqua"/>
                <a:ea typeface="Book Antiqua"/>
                <a:cs typeface="Book Antiqua"/>
                <a:sym typeface="Book Antiqua"/>
              </a:rPr>
              <a:t> = .8(115) + .2(128.16) = 117.63</a:t>
            </a:r>
            <a:endParaRPr/>
          </a:p>
        </p:txBody>
      </p:sp>
      <p:sp>
        <p:nvSpPr>
          <p:cNvPr id="638" name="Google Shape;638;p56"/>
          <p:cNvSpPr/>
          <p:nvPr/>
        </p:nvSpPr>
        <p:spPr>
          <a:xfrm>
            <a:off x="1892300" y="4903788"/>
            <a:ext cx="4995863" cy="43021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10</a:t>
            </a:r>
            <a:r>
              <a:rPr lang="en-US" sz="2400">
                <a:solidFill>
                  <a:schemeClr val="lt1"/>
                </a:solidFill>
                <a:latin typeface="Book Antiqua"/>
                <a:ea typeface="Book Antiqua"/>
                <a:cs typeface="Book Antiqua"/>
                <a:sym typeface="Book Antiqua"/>
              </a:rPr>
              <a:t>= .8(110) + .2(117.63) = 111.53</a:t>
            </a:r>
            <a:endParaRP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grpSp>
        <p:nvGrpSpPr>
          <p:cNvPr id="643" name="Google Shape;643;p57"/>
          <p:cNvGrpSpPr/>
          <p:nvPr/>
        </p:nvGrpSpPr>
        <p:grpSpPr>
          <a:xfrm>
            <a:off x="428624" y="838200"/>
            <a:ext cx="8353425" cy="5238750"/>
            <a:chOff x="428624" y="838200"/>
            <a:chExt cx="8353425" cy="5238750"/>
          </a:xfrm>
        </p:grpSpPr>
        <p:grpSp>
          <p:nvGrpSpPr>
            <p:cNvPr id="644" name="Google Shape;644;p57"/>
            <p:cNvGrpSpPr/>
            <p:nvPr/>
          </p:nvGrpSpPr>
          <p:grpSpPr>
            <a:xfrm>
              <a:off x="428624" y="838200"/>
              <a:ext cx="8353425" cy="5238750"/>
              <a:chOff x="428624" y="838200"/>
              <a:chExt cx="8353425" cy="5238750"/>
            </a:xfrm>
          </p:grpSpPr>
          <p:sp>
            <p:nvSpPr>
              <p:cNvPr id="645" name="Google Shape;645;p57"/>
              <p:cNvSpPr/>
              <p:nvPr/>
            </p:nvSpPr>
            <p:spPr>
              <a:xfrm>
                <a:off x="428624" y="838200"/>
                <a:ext cx="8353425" cy="52387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646" name="Google Shape;646;p57"/>
              <p:cNvSpPr txBox="1"/>
              <p:nvPr/>
            </p:nvSpPr>
            <p:spPr>
              <a:xfrm>
                <a:off x="692150" y="1824038"/>
                <a:ext cx="622300" cy="378565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sz="2400">
                  <a:solidFill>
                    <a:schemeClr val="lt1"/>
                  </a:solidFill>
                  <a:latin typeface="Book Antiqua"/>
                  <a:ea typeface="Book Antiqua"/>
                  <a:cs typeface="Book Antiqua"/>
                  <a:sym typeface="Book Antiqua"/>
                </a:endParaRPr>
              </a:p>
            </p:txBody>
          </p:sp>
          <p:sp>
            <p:nvSpPr>
              <p:cNvPr id="647" name="Google Shape;647;p57"/>
              <p:cNvSpPr txBox="1"/>
              <p:nvPr/>
            </p:nvSpPr>
            <p:spPr>
              <a:xfrm>
                <a:off x="1568450" y="1824038"/>
                <a:ext cx="641350" cy="374332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648" name="Google Shape;648;p57"/>
              <p:cNvSpPr txBox="1"/>
              <p:nvPr/>
            </p:nvSpPr>
            <p:spPr>
              <a:xfrm>
                <a:off x="495300" y="1328738"/>
                <a:ext cx="950913"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649" name="Google Shape;649;p57"/>
              <p:cNvSpPr txBox="1"/>
              <p:nvPr/>
            </p:nvSpPr>
            <p:spPr>
              <a:xfrm>
                <a:off x="1444625" y="1328738"/>
                <a:ext cx="8604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grpSp>
        <p:sp>
          <p:nvSpPr>
            <p:cNvPr id="650" name="Google Shape;650;p57"/>
            <p:cNvSpPr txBox="1"/>
            <p:nvPr/>
          </p:nvSpPr>
          <p:spPr>
            <a:xfrm>
              <a:off x="2490788" y="3643313"/>
              <a:ext cx="1031051" cy="193899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113.98</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114.58</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116.12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116.01</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115.41</a:t>
              </a:r>
              <a:endParaRPr sz="2400">
                <a:solidFill>
                  <a:schemeClr val="lt1"/>
                </a:solidFill>
                <a:latin typeface="Book Antiqua"/>
                <a:ea typeface="Book Antiqua"/>
                <a:cs typeface="Book Antiqua"/>
                <a:sym typeface="Book Antiqua"/>
              </a:endParaRPr>
            </a:p>
          </p:txBody>
        </p:sp>
        <p:sp>
          <p:nvSpPr>
            <p:cNvPr id="651" name="Google Shape;651;p57"/>
            <p:cNvSpPr txBox="1"/>
            <p:nvPr/>
          </p:nvSpPr>
          <p:spPr>
            <a:xfrm>
              <a:off x="2490788" y="2909888"/>
              <a:ext cx="1031052"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111.95</a:t>
              </a:r>
              <a:endParaRPr sz="2400">
                <a:solidFill>
                  <a:schemeClr val="lt1"/>
                </a:solidFill>
                <a:latin typeface="Book Antiqua"/>
                <a:ea typeface="Book Antiqua"/>
                <a:cs typeface="Book Antiqua"/>
                <a:sym typeface="Book Antiqua"/>
              </a:endParaRPr>
            </a:p>
          </p:txBody>
        </p:sp>
        <p:sp>
          <p:nvSpPr>
            <p:cNvPr id="652" name="Google Shape;652;p57"/>
            <p:cNvSpPr txBox="1"/>
            <p:nvPr/>
          </p:nvSpPr>
          <p:spPr>
            <a:xfrm>
              <a:off x="2481263" y="3281363"/>
              <a:ext cx="1031051"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112.76</a:t>
              </a:r>
              <a:endParaRPr sz="2400">
                <a:solidFill>
                  <a:schemeClr val="lt1"/>
                </a:solidFill>
                <a:latin typeface="Book Antiqua"/>
                <a:ea typeface="Book Antiqua"/>
                <a:cs typeface="Book Antiqua"/>
                <a:sym typeface="Book Antiqua"/>
              </a:endParaRPr>
            </a:p>
          </p:txBody>
        </p:sp>
        <p:sp>
          <p:nvSpPr>
            <p:cNvPr id="653" name="Google Shape;653;p57"/>
            <p:cNvSpPr txBox="1"/>
            <p:nvPr/>
          </p:nvSpPr>
          <p:spPr>
            <a:xfrm>
              <a:off x="2309813" y="966788"/>
              <a:ext cx="1314784" cy="830997"/>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 .1</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Forecast</a:t>
              </a:r>
              <a:endParaRPr sz="2400" u="sng">
                <a:solidFill>
                  <a:schemeClr val="lt1"/>
                </a:solidFill>
                <a:latin typeface="Book Antiqua"/>
                <a:ea typeface="Book Antiqua"/>
                <a:cs typeface="Book Antiqua"/>
                <a:sym typeface="Book Antiqua"/>
              </a:endParaRPr>
            </a:p>
          </p:txBody>
        </p:sp>
        <p:sp>
          <p:nvSpPr>
            <p:cNvPr id="654" name="Google Shape;654;p57"/>
            <p:cNvSpPr txBox="1"/>
            <p:nvPr/>
          </p:nvSpPr>
          <p:spPr>
            <a:xfrm>
              <a:off x="2490788" y="2185988"/>
              <a:ext cx="1031052"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110.00</a:t>
              </a:r>
              <a:endParaRPr sz="2400">
                <a:solidFill>
                  <a:schemeClr val="lt1"/>
                </a:solidFill>
                <a:latin typeface="Book Antiqua"/>
                <a:ea typeface="Book Antiqua"/>
                <a:cs typeface="Book Antiqua"/>
                <a:sym typeface="Book Antiqua"/>
              </a:endParaRPr>
            </a:p>
          </p:txBody>
        </p:sp>
        <p:sp>
          <p:nvSpPr>
            <p:cNvPr id="655" name="Google Shape;655;p57"/>
            <p:cNvSpPr txBox="1"/>
            <p:nvPr/>
          </p:nvSpPr>
          <p:spPr>
            <a:xfrm>
              <a:off x="2490788" y="2547938"/>
              <a:ext cx="1031051"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110.50</a:t>
              </a:r>
              <a:endParaRPr sz="2400">
                <a:solidFill>
                  <a:schemeClr val="lt1"/>
                </a:solidFill>
                <a:latin typeface="Book Antiqua"/>
                <a:ea typeface="Book Antiqua"/>
                <a:cs typeface="Book Antiqua"/>
                <a:sym typeface="Book Antiqua"/>
              </a:endParaRPr>
            </a:p>
          </p:txBody>
        </p:sp>
      </p:grpSp>
      <p:sp>
        <p:nvSpPr>
          <p:cNvPr id="656" name="Google Shape;656;p57"/>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Exponential Smoothing (</a:t>
            </a:r>
            <a:r>
              <a:rPr lang="en-US" sz="2800" i="1">
                <a:solidFill>
                  <a:srgbClr val="66FFFF"/>
                </a:solidFill>
                <a:latin typeface="Noto Sans Symbols"/>
                <a:ea typeface="Noto Sans Symbols"/>
                <a:cs typeface="Noto Sans Symbols"/>
                <a:sym typeface="Noto Sans Symbols"/>
              </a:rPr>
              <a:t>α</a:t>
            </a:r>
            <a:r>
              <a:rPr lang="en-US" sz="2800">
                <a:solidFill>
                  <a:srgbClr val="66FFFF"/>
                </a:solidFill>
                <a:latin typeface="Book Antiqua"/>
                <a:ea typeface="Book Antiqua"/>
                <a:cs typeface="Book Antiqua"/>
                <a:sym typeface="Book Antiqua"/>
              </a:rPr>
              <a:t> = .1)</a:t>
            </a:r>
            <a:endParaRPr sz="2800">
              <a:solidFill>
                <a:srgbClr val="66FFFF"/>
              </a:solidFill>
              <a:latin typeface="Book Antiqua"/>
              <a:ea typeface="Book Antiqua"/>
              <a:cs typeface="Book Antiqua"/>
              <a:sym typeface="Book Antiqua"/>
            </a:endParaRPr>
          </a:p>
        </p:txBody>
      </p:sp>
      <p:sp>
        <p:nvSpPr>
          <p:cNvPr id="657" name="Google Shape;657;p57"/>
          <p:cNvSpPr txBox="1"/>
          <p:nvPr/>
        </p:nvSpPr>
        <p:spPr>
          <a:xfrm>
            <a:off x="3757613" y="3643313"/>
            <a:ext cx="1056700"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6.02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15.42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-1.12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-6.01</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14.59</a:t>
            </a:r>
            <a:endParaRPr sz="2400">
              <a:solidFill>
                <a:schemeClr val="lt1"/>
              </a:solidFill>
              <a:latin typeface="Book Antiqua"/>
              <a:ea typeface="Book Antiqua"/>
              <a:cs typeface="Book Antiqua"/>
              <a:sym typeface="Book Antiqua"/>
            </a:endParaRPr>
          </a:p>
        </p:txBody>
      </p:sp>
      <p:sp>
        <p:nvSpPr>
          <p:cNvPr id="658" name="Google Shape;658;p57"/>
          <p:cNvSpPr txBox="1"/>
          <p:nvPr/>
        </p:nvSpPr>
        <p:spPr>
          <a:xfrm>
            <a:off x="3986213" y="2909888"/>
            <a:ext cx="8002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8.05</a:t>
            </a:r>
            <a:endParaRPr sz="2400">
              <a:solidFill>
                <a:schemeClr val="lt1"/>
              </a:solidFill>
              <a:latin typeface="Book Antiqua"/>
              <a:ea typeface="Book Antiqua"/>
              <a:cs typeface="Book Antiqua"/>
              <a:sym typeface="Book Antiqua"/>
            </a:endParaRPr>
          </a:p>
        </p:txBody>
      </p:sp>
      <p:sp>
        <p:nvSpPr>
          <p:cNvPr id="659" name="Google Shape;659;p57"/>
          <p:cNvSpPr txBox="1"/>
          <p:nvPr/>
        </p:nvSpPr>
        <p:spPr>
          <a:xfrm>
            <a:off x="3767138" y="3281363"/>
            <a:ext cx="103105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12.24</a:t>
            </a:r>
            <a:endParaRPr sz="2400">
              <a:solidFill>
                <a:schemeClr val="lt1"/>
              </a:solidFill>
              <a:latin typeface="Book Antiqua"/>
              <a:ea typeface="Book Antiqua"/>
              <a:cs typeface="Book Antiqua"/>
              <a:sym typeface="Book Antiqua"/>
            </a:endParaRPr>
          </a:p>
        </p:txBody>
      </p:sp>
      <p:sp>
        <p:nvSpPr>
          <p:cNvPr id="660" name="Google Shape;660;p57"/>
          <p:cNvSpPr txBox="1"/>
          <p:nvPr/>
        </p:nvSpPr>
        <p:spPr>
          <a:xfrm>
            <a:off x="3652838" y="966788"/>
            <a:ext cx="131478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Forecast</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661" name="Google Shape;661;p57"/>
          <p:cNvSpPr txBox="1"/>
          <p:nvPr/>
        </p:nvSpPr>
        <p:spPr>
          <a:xfrm>
            <a:off x="4948238" y="966788"/>
            <a:ext cx="141577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Absolute</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662" name="Google Shape;662;p57"/>
          <p:cNvSpPr txBox="1"/>
          <p:nvPr/>
        </p:nvSpPr>
        <p:spPr>
          <a:xfrm>
            <a:off x="6357938" y="966788"/>
            <a:ext cx="131638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Squared</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663" name="Google Shape;663;p57"/>
          <p:cNvSpPr/>
          <p:nvPr/>
        </p:nvSpPr>
        <p:spPr>
          <a:xfrm>
            <a:off x="5295900" y="5505450"/>
            <a:ext cx="847725"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664" name="Google Shape;664;p57"/>
          <p:cNvSpPr txBox="1"/>
          <p:nvPr/>
        </p:nvSpPr>
        <p:spPr>
          <a:xfrm>
            <a:off x="5138738" y="3643313"/>
            <a:ext cx="103105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6.02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15.42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1.12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6.01</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14.59</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82.95</a:t>
            </a:r>
            <a:endParaRPr sz="2400">
              <a:solidFill>
                <a:schemeClr val="lt1"/>
              </a:solidFill>
              <a:latin typeface="Book Antiqua"/>
              <a:ea typeface="Book Antiqua"/>
              <a:cs typeface="Book Antiqua"/>
              <a:sym typeface="Book Antiqua"/>
            </a:endParaRPr>
          </a:p>
        </p:txBody>
      </p:sp>
      <p:sp>
        <p:nvSpPr>
          <p:cNvPr id="665" name="Google Shape;665;p57"/>
          <p:cNvSpPr txBox="1"/>
          <p:nvPr/>
        </p:nvSpPr>
        <p:spPr>
          <a:xfrm>
            <a:off x="5424488" y="29098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8.05</a:t>
            </a:r>
            <a:endParaRPr sz="2400">
              <a:solidFill>
                <a:schemeClr val="lt1"/>
              </a:solidFill>
              <a:latin typeface="Book Antiqua"/>
              <a:ea typeface="Book Antiqua"/>
              <a:cs typeface="Book Antiqua"/>
              <a:sym typeface="Book Antiqua"/>
            </a:endParaRPr>
          </a:p>
        </p:txBody>
      </p:sp>
      <p:sp>
        <p:nvSpPr>
          <p:cNvPr id="666" name="Google Shape;666;p57"/>
          <p:cNvSpPr txBox="1"/>
          <p:nvPr/>
        </p:nvSpPr>
        <p:spPr>
          <a:xfrm>
            <a:off x="5291138" y="328136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12.24</a:t>
            </a:r>
            <a:endParaRPr sz="2400">
              <a:solidFill>
                <a:schemeClr val="lt1"/>
              </a:solidFill>
              <a:latin typeface="Book Antiqua"/>
              <a:ea typeface="Book Antiqua"/>
              <a:cs typeface="Book Antiqua"/>
              <a:sym typeface="Book Antiqua"/>
            </a:endParaRPr>
          </a:p>
        </p:txBody>
      </p:sp>
      <p:sp>
        <p:nvSpPr>
          <p:cNvPr id="667" name="Google Shape;667;p57"/>
          <p:cNvSpPr/>
          <p:nvPr/>
        </p:nvSpPr>
        <p:spPr>
          <a:xfrm>
            <a:off x="6543675" y="5514975"/>
            <a:ext cx="104775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668" name="Google Shape;668;p57"/>
          <p:cNvSpPr txBox="1"/>
          <p:nvPr/>
        </p:nvSpPr>
        <p:spPr>
          <a:xfrm>
            <a:off x="6557963" y="3643313"/>
            <a:ext cx="103105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36.25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237.73</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1.26</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36.12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212.87</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974.22</a:t>
            </a:r>
            <a:endParaRPr sz="2400">
              <a:solidFill>
                <a:schemeClr val="lt1"/>
              </a:solidFill>
              <a:latin typeface="Book Antiqua"/>
              <a:ea typeface="Book Antiqua"/>
              <a:cs typeface="Book Antiqua"/>
              <a:sym typeface="Book Antiqua"/>
            </a:endParaRPr>
          </a:p>
        </p:txBody>
      </p:sp>
      <p:sp>
        <p:nvSpPr>
          <p:cNvPr id="669" name="Google Shape;669;p57"/>
          <p:cNvSpPr txBox="1"/>
          <p:nvPr/>
        </p:nvSpPr>
        <p:spPr>
          <a:xfrm>
            <a:off x="6700838" y="2909888"/>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64.80</a:t>
            </a:r>
            <a:endParaRPr sz="2400">
              <a:solidFill>
                <a:schemeClr val="lt1"/>
              </a:solidFill>
              <a:latin typeface="Book Antiqua"/>
              <a:ea typeface="Book Antiqua"/>
              <a:cs typeface="Book Antiqua"/>
              <a:sym typeface="Book Antiqua"/>
            </a:endParaRPr>
          </a:p>
        </p:txBody>
      </p:sp>
      <p:sp>
        <p:nvSpPr>
          <p:cNvPr id="670" name="Google Shape;670;p57"/>
          <p:cNvSpPr txBox="1"/>
          <p:nvPr/>
        </p:nvSpPr>
        <p:spPr>
          <a:xfrm>
            <a:off x="6557963" y="3281363"/>
            <a:ext cx="103105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149.94</a:t>
            </a:r>
            <a:endParaRPr sz="2400">
              <a:solidFill>
                <a:schemeClr val="lt1"/>
              </a:solidFill>
              <a:latin typeface="Book Antiqua"/>
              <a:ea typeface="Book Antiqua"/>
              <a:cs typeface="Book Antiqua"/>
              <a:sym typeface="Book Antiqua"/>
            </a:endParaRPr>
          </a:p>
        </p:txBody>
      </p:sp>
      <p:sp>
        <p:nvSpPr>
          <p:cNvPr id="671" name="Google Shape;671;p57"/>
          <p:cNvSpPr txBox="1"/>
          <p:nvPr/>
        </p:nvSpPr>
        <p:spPr>
          <a:xfrm>
            <a:off x="7653338" y="966788"/>
            <a:ext cx="105830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Error</a:t>
            </a:r>
            <a:endParaRPr sz="2400" u="sng">
              <a:solidFill>
                <a:schemeClr val="lt1"/>
              </a:solidFill>
              <a:latin typeface="Book Antiqua"/>
              <a:ea typeface="Book Antiqua"/>
              <a:cs typeface="Book Antiqua"/>
              <a:sym typeface="Book Antiqua"/>
            </a:endParaRPr>
          </a:p>
        </p:txBody>
      </p:sp>
      <p:sp>
        <p:nvSpPr>
          <p:cNvPr id="672" name="Google Shape;672;p57"/>
          <p:cNvSpPr/>
          <p:nvPr/>
        </p:nvSpPr>
        <p:spPr>
          <a:xfrm>
            <a:off x="7743825" y="5505450"/>
            <a:ext cx="89535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673" name="Google Shape;673;p57"/>
          <p:cNvSpPr txBox="1"/>
          <p:nvPr/>
        </p:nvSpPr>
        <p:spPr>
          <a:xfrm>
            <a:off x="7615238" y="3643313"/>
            <a:ext cx="103105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5.02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11.86</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0.97</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5.46</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11.22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66.98</a:t>
            </a:r>
            <a:endParaRPr sz="2400">
              <a:solidFill>
                <a:schemeClr val="lt1"/>
              </a:solidFill>
              <a:latin typeface="Book Antiqua"/>
              <a:ea typeface="Book Antiqua"/>
              <a:cs typeface="Book Antiqua"/>
              <a:sym typeface="Book Antiqua"/>
            </a:endParaRPr>
          </a:p>
        </p:txBody>
      </p:sp>
      <p:sp>
        <p:nvSpPr>
          <p:cNvPr id="674" name="Google Shape;674;p57"/>
          <p:cNvSpPr txBox="1"/>
          <p:nvPr/>
        </p:nvSpPr>
        <p:spPr>
          <a:xfrm>
            <a:off x="7920038" y="29098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6.71</a:t>
            </a:r>
            <a:endParaRPr sz="2400">
              <a:solidFill>
                <a:schemeClr val="lt1"/>
              </a:solidFill>
              <a:latin typeface="Book Antiqua"/>
              <a:ea typeface="Book Antiqua"/>
              <a:cs typeface="Book Antiqua"/>
              <a:sym typeface="Book Antiqua"/>
            </a:endParaRPr>
          </a:p>
        </p:txBody>
      </p:sp>
      <p:sp>
        <p:nvSpPr>
          <p:cNvPr id="675" name="Google Shape;675;p57"/>
          <p:cNvSpPr txBox="1"/>
          <p:nvPr/>
        </p:nvSpPr>
        <p:spPr>
          <a:xfrm>
            <a:off x="7920038" y="328136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9.79</a:t>
            </a:r>
            <a:endParaRPr sz="2400">
              <a:solidFill>
                <a:schemeClr val="lt1"/>
              </a:solidFill>
              <a:latin typeface="Book Antiqua"/>
              <a:ea typeface="Book Antiqua"/>
              <a:cs typeface="Book Antiqua"/>
              <a:sym typeface="Book Antiqua"/>
            </a:endParaRPr>
          </a:p>
        </p:txBody>
      </p:sp>
      <p:sp>
        <p:nvSpPr>
          <p:cNvPr id="676" name="Google Shape;676;p57"/>
          <p:cNvSpPr txBox="1"/>
          <p:nvPr/>
        </p:nvSpPr>
        <p:spPr>
          <a:xfrm>
            <a:off x="3910013" y="217646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5.00</a:t>
            </a:r>
            <a:endParaRPr sz="2400">
              <a:solidFill>
                <a:schemeClr val="lt1"/>
              </a:solidFill>
              <a:latin typeface="Book Antiqua"/>
              <a:ea typeface="Book Antiqua"/>
              <a:cs typeface="Book Antiqua"/>
              <a:sym typeface="Book Antiqua"/>
            </a:endParaRPr>
          </a:p>
        </p:txBody>
      </p:sp>
      <p:sp>
        <p:nvSpPr>
          <p:cNvPr id="677" name="Google Shape;677;p57"/>
          <p:cNvSpPr txBox="1"/>
          <p:nvPr/>
        </p:nvSpPr>
        <p:spPr>
          <a:xfrm>
            <a:off x="3910013" y="253841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14.50</a:t>
            </a:r>
            <a:endParaRPr sz="2400">
              <a:solidFill>
                <a:schemeClr val="lt1"/>
              </a:solidFill>
              <a:latin typeface="Book Antiqua"/>
              <a:ea typeface="Book Antiqua"/>
              <a:cs typeface="Book Antiqua"/>
              <a:sym typeface="Book Antiqua"/>
            </a:endParaRPr>
          </a:p>
        </p:txBody>
      </p:sp>
      <p:sp>
        <p:nvSpPr>
          <p:cNvPr id="678" name="Google Shape;678;p57"/>
          <p:cNvSpPr txBox="1"/>
          <p:nvPr/>
        </p:nvSpPr>
        <p:spPr>
          <a:xfrm>
            <a:off x="5424488" y="217646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5.00</a:t>
            </a:r>
            <a:endParaRPr sz="2400">
              <a:solidFill>
                <a:schemeClr val="lt1"/>
              </a:solidFill>
              <a:latin typeface="Book Antiqua"/>
              <a:ea typeface="Book Antiqua"/>
              <a:cs typeface="Book Antiqua"/>
              <a:sym typeface="Book Antiqua"/>
            </a:endParaRPr>
          </a:p>
        </p:txBody>
      </p:sp>
      <p:sp>
        <p:nvSpPr>
          <p:cNvPr id="679" name="Google Shape;679;p57"/>
          <p:cNvSpPr txBox="1"/>
          <p:nvPr/>
        </p:nvSpPr>
        <p:spPr>
          <a:xfrm>
            <a:off x="5272088" y="253841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14.50</a:t>
            </a:r>
            <a:endParaRPr sz="2400">
              <a:solidFill>
                <a:schemeClr val="lt1"/>
              </a:solidFill>
              <a:latin typeface="Book Antiqua"/>
              <a:ea typeface="Book Antiqua"/>
              <a:cs typeface="Book Antiqua"/>
              <a:sym typeface="Book Antiqua"/>
            </a:endParaRPr>
          </a:p>
        </p:txBody>
      </p:sp>
      <p:sp>
        <p:nvSpPr>
          <p:cNvPr id="680" name="Google Shape;680;p57"/>
          <p:cNvSpPr txBox="1"/>
          <p:nvPr/>
        </p:nvSpPr>
        <p:spPr>
          <a:xfrm>
            <a:off x="6538913" y="2547938"/>
            <a:ext cx="103105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210.25</a:t>
            </a:r>
            <a:endParaRPr sz="2400">
              <a:solidFill>
                <a:schemeClr val="lt1"/>
              </a:solidFill>
              <a:latin typeface="Book Antiqua"/>
              <a:ea typeface="Book Antiqua"/>
              <a:cs typeface="Book Antiqua"/>
              <a:sym typeface="Book Antiqua"/>
            </a:endParaRPr>
          </a:p>
        </p:txBody>
      </p:sp>
      <p:sp>
        <p:nvSpPr>
          <p:cNvPr id="681" name="Google Shape;681;p57"/>
          <p:cNvSpPr txBox="1"/>
          <p:nvPr/>
        </p:nvSpPr>
        <p:spPr>
          <a:xfrm>
            <a:off x="6681788" y="2185988"/>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25.00</a:t>
            </a:r>
            <a:endParaRPr sz="2400">
              <a:solidFill>
                <a:schemeClr val="lt1"/>
              </a:solidFill>
              <a:latin typeface="Book Antiqua"/>
              <a:ea typeface="Book Antiqua"/>
              <a:cs typeface="Book Antiqua"/>
              <a:sym typeface="Book Antiqua"/>
            </a:endParaRPr>
          </a:p>
        </p:txBody>
      </p:sp>
      <p:sp>
        <p:nvSpPr>
          <p:cNvPr id="682" name="Google Shape;682;p57"/>
          <p:cNvSpPr txBox="1"/>
          <p:nvPr/>
        </p:nvSpPr>
        <p:spPr>
          <a:xfrm>
            <a:off x="7929563" y="21859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4.35</a:t>
            </a:r>
            <a:endParaRPr sz="2400">
              <a:solidFill>
                <a:schemeClr val="lt1"/>
              </a:solidFill>
              <a:latin typeface="Book Antiqua"/>
              <a:ea typeface="Book Antiqua"/>
              <a:cs typeface="Book Antiqua"/>
              <a:sym typeface="Book Antiqua"/>
            </a:endParaRPr>
          </a:p>
        </p:txBody>
      </p:sp>
      <p:sp>
        <p:nvSpPr>
          <p:cNvPr id="683" name="Google Shape;683;p57"/>
          <p:cNvSpPr txBox="1"/>
          <p:nvPr/>
        </p:nvSpPr>
        <p:spPr>
          <a:xfrm>
            <a:off x="7767638" y="253841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11.60</a:t>
            </a:r>
            <a:endParaRPr sz="2400">
              <a:solidFill>
                <a:schemeClr val="lt1"/>
              </a:solidFill>
              <a:latin typeface="Book Antiqua"/>
              <a:ea typeface="Book Antiqua"/>
              <a:cs typeface="Book Antiqua"/>
              <a:sym typeface="Book Antiqua"/>
            </a:endParaRPr>
          </a:p>
        </p:txBody>
      </p:sp>
      <p:sp>
        <p:nvSpPr>
          <p:cNvPr id="684" name="Google Shape;684;p57"/>
          <p:cNvSpPr txBox="1"/>
          <p:nvPr/>
        </p:nvSpPr>
        <p:spPr>
          <a:xfrm>
            <a:off x="4130675" y="5462588"/>
            <a:ext cx="88678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Total</a:t>
            </a:r>
            <a:endParaRPr sz="2400" u="sng">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8"/>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Exponential Smoothing (</a:t>
            </a:r>
            <a:r>
              <a:rPr lang="en-US" sz="2800" i="1">
                <a:solidFill>
                  <a:srgbClr val="66FFFF"/>
                </a:solidFill>
                <a:latin typeface="Noto Sans Symbols"/>
                <a:ea typeface="Noto Sans Symbols"/>
                <a:cs typeface="Noto Sans Symbols"/>
                <a:sym typeface="Noto Sans Symbols"/>
              </a:rPr>
              <a:t>α</a:t>
            </a:r>
            <a:r>
              <a:rPr lang="en-US" sz="2800">
                <a:solidFill>
                  <a:srgbClr val="66FFFF"/>
                </a:solidFill>
                <a:latin typeface="Book Antiqua"/>
                <a:ea typeface="Book Antiqua"/>
                <a:cs typeface="Book Antiqua"/>
                <a:sym typeface="Book Antiqua"/>
              </a:rPr>
              <a:t> = .1)</a:t>
            </a:r>
            <a:endParaRPr sz="2800">
              <a:solidFill>
                <a:srgbClr val="66FFFF"/>
              </a:solidFill>
              <a:latin typeface="Book Antiqua"/>
              <a:ea typeface="Book Antiqua"/>
              <a:cs typeface="Book Antiqua"/>
              <a:sym typeface="Book Antiqua"/>
            </a:endParaRPr>
          </a:p>
        </p:txBody>
      </p:sp>
      <p:sp>
        <p:nvSpPr>
          <p:cNvPr id="690" name="Google Shape;690;p58"/>
          <p:cNvSpPr/>
          <p:nvPr/>
        </p:nvSpPr>
        <p:spPr>
          <a:xfrm>
            <a:off x="520701" y="1084263"/>
            <a:ext cx="4117974"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Forecast Accuracy</a:t>
            </a:r>
            <a:endParaRPr sz="2400">
              <a:solidFill>
                <a:schemeClr val="lt1"/>
              </a:solidFill>
              <a:latin typeface="Book Antiqua"/>
              <a:ea typeface="Book Antiqua"/>
              <a:cs typeface="Book Antiqua"/>
              <a:sym typeface="Book Antiqua"/>
            </a:endParaRPr>
          </a:p>
        </p:txBody>
      </p:sp>
      <p:pic>
        <p:nvPicPr>
          <p:cNvPr id="691" name="Google Shape;691;p58"/>
          <p:cNvPicPr preferRelativeResize="0"/>
          <p:nvPr/>
        </p:nvPicPr>
        <p:blipFill rotWithShape="1">
          <a:blip r:embed="rId3">
            <a:alphaModFix/>
          </a:blip>
          <a:srcRect/>
          <a:stretch/>
        </p:blipFill>
        <p:spPr>
          <a:xfrm>
            <a:off x="3195638" y="1674813"/>
            <a:ext cx="2773362" cy="811212"/>
          </a:xfrm>
          <a:prstGeom prst="rect">
            <a:avLst/>
          </a:prstGeom>
          <a:noFill/>
          <a:ln>
            <a:noFill/>
          </a:ln>
        </p:spPr>
      </p:pic>
      <p:pic>
        <p:nvPicPr>
          <p:cNvPr id="692" name="Google Shape;692;p58"/>
          <p:cNvPicPr preferRelativeResize="0"/>
          <p:nvPr/>
        </p:nvPicPr>
        <p:blipFill rotWithShape="1">
          <a:blip r:embed="rId4">
            <a:alphaModFix/>
          </a:blip>
          <a:srcRect/>
          <a:stretch/>
        </p:blipFill>
        <p:spPr>
          <a:xfrm>
            <a:off x="3001963" y="2674938"/>
            <a:ext cx="3163887" cy="811212"/>
          </a:xfrm>
          <a:prstGeom prst="rect">
            <a:avLst/>
          </a:prstGeom>
          <a:noFill/>
          <a:ln>
            <a:noFill/>
          </a:ln>
        </p:spPr>
      </p:pic>
      <p:pic>
        <p:nvPicPr>
          <p:cNvPr id="693" name="Google Shape;693;p58"/>
          <p:cNvPicPr preferRelativeResize="0"/>
          <p:nvPr/>
        </p:nvPicPr>
        <p:blipFill rotWithShape="1">
          <a:blip r:embed="rId5">
            <a:alphaModFix/>
          </a:blip>
          <a:srcRect/>
          <a:stretch/>
        </p:blipFill>
        <p:spPr>
          <a:xfrm>
            <a:off x="3016250" y="3722688"/>
            <a:ext cx="3189288" cy="811212"/>
          </a:xfrm>
          <a:prstGeom prst="rect">
            <a:avLst/>
          </a:prstGeom>
          <a:noFill/>
          <a:ln>
            <a:noFill/>
          </a:ln>
        </p:spPr>
      </p:pic>
      <p:sp>
        <p:nvSpPr>
          <p:cNvPr id="694" name="Google Shape;694;p58"/>
          <p:cNvSpPr txBox="1"/>
          <p:nvPr/>
        </p:nvSpPr>
        <p:spPr>
          <a:xfrm>
            <a:off x="1152525" y="4800600"/>
            <a:ext cx="6705682" cy="830997"/>
          </a:xfrm>
          <a:prstGeom prst="rect">
            <a:avLst/>
          </a:prstGeom>
          <a:gradFill>
            <a:gsLst>
              <a:gs pos="0">
                <a:srgbClr val="494949"/>
              </a:gs>
              <a:gs pos="50000">
                <a:srgbClr val="6A6A6A"/>
              </a:gs>
              <a:gs pos="100000">
                <a:srgbClr val="7F7F7F"/>
              </a:gs>
            </a:gsLst>
            <a:lin ang="135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Exponential smoothing (with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 .1) provided</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less</a:t>
            </a:r>
            <a:r>
              <a:rPr lang="en-US" sz="2400">
                <a:solidFill>
                  <a:schemeClr val="lt1"/>
                </a:solidFill>
                <a:latin typeface="Book Antiqua"/>
                <a:ea typeface="Book Antiqua"/>
                <a:cs typeface="Book Antiqua"/>
                <a:sym typeface="Book Antiqua"/>
              </a:rPr>
              <a:t> accurate forecasts than the 3-MA approach.</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grpSp>
        <p:nvGrpSpPr>
          <p:cNvPr id="699" name="Google Shape;699;p59"/>
          <p:cNvGrpSpPr/>
          <p:nvPr/>
        </p:nvGrpSpPr>
        <p:grpSpPr>
          <a:xfrm>
            <a:off x="428624" y="838200"/>
            <a:ext cx="8353425" cy="5238750"/>
            <a:chOff x="428624" y="838200"/>
            <a:chExt cx="8353425" cy="5238750"/>
          </a:xfrm>
        </p:grpSpPr>
        <p:sp>
          <p:nvSpPr>
            <p:cNvPr id="700" name="Google Shape;700;p59"/>
            <p:cNvSpPr/>
            <p:nvPr/>
          </p:nvSpPr>
          <p:spPr>
            <a:xfrm>
              <a:off x="428624" y="838200"/>
              <a:ext cx="8353425" cy="52387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701" name="Google Shape;701;p59"/>
            <p:cNvSpPr txBox="1"/>
            <p:nvPr/>
          </p:nvSpPr>
          <p:spPr>
            <a:xfrm>
              <a:off x="692150" y="1824038"/>
              <a:ext cx="622300" cy="378565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10</a:t>
              </a:r>
              <a:endParaRPr sz="2400">
                <a:solidFill>
                  <a:schemeClr val="lt1"/>
                </a:solidFill>
                <a:latin typeface="Book Antiqua"/>
                <a:ea typeface="Book Antiqua"/>
                <a:cs typeface="Book Antiqua"/>
                <a:sym typeface="Book Antiqua"/>
              </a:endParaRPr>
            </a:p>
          </p:txBody>
        </p:sp>
        <p:sp>
          <p:nvSpPr>
            <p:cNvPr id="702" name="Google Shape;702;p59"/>
            <p:cNvSpPr txBox="1"/>
            <p:nvPr/>
          </p:nvSpPr>
          <p:spPr>
            <a:xfrm>
              <a:off x="1568450" y="1824038"/>
              <a:ext cx="641350" cy="374332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703" name="Google Shape;703;p59"/>
            <p:cNvSpPr txBox="1"/>
            <p:nvPr/>
          </p:nvSpPr>
          <p:spPr>
            <a:xfrm>
              <a:off x="2519363" y="3643313"/>
              <a:ext cx="1031051" cy="193899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124.11</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120.82</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128.16</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117.63</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111.53</a:t>
              </a:r>
              <a:endParaRPr sz="2400">
                <a:solidFill>
                  <a:schemeClr val="lt1"/>
                </a:solidFill>
                <a:latin typeface="Book Antiqua"/>
                <a:ea typeface="Book Antiqua"/>
                <a:cs typeface="Book Antiqua"/>
                <a:sym typeface="Book Antiqua"/>
              </a:endParaRPr>
            </a:p>
          </p:txBody>
        </p:sp>
        <p:sp>
          <p:nvSpPr>
            <p:cNvPr id="704" name="Google Shape;704;p59"/>
            <p:cNvSpPr txBox="1"/>
            <p:nvPr/>
          </p:nvSpPr>
          <p:spPr>
            <a:xfrm>
              <a:off x="2519363" y="2909888"/>
              <a:ext cx="1031052"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122.80</a:t>
              </a:r>
              <a:endParaRPr sz="2400">
                <a:solidFill>
                  <a:schemeClr val="lt1"/>
                </a:solidFill>
                <a:latin typeface="Book Antiqua"/>
                <a:ea typeface="Book Antiqua"/>
                <a:cs typeface="Book Antiqua"/>
                <a:sym typeface="Book Antiqua"/>
              </a:endParaRPr>
            </a:p>
          </p:txBody>
        </p:sp>
        <p:sp>
          <p:nvSpPr>
            <p:cNvPr id="705" name="Google Shape;705;p59"/>
            <p:cNvSpPr txBox="1"/>
            <p:nvPr/>
          </p:nvSpPr>
          <p:spPr>
            <a:xfrm>
              <a:off x="2509838" y="3281363"/>
              <a:ext cx="1031051"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120.56</a:t>
              </a:r>
              <a:endParaRPr sz="2400">
                <a:solidFill>
                  <a:schemeClr val="lt1"/>
                </a:solidFill>
                <a:latin typeface="Book Antiqua"/>
                <a:ea typeface="Book Antiqua"/>
                <a:cs typeface="Book Antiqua"/>
                <a:sym typeface="Book Antiqua"/>
              </a:endParaRPr>
            </a:p>
          </p:txBody>
        </p:sp>
        <p:sp>
          <p:nvSpPr>
            <p:cNvPr id="706" name="Google Shape;706;p59"/>
            <p:cNvSpPr txBox="1"/>
            <p:nvPr/>
          </p:nvSpPr>
          <p:spPr>
            <a:xfrm>
              <a:off x="495300" y="1328738"/>
              <a:ext cx="950913"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707" name="Google Shape;707;p59"/>
            <p:cNvSpPr txBox="1"/>
            <p:nvPr/>
          </p:nvSpPr>
          <p:spPr>
            <a:xfrm>
              <a:off x="1444625" y="1328738"/>
              <a:ext cx="8604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
          <p:nvSpPr>
            <p:cNvPr id="708" name="Google Shape;708;p59"/>
            <p:cNvSpPr txBox="1"/>
            <p:nvPr/>
          </p:nvSpPr>
          <p:spPr>
            <a:xfrm>
              <a:off x="2309813" y="966788"/>
              <a:ext cx="1314782" cy="830997"/>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 .8</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Forecast</a:t>
              </a:r>
              <a:endParaRPr sz="2400" u="sng">
                <a:solidFill>
                  <a:schemeClr val="lt1"/>
                </a:solidFill>
                <a:latin typeface="Book Antiqua"/>
                <a:ea typeface="Book Antiqua"/>
                <a:cs typeface="Book Antiqua"/>
                <a:sym typeface="Book Antiqua"/>
              </a:endParaRPr>
            </a:p>
          </p:txBody>
        </p:sp>
        <p:sp>
          <p:nvSpPr>
            <p:cNvPr id="709" name="Google Shape;709;p59"/>
            <p:cNvSpPr txBox="1"/>
            <p:nvPr/>
          </p:nvSpPr>
          <p:spPr>
            <a:xfrm>
              <a:off x="2519363" y="2185988"/>
              <a:ext cx="1031052"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110.00</a:t>
              </a:r>
              <a:endParaRPr sz="2400">
                <a:solidFill>
                  <a:schemeClr val="lt1"/>
                </a:solidFill>
                <a:latin typeface="Book Antiqua"/>
                <a:ea typeface="Book Antiqua"/>
                <a:cs typeface="Book Antiqua"/>
                <a:sym typeface="Book Antiqua"/>
              </a:endParaRPr>
            </a:p>
          </p:txBody>
        </p:sp>
        <p:sp>
          <p:nvSpPr>
            <p:cNvPr id="710" name="Google Shape;710;p59"/>
            <p:cNvSpPr txBox="1"/>
            <p:nvPr/>
          </p:nvSpPr>
          <p:spPr>
            <a:xfrm>
              <a:off x="2519363" y="2547938"/>
              <a:ext cx="1031051"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114.00</a:t>
              </a:r>
              <a:endParaRPr sz="2400">
                <a:solidFill>
                  <a:schemeClr val="lt1"/>
                </a:solidFill>
                <a:latin typeface="Book Antiqua"/>
                <a:ea typeface="Book Antiqua"/>
                <a:cs typeface="Book Antiqua"/>
                <a:sym typeface="Book Antiqua"/>
              </a:endParaRPr>
            </a:p>
          </p:txBody>
        </p:sp>
      </p:grpSp>
      <p:sp>
        <p:nvSpPr>
          <p:cNvPr id="711" name="Google Shape;711;p59"/>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Exponential Smoothing (</a:t>
            </a:r>
            <a:r>
              <a:rPr lang="en-US" sz="2800" i="1">
                <a:solidFill>
                  <a:srgbClr val="66FFFF"/>
                </a:solidFill>
                <a:latin typeface="Noto Sans Symbols"/>
                <a:ea typeface="Noto Sans Symbols"/>
                <a:cs typeface="Noto Sans Symbols"/>
                <a:sym typeface="Noto Sans Symbols"/>
              </a:rPr>
              <a:t>α</a:t>
            </a:r>
            <a:r>
              <a:rPr lang="en-US" sz="2800">
                <a:solidFill>
                  <a:srgbClr val="66FFFF"/>
                </a:solidFill>
                <a:latin typeface="Book Antiqua"/>
                <a:ea typeface="Book Antiqua"/>
                <a:cs typeface="Book Antiqua"/>
                <a:sym typeface="Book Antiqua"/>
              </a:rPr>
              <a:t> = .8)</a:t>
            </a:r>
            <a:endParaRPr sz="2800">
              <a:solidFill>
                <a:srgbClr val="66FFFF"/>
              </a:solidFill>
              <a:latin typeface="Book Antiqua"/>
              <a:ea typeface="Book Antiqua"/>
              <a:cs typeface="Book Antiqua"/>
              <a:sym typeface="Book Antiqua"/>
            </a:endParaRPr>
          </a:p>
        </p:txBody>
      </p:sp>
      <p:sp>
        <p:nvSpPr>
          <p:cNvPr id="712" name="Google Shape;712;p59"/>
          <p:cNvSpPr txBox="1"/>
          <p:nvPr/>
        </p:nvSpPr>
        <p:spPr>
          <a:xfrm>
            <a:off x="3814763" y="3643313"/>
            <a:ext cx="1031051"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-4.11</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9.18</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-13.16</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-7.63</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18.47</a:t>
            </a:r>
            <a:endParaRPr sz="2400">
              <a:solidFill>
                <a:schemeClr val="lt1"/>
              </a:solidFill>
              <a:latin typeface="Book Antiqua"/>
              <a:ea typeface="Book Antiqua"/>
              <a:cs typeface="Book Antiqua"/>
              <a:sym typeface="Book Antiqua"/>
            </a:endParaRPr>
          </a:p>
        </p:txBody>
      </p:sp>
      <p:sp>
        <p:nvSpPr>
          <p:cNvPr id="713" name="Google Shape;713;p59"/>
          <p:cNvSpPr txBox="1"/>
          <p:nvPr/>
        </p:nvSpPr>
        <p:spPr>
          <a:xfrm>
            <a:off x="3929063" y="2909888"/>
            <a:ext cx="90281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-2.20</a:t>
            </a:r>
            <a:endParaRPr sz="2400">
              <a:solidFill>
                <a:schemeClr val="lt1"/>
              </a:solidFill>
              <a:latin typeface="Book Antiqua"/>
              <a:ea typeface="Book Antiqua"/>
              <a:cs typeface="Book Antiqua"/>
              <a:sym typeface="Book Antiqua"/>
            </a:endParaRPr>
          </a:p>
        </p:txBody>
      </p:sp>
      <p:sp>
        <p:nvSpPr>
          <p:cNvPr id="714" name="Google Shape;714;p59"/>
          <p:cNvSpPr txBox="1"/>
          <p:nvPr/>
        </p:nvSpPr>
        <p:spPr>
          <a:xfrm>
            <a:off x="3948113" y="328136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4.44</a:t>
            </a:r>
            <a:endParaRPr sz="2400">
              <a:solidFill>
                <a:schemeClr val="lt1"/>
              </a:solidFill>
              <a:latin typeface="Book Antiqua"/>
              <a:ea typeface="Book Antiqua"/>
              <a:cs typeface="Book Antiqua"/>
              <a:sym typeface="Book Antiqua"/>
            </a:endParaRPr>
          </a:p>
        </p:txBody>
      </p:sp>
      <p:sp>
        <p:nvSpPr>
          <p:cNvPr id="715" name="Google Shape;715;p59"/>
          <p:cNvSpPr txBox="1"/>
          <p:nvPr/>
        </p:nvSpPr>
        <p:spPr>
          <a:xfrm>
            <a:off x="3652838" y="966788"/>
            <a:ext cx="131478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Forecast</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716" name="Google Shape;716;p59"/>
          <p:cNvSpPr txBox="1"/>
          <p:nvPr/>
        </p:nvSpPr>
        <p:spPr>
          <a:xfrm>
            <a:off x="4948238" y="966788"/>
            <a:ext cx="141577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Absolute</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717" name="Google Shape;717;p59"/>
          <p:cNvSpPr txBox="1"/>
          <p:nvPr/>
        </p:nvSpPr>
        <p:spPr>
          <a:xfrm>
            <a:off x="6357938" y="966788"/>
            <a:ext cx="131638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Squared</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 Error</a:t>
            </a:r>
            <a:endParaRPr sz="2400" u="sng">
              <a:solidFill>
                <a:schemeClr val="lt1"/>
              </a:solidFill>
              <a:latin typeface="Book Antiqua"/>
              <a:ea typeface="Book Antiqua"/>
              <a:cs typeface="Book Antiqua"/>
              <a:sym typeface="Book Antiqua"/>
            </a:endParaRPr>
          </a:p>
        </p:txBody>
      </p:sp>
      <p:sp>
        <p:nvSpPr>
          <p:cNvPr id="718" name="Google Shape;718;p59"/>
          <p:cNvSpPr/>
          <p:nvPr/>
        </p:nvSpPr>
        <p:spPr>
          <a:xfrm>
            <a:off x="5248275" y="5505450"/>
            <a:ext cx="87630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719" name="Google Shape;719;p59"/>
          <p:cNvSpPr txBox="1"/>
          <p:nvPr/>
        </p:nvSpPr>
        <p:spPr>
          <a:xfrm>
            <a:off x="5110163" y="3643313"/>
            <a:ext cx="103105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4.11</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9.18</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13.16</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7.63</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18.47</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75.19</a:t>
            </a:r>
            <a:endParaRPr sz="2400">
              <a:solidFill>
                <a:schemeClr val="lt1"/>
              </a:solidFill>
              <a:latin typeface="Book Antiqua"/>
              <a:ea typeface="Book Antiqua"/>
              <a:cs typeface="Book Antiqua"/>
              <a:sym typeface="Book Antiqua"/>
            </a:endParaRPr>
          </a:p>
        </p:txBody>
      </p:sp>
      <p:sp>
        <p:nvSpPr>
          <p:cNvPr id="720" name="Google Shape;720;p59"/>
          <p:cNvSpPr txBox="1"/>
          <p:nvPr/>
        </p:nvSpPr>
        <p:spPr>
          <a:xfrm>
            <a:off x="5395913" y="29098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2.20</a:t>
            </a:r>
            <a:endParaRPr sz="2400">
              <a:solidFill>
                <a:schemeClr val="lt1"/>
              </a:solidFill>
              <a:latin typeface="Book Antiqua"/>
              <a:ea typeface="Book Antiqua"/>
              <a:cs typeface="Book Antiqua"/>
              <a:sym typeface="Book Antiqua"/>
            </a:endParaRPr>
          </a:p>
        </p:txBody>
      </p:sp>
      <p:sp>
        <p:nvSpPr>
          <p:cNvPr id="721" name="Google Shape;721;p59"/>
          <p:cNvSpPr txBox="1"/>
          <p:nvPr/>
        </p:nvSpPr>
        <p:spPr>
          <a:xfrm>
            <a:off x="5405438" y="328136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4.44</a:t>
            </a:r>
            <a:endParaRPr sz="2400">
              <a:solidFill>
                <a:schemeClr val="lt1"/>
              </a:solidFill>
              <a:latin typeface="Book Antiqua"/>
              <a:ea typeface="Book Antiqua"/>
              <a:cs typeface="Book Antiqua"/>
              <a:sym typeface="Book Antiqua"/>
            </a:endParaRPr>
          </a:p>
        </p:txBody>
      </p:sp>
      <p:sp>
        <p:nvSpPr>
          <p:cNvPr id="722" name="Google Shape;722;p59"/>
          <p:cNvSpPr/>
          <p:nvPr/>
        </p:nvSpPr>
        <p:spPr>
          <a:xfrm>
            <a:off x="6496050" y="5505450"/>
            <a:ext cx="102870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723" name="Google Shape;723;p59"/>
          <p:cNvSpPr txBox="1"/>
          <p:nvPr/>
        </p:nvSpPr>
        <p:spPr>
          <a:xfrm>
            <a:off x="6510338" y="3643313"/>
            <a:ext cx="103105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16.91</a:t>
            </a:r>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84.23</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173.30</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58.26</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341.27</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847.52</a:t>
            </a:r>
            <a:endParaRPr sz="2400">
              <a:solidFill>
                <a:schemeClr val="lt1"/>
              </a:solidFill>
              <a:latin typeface="Book Antiqua"/>
              <a:ea typeface="Book Antiqua"/>
              <a:cs typeface="Book Antiqua"/>
              <a:sym typeface="Book Antiqua"/>
            </a:endParaRPr>
          </a:p>
        </p:txBody>
      </p:sp>
      <p:sp>
        <p:nvSpPr>
          <p:cNvPr id="724" name="Google Shape;724;p59"/>
          <p:cNvSpPr txBox="1"/>
          <p:nvPr/>
        </p:nvSpPr>
        <p:spPr>
          <a:xfrm>
            <a:off x="6653213" y="2909888"/>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7.84</a:t>
            </a:r>
            <a:endParaRPr sz="2400">
              <a:solidFill>
                <a:schemeClr val="lt1"/>
              </a:solidFill>
              <a:latin typeface="Book Antiqua"/>
              <a:ea typeface="Book Antiqua"/>
              <a:cs typeface="Book Antiqua"/>
              <a:sym typeface="Book Antiqua"/>
            </a:endParaRPr>
          </a:p>
        </p:txBody>
      </p:sp>
      <p:sp>
        <p:nvSpPr>
          <p:cNvPr id="725" name="Google Shape;725;p59"/>
          <p:cNvSpPr txBox="1"/>
          <p:nvPr/>
        </p:nvSpPr>
        <p:spPr>
          <a:xfrm>
            <a:off x="6653213" y="328136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19.71</a:t>
            </a:r>
            <a:endParaRPr sz="2400">
              <a:solidFill>
                <a:schemeClr val="lt1"/>
              </a:solidFill>
              <a:latin typeface="Book Antiqua"/>
              <a:ea typeface="Book Antiqua"/>
              <a:cs typeface="Book Antiqua"/>
              <a:sym typeface="Book Antiqua"/>
            </a:endParaRPr>
          </a:p>
        </p:txBody>
      </p:sp>
      <p:sp>
        <p:nvSpPr>
          <p:cNvPr id="726" name="Google Shape;726;p59"/>
          <p:cNvSpPr txBox="1"/>
          <p:nvPr/>
        </p:nvSpPr>
        <p:spPr>
          <a:xfrm>
            <a:off x="7653338" y="966788"/>
            <a:ext cx="105830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Abs.%</a:t>
            </a:r>
            <a:endParaRPr/>
          </a:p>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Error</a:t>
            </a:r>
            <a:endParaRPr sz="2400" u="sng">
              <a:solidFill>
                <a:schemeClr val="lt1"/>
              </a:solidFill>
              <a:latin typeface="Book Antiqua"/>
              <a:ea typeface="Book Antiqua"/>
              <a:cs typeface="Book Antiqua"/>
              <a:sym typeface="Book Antiqua"/>
            </a:endParaRPr>
          </a:p>
        </p:txBody>
      </p:sp>
      <p:sp>
        <p:nvSpPr>
          <p:cNvPr id="727" name="Google Shape;727;p59"/>
          <p:cNvSpPr/>
          <p:nvPr/>
        </p:nvSpPr>
        <p:spPr>
          <a:xfrm>
            <a:off x="7743825" y="5505450"/>
            <a:ext cx="895350" cy="381000"/>
          </a:xfrm>
          <a:prstGeom prst="rect">
            <a:avLst/>
          </a:prstGeom>
          <a:solidFill>
            <a:srgbClr val="55525C"/>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728" name="Google Shape;728;p59"/>
          <p:cNvSpPr txBox="1"/>
          <p:nvPr/>
        </p:nvSpPr>
        <p:spPr>
          <a:xfrm>
            <a:off x="7615238" y="3643313"/>
            <a:ext cx="103105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3.43</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7.06</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11.44</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6.94</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14.21</a:t>
            </a:r>
            <a:endParaRPr sz="2400">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61.61</a:t>
            </a:r>
            <a:endParaRPr sz="2400">
              <a:solidFill>
                <a:schemeClr val="lt1"/>
              </a:solidFill>
              <a:latin typeface="Book Antiqua"/>
              <a:ea typeface="Book Antiqua"/>
              <a:cs typeface="Book Antiqua"/>
              <a:sym typeface="Book Antiqua"/>
            </a:endParaRPr>
          </a:p>
        </p:txBody>
      </p:sp>
      <p:sp>
        <p:nvSpPr>
          <p:cNvPr id="729" name="Google Shape;729;p59"/>
          <p:cNvSpPr txBox="1"/>
          <p:nvPr/>
        </p:nvSpPr>
        <p:spPr>
          <a:xfrm>
            <a:off x="7920038" y="29098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1.83</a:t>
            </a:r>
            <a:endParaRPr sz="2400">
              <a:solidFill>
                <a:schemeClr val="lt1"/>
              </a:solidFill>
              <a:latin typeface="Book Antiqua"/>
              <a:ea typeface="Book Antiqua"/>
              <a:cs typeface="Book Antiqua"/>
              <a:sym typeface="Book Antiqua"/>
            </a:endParaRPr>
          </a:p>
        </p:txBody>
      </p:sp>
      <p:sp>
        <p:nvSpPr>
          <p:cNvPr id="730" name="Google Shape;730;p59"/>
          <p:cNvSpPr txBox="1"/>
          <p:nvPr/>
        </p:nvSpPr>
        <p:spPr>
          <a:xfrm>
            <a:off x="7920038" y="328136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3.55</a:t>
            </a:r>
            <a:endParaRPr sz="2400">
              <a:solidFill>
                <a:schemeClr val="lt1"/>
              </a:solidFill>
              <a:latin typeface="Book Antiqua"/>
              <a:ea typeface="Book Antiqua"/>
              <a:cs typeface="Book Antiqua"/>
              <a:sym typeface="Book Antiqua"/>
            </a:endParaRPr>
          </a:p>
        </p:txBody>
      </p:sp>
      <p:sp>
        <p:nvSpPr>
          <p:cNvPr id="731" name="Google Shape;731;p59"/>
          <p:cNvSpPr txBox="1"/>
          <p:nvPr/>
        </p:nvSpPr>
        <p:spPr>
          <a:xfrm>
            <a:off x="3957638" y="217646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  5.00</a:t>
            </a:r>
            <a:endParaRPr sz="2400">
              <a:solidFill>
                <a:schemeClr val="lt1"/>
              </a:solidFill>
              <a:latin typeface="Book Antiqua"/>
              <a:ea typeface="Book Antiqua"/>
              <a:cs typeface="Book Antiqua"/>
              <a:sym typeface="Book Antiqua"/>
            </a:endParaRPr>
          </a:p>
        </p:txBody>
      </p:sp>
      <p:sp>
        <p:nvSpPr>
          <p:cNvPr id="732" name="Google Shape;732;p59"/>
          <p:cNvSpPr txBox="1"/>
          <p:nvPr/>
        </p:nvSpPr>
        <p:spPr>
          <a:xfrm>
            <a:off x="3957638" y="253841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11.00</a:t>
            </a:r>
            <a:endParaRPr sz="2400">
              <a:solidFill>
                <a:schemeClr val="lt1"/>
              </a:solidFill>
              <a:latin typeface="Book Antiqua"/>
              <a:ea typeface="Book Antiqua"/>
              <a:cs typeface="Book Antiqua"/>
              <a:sym typeface="Book Antiqua"/>
            </a:endParaRPr>
          </a:p>
        </p:txBody>
      </p:sp>
      <p:sp>
        <p:nvSpPr>
          <p:cNvPr id="733" name="Google Shape;733;p59"/>
          <p:cNvSpPr txBox="1"/>
          <p:nvPr/>
        </p:nvSpPr>
        <p:spPr>
          <a:xfrm>
            <a:off x="5395913" y="217646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5.00</a:t>
            </a:r>
            <a:endParaRPr sz="2400">
              <a:solidFill>
                <a:schemeClr val="lt1"/>
              </a:solidFill>
              <a:latin typeface="Book Antiqua"/>
              <a:ea typeface="Book Antiqua"/>
              <a:cs typeface="Book Antiqua"/>
              <a:sym typeface="Book Antiqua"/>
            </a:endParaRPr>
          </a:p>
        </p:txBody>
      </p:sp>
      <p:sp>
        <p:nvSpPr>
          <p:cNvPr id="734" name="Google Shape;734;p59"/>
          <p:cNvSpPr txBox="1"/>
          <p:nvPr/>
        </p:nvSpPr>
        <p:spPr>
          <a:xfrm>
            <a:off x="5243513" y="2538413"/>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11.00</a:t>
            </a:r>
            <a:endParaRPr sz="2400">
              <a:solidFill>
                <a:schemeClr val="lt1"/>
              </a:solidFill>
              <a:latin typeface="Book Antiqua"/>
              <a:ea typeface="Book Antiqua"/>
              <a:cs typeface="Book Antiqua"/>
              <a:sym typeface="Book Antiqua"/>
            </a:endParaRPr>
          </a:p>
        </p:txBody>
      </p:sp>
      <p:sp>
        <p:nvSpPr>
          <p:cNvPr id="735" name="Google Shape;735;p59"/>
          <p:cNvSpPr txBox="1"/>
          <p:nvPr/>
        </p:nvSpPr>
        <p:spPr>
          <a:xfrm>
            <a:off x="6491288" y="2547938"/>
            <a:ext cx="103105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121.00</a:t>
            </a:r>
            <a:endParaRPr sz="2400">
              <a:solidFill>
                <a:schemeClr val="lt1"/>
              </a:solidFill>
              <a:latin typeface="Book Antiqua"/>
              <a:ea typeface="Book Antiqua"/>
              <a:cs typeface="Book Antiqua"/>
              <a:sym typeface="Book Antiqua"/>
            </a:endParaRPr>
          </a:p>
        </p:txBody>
      </p:sp>
      <p:sp>
        <p:nvSpPr>
          <p:cNvPr id="736" name="Google Shape;736;p59"/>
          <p:cNvSpPr txBox="1"/>
          <p:nvPr/>
        </p:nvSpPr>
        <p:spPr>
          <a:xfrm>
            <a:off x="6634163" y="2185988"/>
            <a:ext cx="8771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25.00</a:t>
            </a:r>
            <a:endParaRPr sz="2400">
              <a:solidFill>
                <a:schemeClr val="lt1"/>
              </a:solidFill>
              <a:latin typeface="Book Antiqua"/>
              <a:ea typeface="Book Antiqua"/>
              <a:cs typeface="Book Antiqua"/>
              <a:sym typeface="Book Antiqua"/>
            </a:endParaRPr>
          </a:p>
        </p:txBody>
      </p:sp>
      <p:sp>
        <p:nvSpPr>
          <p:cNvPr id="737" name="Google Shape;737;p59"/>
          <p:cNvSpPr txBox="1"/>
          <p:nvPr/>
        </p:nvSpPr>
        <p:spPr>
          <a:xfrm>
            <a:off x="7929563" y="2185988"/>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4.35</a:t>
            </a:r>
            <a:endParaRPr sz="2400">
              <a:solidFill>
                <a:schemeClr val="lt1"/>
              </a:solidFill>
              <a:latin typeface="Book Antiqua"/>
              <a:ea typeface="Book Antiqua"/>
              <a:cs typeface="Book Antiqua"/>
              <a:sym typeface="Book Antiqua"/>
            </a:endParaRPr>
          </a:p>
        </p:txBody>
      </p:sp>
      <p:sp>
        <p:nvSpPr>
          <p:cNvPr id="738" name="Google Shape;738;p59"/>
          <p:cNvSpPr txBox="1"/>
          <p:nvPr/>
        </p:nvSpPr>
        <p:spPr>
          <a:xfrm>
            <a:off x="7929563" y="2538413"/>
            <a:ext cx="7232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8.80</a:t>
            </a:r>
            <a:endParaRPr sz="2400">
              <a:solidFill>
                <a:schemeClr val="lt1"/>
              </a:solidFill>
              <a:latin typeface="Book Antiqua"/>
              <a:ea typeface="Book Antiqua"/>
              <a:cs typeface="Book Antiqua"/>
              <a:sym typeface="Book Antiqua"/>
            </a:endParaRPr>
          </a:p>
        </p:txBody>
      </p:sp>
      <p:sp>
        <p:nvSpPr>
          <p:cNvPr id="739" name="Google Shape;739;p59"/>
          <p:cNvSpPr txBox="1"/>
          <p:nvPr/>
        </p:nvSpPr>
        <p:spPr>
          <a:xfrm>
            <a:off x="4054475" y="5462588"/>
            <a:ext cx="88678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Total</a:t>
            </a:r>
            <a:endParaRPr sz="2400" u="sng">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0"/>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Exponential Smoothing (</a:t>
            </a:r>
            <a:r>
              <a:rPr lang="en-US" sz="2800" i="1">
                <a:solidFill>
                  <a:srgbClr val="66FFFF"/>
                </a:solidFill>
                <a:latin typeface="Noto Sans Symbols"/>
                <a:ea typeface="Noto Sans Symbols"/>
                <a:cs typeface="Noto Sans Symbols"/>
                <a:sym typeface="Noto Sans Symbols"/>
              </a:rPr>
              <a:t>α</a:t>
            </a:r>
            <a:r>
              <a:rPr lang="en-US" sz="2800">
                <a:solidFill>
                  <a:srgbClr val="66FFFF"/>
                </a:solidFill>
                <a:latin typeface="Book Antiqua"/>
                <a:ea typeface="Book Antiqua"/>
                <a:cs typeface="Book Antiqua"/>
                <a:sym typeface="Book Antiqua"/>
              </a:rPr>
              <a:t> = .8)</a:t>
            </a:r>
            <a:endParaRPr sz="2800">
              <a:solidFill>
                <a:srgbClr val="66FFFF"/>
              </a:solidFill>
              <a:latin typeface="Book Antiqua"/>
              <a:ea typeface="Book Antiqua"/>
              <a:cs typeface="Book Antiqua"/>
              <a:sym typeface="Book Antiqua"/>
            </a:endParaRPr>
          </a:p>
        </p:txBody>
      </p:sp>
      <p:sp>
        <p:nvSpPr>
          <p:cNvPr id="745" name="Google Shape;745;p60"/>
          <p:cNvSpPr/>
          <p:nvPr/>
        </p:nvSpPr>
        <p:spPr>
          <a:xfrm>
            <a:off x="520701" y="1084263"/>
            <a:ext cx="4117974"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Forecast Accuracy</a:t>
            </a:r>
            <a:endParaRPr sz="2400">
              <a:solidFill>
                <a:schemeClr val="lt1"/>
              </a:solidFill>
              <a:latin typeface="Book Antiqua"/>
              <a:ea typeface="Book Antiqua"/>
              <a:cs typeface="Book Antiqua"/>
              <a:sym typeface="Book Antiqua"/>
            </a:endParaRPr>
          </a:p>
        </p:txBody>
      </p:sp>
      <p:pic>
        <p:nvPicPr>
          <p:cNvPr id="746" name="Google Shape;746;p60"/>
          <p:cNvPicPr preferRelativeResize="0"/>
          <p:nvPr/>
        </p:nvPicPr>
        <p:blipFill rotWithShape="1">
          <a:blip r:embed="rId3">
            <a:alphaModFix/>
          </a:blip>
          <a:srcRect/>
          <a:stretch/>
        </p:blipFill>
        <p:spPr>
          <a:xfrm>
            <a:off x="3209925" y="1674813"/>
            <a:ext cx="2744788" cy="811212"/>
          </a:xfrm>
          <a:prstGeom prst="rect">
            <a:avLst/>
          </a:prstGeom>
          <a:noFill/>
          <a:ln>
            <a:noFill/>
          </a:ln>
        </p:spPr>
      </p:pic>
      <p:pic>
        <p:nvPicPr>
          <p:cNvPr id="747" name="Google Shape;747;p60"/>
          <p:cNvPicPr preferRelativeResize="0"/>
          <p:nvPr/>
        </p:nvPicPr>
        <p:blipFill rotWithShape="1">
          <a:blip r:embed="rId4">
            <a:alphaModFix/>
          </a:blip>
          <a:srcRect/>
          <a:stretch/>
        </p:blipFill>
        <p:spPr>
          <a:xfrm>
            <a:off x="3079750" y="2674938"/>
            <a:ext cx="3006725" cy="811212"/>
          </a:xfrm>
          <a:prstGeom prst="rect">
            <a:avLst/>
          </a:prstGeom>
          <a:noFill/>
          <a:ln>
            <a:noFill/>
          </a:ln>
        </p:spPr>
      </p:pic>
      <p:pic>
        <p:nvPicPr>
          <p:cNvPr id="748" name="Google Shape;748;p60"/>
          <p:cNvPicPr preferRelativeResize="0"/>
          <p:nvPr/>
        </p:nvPicPr>
        <p:blipFill rotWithShape="1">
          <a:blip r:embed="rId5">
            <a:alphaModFix/>
          </a:blip>
          <a:srcRect/>
          <a:stretch/>
        </p:blipFill>
        <p:spPr>
          <a:xfrm>
            <a:off x="2987675" y="3722688"/>
            <a:ext cx="3189288" cy="811212"/>
          </a:xfrm>
          <a:prstGeom prst="rect">
            <a:avLst/>
          </a:prstGeom>
          <a:noFill/>
          <a:ln>
            <a:noFill/>
          </a:ln>
        </p:spPr>
      </p:pic>
      <p:sp>
        <p:nvSpPr>
          <p:cNvPr id="749" name="Google Shape;749;p60"/>
          <p:cNvSpPr txBox="1"/>
          <p:nvPr/>
        </p:nvSpPr>
        <p:spPr>
          <a:xfrm>
            <a:off x="1152525" y="4724400"/>
            <a:ext cx="6965368" cy="1200329"/>
          </a:xfrm>
          <a:prstGeom prst="rect">
            <a:avLst/>
          </a:prstGeom>
          <a:gradFill>
            <a:gsLst>
              <a:gs pos="0">
                <a:srgbClr val="494949"/>
              </a:gs>
              <a:gs pos="50000">
                <a:srgbClr val="6A6A6A"/>
              </a:gs>
              <a:gs pos="100000">
                <a:srgbClr val="7F7F7F"/>
              </a:gs>
            </a:gsLst>
            <a:lin ang="135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Exponential smoothing (with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 .8) provided</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more</a:t>
            </a:r>
            <a:r>
              <a:rPr lang="en-US" sz="2400">
                <a:solidFill>
                  <a:schemeClr val="lt1"/>
                </a:solidFill>
                <a:latin typeface="Book Antiqua"/>
                <a:ea typeface="Book Antiqua"/>
                <a:cs typeface="Book Antiqua"/>
                <a:sym typeface="Book Antiqua"/>
              </a:rPr>
              <a:t> accurate forecasts than ES with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 .1, but</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less</a:t>
            </a:r>
            <a:r>
              <a:rPr lang="en-US" sz="2400">
                <a:solidFill>
                  <a:schemeClr val="lt1"/>
                </a:solidFill>
                <a:latin typeface="Book Antiqua"/>
                <a:ea typeface="Book Antiqua"/>
                <a:cs typeface="Book Antiqua"/>
                <a:sym typeface="Book Antiqua"/>
              </a:rPr>
              <a:t> accurate than the 3-MA.</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61"/>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Optimal Smoothing Constant Value</a:t>
            </a:r>
            <a:endParaRPr sz="2800">
              <a:solidFill>
                <a:srgbClr val="66FFFF"/>
              </a:solidFill>
              <a:latin typeface="Book Antiqua"/>
              <a:ea typeface="Book Antiqua"/>
              <a:cs typeface="Book Antiqua"/>
              <a:sym typeface="Book Antiqua"/>
            </a:endParaRPr>
          </a:p>
        </p:txBody>
      </p:sp>
      <p:sp>
        <p:nvSpPr>
          <p:cNvPr id="755" name="Google Shape;755;p61"/>
          <p:cNvSpPr/>
          <p:nvPr/>
        </p:nvSpPr>
        <p:spPr>
          <a:xfrm>
            <a:off x="700089" y="1068389"/>
            <a:ext cx="7339012" cy="3627436"/>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We choose the value of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that minimizes the mean squared error (MSE).</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Determining the value of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that minimizes MSE is a nonlinear optimization problem.</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These types of optimization models are often referred to as </a:t>
            </a:r>
            <a:r>
              <a:rPr lang="en-US" sz="2400" i="1">
                <a:solidFill>
                  <a:schemeClr val="lt1"/>
                </a:solidFill>
                <a:latin typeface="Book Antiqua"/>
                <a:ea typeface="Book Antiqua"/>
                <a:cs typeface="Book Antiqua"/>
                <a:sym typeface="Book Antiqua"/>
              </a:rPr>
              <a:t>curve fitting </a:t>
            </a:r>
            <a:r>
              <a:rPr lang="en-US" sz="2400">
                <a:solidFill>
                  <a:schemeClr val="lt1"/>
                </a:solidFill>
                <a:latin typeface="Book Antiqua"/>
                <a:ea typeface="Book Antiqua"/>
                <a:cs typeface="Book Antiqua"/>
                <a:sym typeface="Book Antiqua"/>
              </a:rPr>
              <a:t>models.</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30263" y="115888"/>
            <a:ext cx="7475537" cy="68103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Quantitative Forecasting Methods</a:t>
            </a:r>
            <a:endParaRPr/>
          </a:p>
        </p:txBody>
      </p:sp>
      <p:sp>
        <p:nvSpPr>
          <p:cNvPr id="116" name="Google Shape;116;p17"/>
          <p:cNvSpPr/>
          <p:nvPr/>
        </p:nvSpPr>
        <p:spPr>
          <a:xfrm>
            <a:off x="700088" y="1106488"/>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u="sng">
                <a:solidFill>
                  <a:schemeClr val="lt1"/>
                </a:solidFill>
                <a:latin typeface="Book Antiqua"/>
                <a:ea typeface="Book Antiqua"/>
                <a:cs typeface="Book Antiqua"/>
                <a:sym typeface="Book Antiqua"/>
              </a:rPr>
              <a:t>Quantitative methods</a:t>
            </a:r>
            <a:r>
              <a:rPr lang="en-US" sz="2400">
                <a:solidFill>
                  <a:schemeClr val="lt1"/>
                </a:solidFill>
                <a:latin typeface="Book Antiqua"/>
                <a:ea typeface="Book Antiqua"/>
                <a:cs typeface="Book Antiqua"/>
                <a:sym typeface="Book Antiqua"/>
              </a:rPr>
              <a:t> are based on an analysis of historical data concerning one or more time series.</a:t>
            </a:r>
            <a:endParaRPr/>
          </a:p>
        </p:txBody>
      </p:sp>
      <p:sp>
        <p:nvSpPr>
          <p:cNvPr id="117" name="Google Shape;117;p17"/>
          <p:cNvSpPr/>
          <p:nvPr/>
        </p:nvSpPr>
        <p:spPr>
          <a:xfrm>
            <a:off x="700088" y="1906588"/>
            <a:ext cx="7704137" cy="10795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a:t>
            </a:r>
            <a:r>
              <a:rPr lang="en-US" sz="2400" u="sng">
                <a:solidFill>
                  <a:schemeClr val="lt1"/>
                </a:solidFill>
                <a:latin typeface="Book Antiqua"/>
                <a:ea typeface="Book Antiqua"/>
                <a:cs typeface="Book Antiqua"/>
                <a:sym typeface="Book Antiqua"/>
              </a:rPr>
              <a:t>time series</a:t>
            </a:r>
            <a:r>
              <a:rPr lang="en-US" sz="2400">
                <a:solidFill>
                  <a:schemeClr val="lt1"/>
                </a:solidFill>
                <a:latin typeface="Book Antiqua"/>
                <a:ea typeface="Book Antiqua"/>
                <a:cs typeface="Book Antiqua"/>
                <a:sym typeface="Book Antiqua"/>
              </a:rPr>
              <a:t> is a set of observations measured at successive points in time or over successive periods of time.</a:t>
            </a:r>
            <a:endParaRPr/>
          </a:p>
        </p:txBody>
      </p:sp>
      <p:sp>
        <p:nvSpPr>
          <p:cNvPr id="118" name="Google Shape;118;p17"/>
          <p:cNvSpPr/>
          <p:nvPr/>
        </p:nvSpPr>
        <p:spPr>
          <a:xfrm>
            <a:off x="700088" y="3011488"/>
            <a:ext cx="7704137" cy="11176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the historical data used are restricted to past values of the series that we are trying to forecast, the procedure is called a </a:t>
            </a:r>
            <a:r>
              <a:rPr lang="en-US" sz="2400" u="sng">
                <a:solidFill>
                  <a:schemeClr val="lt1"/>
                </a:solidFill>
                <a:latin typeface="Book Antiqua"/>
                <a:ea typeface="Book Antiqua"/>
                <a:cs typeface="Book Antiqua"/>
                <a:sym typeface="Book Antiqua"/>
              </a:rPr>
              <a:t>time series method</a:t>
            </a:r>
            <a:r>
              <a:rPr lang="en-US" sz="2400">
                <a:solidFill>
                  <a:schemeClr val="lt1"/>
                </a:solidFill>
                <a:latin typeface="Book Antiqua"/>
                <a:ea typeface="Book Antiqua"/>
                <a:cs typeface="Book Antiqua"/>
                <a:sym typeface="Book Antiqua"/>
              </a:rPr>
              <a:t>.</a:t>
            </a:r>
            <a:endParaRPr/>
          </a:p>
        </p:txBody>
      </p:sp>
      <p:sp>
        <p:nvSpPr>
          <p:cNvPr id="119" name="Google Shape;119;p17"/>
          <p:cNvSpPr/>
          <p:nvPr/>
        </p:nvSpPr>
        <p:spPr>
          <a:xfrm>
            <a:off x="700088" y="4135438"/>
            <a:ext cx="7704137" cy="14224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the historical data used involve other time series that are believed to be related to the time series that we are trying to forecast, the procedure is called a </a:t>
            </a:r>
            <a:r>
              <a:rPr lang="en-US" sz="2400" u="sng">
                <a:solidFill>
                  <a:schemeClr val="lt1"/>
                </a:solidFill>
                <a:latin typeface="Book Antiqua"/>
                <a:ea typeface="Book Antiqua"/>
                <a:cs typeface="Book Antiqua"/>
                <a:sym typeface="Book Antiqua"/>
              </a:rPr>
              <a:t>causal method</a:t>
            </a:r>
            <a:r>
              <a:rPr lang="en-US" sz="2400">
                <a:solidFill>
                  <a:schemeClr val="lt1"/>
                </a:solidFill>
                <a:latin typeface="Book Antiqua"/>
                <a:ea typeface="Book Antiqua"/>
                <a:cs typeface="Book Antiqua"/>
                <a:sym typeface="Book Antiqua"/>
              </a:rPr>
              <a:t>. </a:t>
            </a:r>
            <a:endParaRP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2"/>
          <p:cNvSpPr/>
          <p:nvPr/>
        </p:nvSpPr>
        <p:spPr>
          <a:xfrm>
            <a:off x="1069975" y="1581150"/>
            <a:ext cx="6067426" cy="2749550"/>
          </a:xfrm>
          <a:prstGeom prst="rect">
            <a:avLst/>
          </a:prstGeom>
          <a:gradFill>
            <a:gsLst>
              <a:gs pos="0">
                <a:srgbClr val="494949"/>
              </a:gs>
              <a:gs pos="50000">
                <a:srgbClr val="6A6A6A"/>
              </a:gs>
              <a:gs pos="100000">
                <a:srgbClr val="7F7F7F"/>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Arial"/>
              <a:ea typeface="Arial"/>
              <a:cs typeface="Arial"/>
              <a:sym typeface="Arial"/>
            </a:endParaRPr>
          </a:p>
        </p:txBody>
      </p:sp>
      <p:sp>
        <p:nvSpPr>
          <p:cNvPr id="761" name="Google Shape;761;p62"/>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Optimal Smoothing Constant Value</a:t>
            </a:r>
            <a:endParaRPr sz="2800">
              <a:solidFill>
                <a:srgbClr val="66FFFF"/>
              </a:solidFill>
              <a:latin typeface="Book Antiqua"/>
              <a:ea typeface="Book Antiqua"/>
              <a:cs typeface="Book Antiqua"/>
              <a:sym typeface="Book Antiqua"/>
            </a:endParaRPr>
          </a:p>
        </p:txBody>
      </p:sp>
      <p:sp>
        <p:nvSpPr>
          <p:cNvPr id="762" name="Google Shape;762;p62"/>
          <p:cNvSpPr/>
          <p:nvPr/>
        </p:nvSpPr>
        <p:spPr>
          <a:xfrm>
            <a:off x="511175" y="1055688"/>
            <a:ext cx="54911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General Formulation</a:t>
            </a:r>
            <a:endParaRPr sz="2400">
              <a:solidFill>
                <a:schemeClr val="lt1"/>
              </a:solidFill>
              <a:latin typeface="Book Antiqua"/>
              <a:ea typeface="Book Antiqua"/>
              <a:cs typeface="Book Antiqua"/>
              <a:sym typeface="Book Antiqua"/>
            </a:endParaRPr>
          </a:p>
        </p:txBody>
      </p:sp>
      <p:sp>
        <p:nvSpPr>
          <p:cNvPr id="763" name="Google Shape;763;p62"/>
          <p:cNvSpPr/>
          <p:nvPr/>
        </p:nvSpPr>
        <p:spPr>
          <a:xfrm>
            <a:off x="952500" y="1535114"/>
            <a:ext cx="7380288" cy="1951036"/>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endParaRPr/>
          </a:p>
          <a:p>
            <a:pPr marL="342900" marR="0" lvl="0" indent="-342900" algn="l" rtl="0">
              <a:spcBef>
                <a:spcPts val="48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s.t.</a:t>
            </a:r>
            <a:endParaRPr/>
          </a:p>
          <a:p>
            <a:pPr marL="342900" marR="0" lvl="0" indent="-342900" algn="l" rtl="0">
              <a:spcBef>
                <a:spcPts val="48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F</a:t>
            </a:r>
            <a:r>
              <a:rPr lang="en-US" sz="2400" i="1"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i="1">
                <a:solidFill>
                  <a:schemeClr val="lt1"/>
                </a:solidFill>
                <a:latin typeface="Book Antiqua"/>
                <a:ea typeface="Book Antiqua"/>
                <a:cs typeface="Book Antiqua"/>
                <a:sym typeface="Book Antiqua"/>
              </a:rPr>
              <a:t>Y</a:t>
            </a:r>
            <a:r>
              <a:rPr lang="en-US" sz="2400" i="1" baseline="-25000">
                <a:solidFill>
                  <a:schemeClr val="lt1"/>
                </a:solidFill>
                <a:latin typeface="Book Antiqua"/>
                <a:ea typeface="Book Antiqua"/>
                <a:cs typeface="Book Antiqua"/>
                <a:sym typeface="Book Antiqua"/>
              </a:rPr>
              <a:t>t</a:t>
            </a:r>
            <a:r>
              <a:rPr lang="en-US" sz="2400" baseline="-25000">
                <a:solidFill>
                  <a:schemeClr val="lt1"/>
                </a:solidFill>
                <a:latin typeface="Book Antiqua"/>
                <a:ea typeface="Book Antiqua"/>
                <a:cs typeface="Book Antiqua"/>
                <a:sym typeface="Book Antiqua"/>
              </a:rPr>
              <a:t>-1</a:t>
            </a:r>
            <a:r>
              <a:rPr lang="en-US" sz="2400" i="1">
                <a:solidFill>
                  <a:schemeClr val="lt1"/>
                </a:solidFill>
                <a:latin typeface="Book Antiqua"/>
                <a:ea typeface="Book Antiqua"/>
                <a:cs typeface="Book Antiqua"/>
                <a:sym typeface="Book Antiqua"/>
              </a:rPr>
              <a:t> </a:t>
            </a:r>
            <a:r>
              <a:rPr lang="en-US" sz="2400">
                <a:solidFill>
                  <a:schemeClr val="lt1"/>
                </a:solidFill>
                <a:latin typeface="Book Antiqua"/>
                <a:ea typeface="Book Antiqua"/>
                <a:cs typeface="Book Antiqua"/>
                <a:sym typeface="Book Antiqua"/>
              </a:rPr>
              <a:t>+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i="1" baseline="-25000">
                <a:solidFill>
                  <a:schemeClr val="lt1"/>
                </a:solidFill>
                <a:latin typeface="Book Antiqua"/>
                <a:ea typeface="Book Antiqua"/>
                <a:cs typeface="Book Antiqua"/>
                <a:sym typeface="Book Antiqua"/>
              </a:rPr>
              <a:t>t</a:t>
            </a:r>
            <a:r>
              <a:rPr lang="en-US" sz="2400" baseline="-25000">
                <a:solidFill>
                  <a:schemeClr val="lt1"/>
                </a:solidFill>
                <a:latin typeface="Book Antiqua"/>
                <a:ea typeface="Book Antiqua"/>
                <a:cs typeface="Book Antiqua"/>
                <a:sym typeface="Book Antiqua"/>
              </a:rPr>
              <a:t>-1  </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2, 3, … </a:t>
            </a:r>
            <a:r>
              <a:rPr lang="en-US" sz="2400" i="1">
                <a:solidFill>
                  <a:schemeClr val="lt1"/>
                </a:solidFill>
                <a:latin typeface="Book Antiqua"/>
                <a:ea typeface="Book Antiqua"/>
                <a:cs typeface="Book Antiqua"/>
                <a:sym typeface="Book Antiqua"/>
              </a:rPr>
              <a:t>n</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a:t>
            </a:r>
            <a:r>
              <a:rPr lang="en-US" sz="2400" i="1">
                <a:solidFill>
                  <a:schemeClr val="lt1"/>
                </a:solidFill>
                <a:latin typeface="Arial"/>
                <a:ea typeface="Arial"/>
                <a:cs typeface="Arial"/>
                <a:sym typeface="Arial"/>
              </a:rPr>
              <a:t>Y</a:t>
            </a:r>
            <a:r>
              <a:rPr lang="en-US" sz="2400" baseline="-25000">
                <a:solidFill>
                  <a:schemeClr val="lt1"/>
                </a:solidFill>
                <a:latin typeface="Arial"/>
                <a:ea typeface="Arial"/>
                <a:cs typeface="Arial"/>
                <a:sym typeface="Arial"/>
              </a:rPr>
              <a:t>1</a:t>
            </a:r>
            <a:r>
              <a:rPr lang="en-US" sz="2400" i="1">
                <a:solidFill>
                  <a:schemeClr val="lt1"/>
                </a:solidFill>
                <a:latin typeface="Arial"/>
                <a:ea typeface="Arial"/>
                <a:cs typeface="Arial"/>
                <a:sym typeface="Arial"/>
              </a:rPr>
              <a:t> </a:t>
            </a: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0 </a:t>
            </a:r>
            <a:r>
              <a:rPr lang="en-US" sz="2400" u="sng">
                <a:solidFill>
                  <a:schemeClr val="lt1"/>
                </a:solidFill>
                <a:latin typeface="Book Antiqua"/>
                <a:ea typeface="Book Antiqua"/>
                <a:cs typeface="Book Antiqua"/>
                <a:sym typeface="Book Antiqua"/>
              </a:rPr>
              <a:t>&lt;</a:t>
            </a:r>
            <a:r>
              <a:rPr lang="en-US" sz="2400">
                <a:solidFill>
                  <a:schemeClr val="lt1"/>
                </a:solidFill>
                <a:latin typeface="Book Antiqua"/>
                <a:ea typeface="Book Antiqua"/>
                <a:cs typeface="Book Antiqua"/>
                <a:sym typeface="Book Antiqua"/>
              </a:rPr>
              <a:t>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&lt;</a:t>
            </a:r>
            <a:r>
              <a:rPr lang="en-US" sz="2400">
                <a:solidFill>
                  <a:schemeClr val="lt1"/>
                </a:solidFill>
                <a:latin typeface="Book Antiqua"/>
                <a:ea typeface="Book Antiqua"/>
                <a:cs typeface="Book Antiqua"/>
                <a:sym typeface="Book Antiqua"/>
              </a:rPr>
              <a:t> 1</a:t>
            </a:r>
            <a:endParaRPr sz="2400">
              <a:solidFill>
                <a:schemeClr val="lt1"/>
              </a:solidFill>
              <a:latin typeface="Book Antiqua"/>
              <a:ea typeface="Book Antiqua"/>
              <a:cs typeface="Book Antiqua"/>
              <a:sym typeface="Book Antiqua"/>
            </a:endParaRPr>
          </a:p>
        </p:txBody>
      </p:sp>
      <p:pic>
        <p:nvPicPr>
          <p:cNvPr id="764" name="Google Shape;764;p62"/>
          <p:cNvPicPr preferRelativeResize="0"/>
          <p:nvPr/>
        </p:nvPicPr>
        <p:blipFill rotWithShape="1">
          <a:blip r:embed="rId3">
            <a:alphaModFix/>
          </a:blip>
          <a:srcRect/>
          <a:stretch/>
        </p:blipFill>
        <p:spPr>
          <a:xfrm>
            <a:off x="1336674" y="1590675"/>
            <a:ext cx="2219994" cy="893763"/>
          </a:xfrm>
          <a:prstGeom prst="rect">
            <a:avLst/>
          </a:prstGeom>
          <a:noFill/>
          <a:ln>
            <a:noFill/>
          </a:ln>
        </p:spPr>
      </p:pic>
      <p:sp>
        <p:nvSpPr>
          <p:cNvPr id="765" name="Google Shape;765;p62"/>
          <p:cNvSpPr/>
          <p:nvPr/>
        </p:nvSpPr>
        <p:spPr>
          <a:xfrm>
            <a:off x="952500" y="4430714"/>
            <a:ext cx="7380288" cy="1474786"/>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Noto Sans Symbols"/>
              <a:buChar char="❑"/>
            </a:pPr>
            <a:r>
              <a:rPr lang="en-US" sz="2400">
                <a:solidFill>
                  <a:schemeClr val="lt1"/>
                </a:solidFill>
                <a:latin typeface="Book Antiqua"/>
                <a:ea typeface="Book Antiqua"/>
                <a:cs typeface="Book Antiqua"/>
                <a:sym typeface="Book Antiqua"/>
              </a:rPr>
              <a:t>There are </a:t>
            </a:r>
            <a:r>
              <a:rPr lang="en-US" sz="2400" i="1">
                <a:solidFill>
                  <a:schemeClr val="lt1"/>
                </a:solidFill>
                <a:latin typeface="Book Antiqua"/>
                <a:ea typeface="Book Antiqua"/>
                <a:cs typeface="Book Antiqua"/>
                <a:sym typeface="Book Antiqua"/>
              </a:rPr>
              <a:t>n</a:t>
            </a:r>
            <a:r>
              <a:rPr lang="en-US" sz="2400">
                <a:solidFill>
                  <a:schemeClr val="lt1"/>
                </a:solidFill>
                <a:latin typeface="Book Antiqua"/>
                <a:ea typeface="Book Antiqua"/>
                <a:cs typeface="Book Antiqua"/>
                <a:sym typeface="Book Antiqua"/>
              </a:rPr>
              <a:t> + 1 decision variables.</a:t>
            </a:r>
            <a:endParaRPr/>
          </a:p>
          <a:p>
            <a:pPr marL="342900" marR="0" lvl="0" indent="-342900" algn="l" rtl="0">
              <a:spcBef>
                <a:spcPts val="480"/>
              </a:spcBef>
              <a:spcAft>
                <a:spcPts val="0"/>
              </a:spcAft>
              <a:buClr>
                <a:srgbClr val="66FFFF"/>
              </a:buClr>
              <a:buSzPts val="1800"/>
              <a:buFont typeface="Noto Sans Symbols"/>
              <a:buChar char="❑"/>
            </a:pPr>
            <a:r>
              <a:rPr lang="en-US" sz="2400">
                <a:solidFill>
                  <a:schemeClr val="lt1"/>
                </a:solidFill>
                <a:latin typeface="Book Antiqua"/>
                <a:ea typeface="Book Antiqua"/>
                <a:cs typeface="Book Antiqua"/>
                <a:sym typeface="Book Antiqua"/>
              </a:rPr>
              <a:t>The decision variables are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and </a:t>
            </a:r>
            <a:r>
              <a:rPr lang="en-US" sz="2400" i="1">
                <a:solidFill>
                  <a:schemeClr val="lt1"/>
                </a:solidFill>
                <a:latin typeface="Book Antiqua"/>
                <a:ea typeface="Book Antiqua"/>
                <a:cs typeface="Book Antiqua"/>
                <a:sym typeface="Book Antiqua"/>
              </a:rPr>
              <a:t>F</a:t>
            </a:r>
            <a:r>
              <a:rPr lang="en-US" sz="2400" i="1"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a:t>
            </a:r>
            <a:endParaRPr/>
          </a:p>
          <a:p>
            <a:pPr marL="342900" marR="0" lvl="0" indent="-342900" algn="l" rtl="0">
              <a:spcBef>
                <a:spcPts val="480"/>
              </a:spcBef>
              <a:spcAft>
                <a:spcPts val="0"/>
              </a:spcAft>
              <a:buClr>
                <a:srgbClr val="66FFFF"/>
              </a:buClr>
              <a:buSzPts val="1800"/>
              <a:buFont typeface="Noto Sans Symbols"/>
              <a:buChar char="❑"/>
            </a:pPr>
            <a:r>
              <a:rPr lang="en-US" sz="2400">
                <a:solidFill>
                  <a:schemeClr val="lt1"/>
                </a:solidFill>
                <a:latin typeface="Book Antiqua"/>
                <a:ea typeface="Book Antiqua"/>
                <a:cs typeface="Book Antiqua"/>
                <a:sym typeface="Book Antiqua"/>
              </a:rPr>
              <a:t>There are </a:t>
            </a:r>
            <a:r>
              <a:rPr lang="en-US" sz="2400" i="1">
                <a:solidFill>
                  <a:schemeClr val="lt1"/>
                </a:solidFill>
                <a:latin typeface="Book Antiqua"/>
                <a:ea typeface="Book Antiqua"/>
                <a:cs typeface="Book Antiqua"/>
                <a:sym typeface="Book Antiqua"/>
              </a:rPr>
              <a:t>n</a:t>
            </a:r>
            <a:r>
              <a:rPr lang="en-US" sz="2400">
                <a:solidFill>
                  <a:schemeClr val="lt1"/>
                </a:solidFill>
                <a:latin typeface="Book Antiqua"/>
                <a:ea typeface="Book Antiqua"/>
                <a:cs typeface="Book Antiqua"/>
                <a:sym typeface="Book Antiqua"/>
              </a:rPr>
              <a:t> + 1 constraints.</a:t>
            </a:r>
            <a:endParaRPr/>
          </a:p>
          <a:p>
            <a:pPr marL="342900" marR="0" lvl="0" indent="-2286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63"/>
          <p:cNvSpPr/>
          <p:nvPr/>
        </p:nvSpPr>
        <p:spPr>
          <a:xfrm>
            <a:off x="503238" y="1525589"/>
            <a:ext cx="7772400" cy="142716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We will now formulate the optimization model for determining the value of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that minimizes MSE.</a:t>
            </a:r>
            <a:endParaRPr sz="2400">
              <a:solidFill>
                <a:schemeClr val="lt1"/>
              </a:solidFill>
              <a:latin typeface="Book Antiqua"/>
              <a:ea typeface="Book Antiqua"/>
              <a:cs typeface="Book Antiqua"/>
              <a:sym typeface="Book Antiqua"/>
            </a:endParaRPr>
          </a:p>
        </p:txBody>
      </p:sp>
      <p:sp>
        <p:nvSpPr>
          <p:cNvPr id="771" name="Google Shape;771;p63"/>
          <p:cNvSpPr/>
          <p:nvPr/>
        </p:nvSpPr>
        <p:spPr>
          <a:xfrm>
            <a:off x="511175" y="1055688"/>
            <a:ext cx="54911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Example:  Rosco Drugs</a:t>
            </a:r>
            <a:endParaRPr sz="2400">
              <a:solidFill>
                <a:schemeClr val="lt1"/>
              </a:solidFill>
              <a:latin typeface="Book Antiqua"/>
              <a:ea typeface="Book Antiqua"/>
              <a:cs typeface="Book Antiqua"/>
              <a:sym typeface="Book Antiqua"/>
            </a:endParaRPr>
          </a:p>
        </p:txBody>
      </p:sp>
      <p:grpSp>
        <p:nvGrpSpPr>
          <p:cNvPr id="772" name="Google Shape;772;p63"/>
          <p:cNvGrpSpPr/>
          <p:nvPr/>
        </p:nvGrpSpPr>
        <p:grpSpPr>
          <a:xfrm>
            <a:off x="2562225" y="2514600"/>
            <a:ext cx="3981450" cy="2705100"/>
            <a:chOff x="2571750" y="2971800"/>
            <a:chExt cx="3981450" cy="2705100"/>
          </a:xfrm>
        </p:grpSpPr>
        <p:sp>
          <p:nvSpPr>
            <p:cNvPr id="773" name="Google Shape;773;p63"/>
            <p:cNvSpPr/>
            <p:nvPr/>
          </p:nvSpPr>
          <p:spPr>
            <a:xfrm>
              <a:off x="2571750" y="2971800"/>
              <a:ext cx="3981450" cy="27051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cxnSp>
          <p:nvCxnSpPr>
            <p:cNvPr id="774" name="Google Shape;774;p63"/>
            <p:cNvCxnSpPr/>
            <p:nvPr/>
          </p:nvCxnSpPr>
          <p:spPr>
            <a:xfrm>
              <a:off x="4533900" y="3222625"/>
              <a:ext cx="0" cy="2257425"/>
            </a:xfrm>
            <a:prstGeom prst="straightConnector1">
              <a:avLst/>
            </a:prstGeom>
            <a:noFill/>
            <a:ln>
              <a:noFill/>
            </a:ln>
            <a:effectLst>
              <a:outerShdw blurRad="44450" dist="27940" dir="5400000" algn="ctr">
                <a:srgbClr val="000000">
                  <a:alpha val="31764"/>
                </a:srgbClr>
              </a:outerShdw>
            </a:effectLst>
          </p:spPr>
        </p:cxnSp>
        <p:sp>
          <p:nvSpPr>
            <p:cNvPr id="775" name="Google Shape;775;p63"/>
            <p:cNvSpPr txBox="1"/>
            <p:nvPr/>
          </p:nvSpPr>
          <p:spPr>
            <a:xfrm>
              <a:off x="2967038" y="3490913"/>
              <a:ext cx="336550"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2</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3</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4</a:t>
              </a:r>
              <a:endParaRPr/>
            </a:p>
            <a:p>
              <a:pPr marL="0" marR="0" lvl="0" indent="0" algn="l"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5</a:t>
              </a:r>
              <a:endParaRPr/>
            </a:p>
          </p:txBody>
        </p:sp>
        <p:sp>
          <p:nvSpPr>
            <p:cNvPr id="776" name="Google Shape;776;p63"/>
            <p:cNvSpPr txBox="1"/>
            <p:nvPr/>
          </p:nvSpPr>
          <p:spPr>
            <a:xfrm>
              <a:off x="4891088" y="3490913"/>
              <a:ext cx="488950"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6</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7</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8</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9</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10</a:t>
              </a:r>
              <a:endParaRPr/>
            </a:p>
          </p:txBody>
        </p:sp>
        <p:sp>
          <p:nvSpPr>
            <p:cNvPr id="777" name="Google Shape;777;p63"/>
            <p:cNvSpPr txBox="1"/>
            <p:nvPr/>
          </p:nvSpPr>
          <p:spPr>
            <a:xfrm>
              <a:off x="3681413" y="3490913"/>
              <a:ext cx="641350"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125</a:t>
              </a:r>
              <a:endParaRPr/>
            </a:p>
          </p:txBody>
        </p:sp>
        <p:sp>
          <p:nvSpPr>
            <p:cNvPr id="778" name="Google Shape;778;p63"/>
            <p:cNvSpPr txBox="1"/>
            <p:nvPr/>
          </p:nvSpPr>
          <p:spPr>
            <a:xfrm>
              <a:off x="5738813" y="3490913"/>
              <a:ext cx="641350" cy="2100262"/>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120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130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115</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110</a:t>
              </a:r>
              <a:endParaRPr/>
            </a:p>
            <a:p>
              <a:pPr marL="0" marR="0" lvl="0" indent="0" algn="ctr" rtl="0">
                <a:lnSpc>
                  <a:spcPct val="110000"/>
                </a:lnSpc>
                <a:spcBef>
                  <a:spcPts val="0"/>
                </a:spcBef>
                <a:spcAft>
                  <a:spcPts val="0"/>
                </a:spcAft>
                <a:buNone/>
              </a:pPr>
              <a:r>
                <a:rPr lang="en-US" sz="2400">
                  <a:solidFill>
                    <a:schemeClr val="lt1"/>
                  </a:solidFill>
                  <a:latin typeface="Book Antiqua"/>
                  <a:ea typeface="Book Antiqua"/>
                  <a:cs typeface="Book Antiqua"/>
                  <a:sym typeface="Book Antiqua"/>
                </a:rPr>
                <a:t>130</a:t>
              </a:r>
              <a:endParaRPr/>
            </a:p>
          </p:txBody>
        </p:sp>
        <p:sp>
          <p:nvSpPr>
            <p:cNvPr id="779" name="Google Shape;779;p63"/>
            <p:cNvSpPr txBox="1"/>
            <p:nvPr/>
          </p:nvSpPr>
          <p:spPr>
            <a:xfrm>
              <a:off x="2611438" y="3100388"/>
              <a:ext cx="950912"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780" name="Google Shape;780;p63"/>
            <p:cNvSpPr txBox="1"/>
            <p:nvPr/>
          </p:nvSpPr>
          <p:spPr>
            <a:xfrm>
              <a:off x="4630738" y="3100388"/>
              <a:ext cx="950912"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lt1"/>
                  </a:solidFill>
                  <a:latin typeface="Book Antiqua"/>
                  <a:ea typeface="Book Antiqua"/>
                  <a:cs typeface="Book Antiqua"/>
                  <a:sym typeface="Book Antiqua"/>
                </a:rPr>
                <a:t>Week</a:t>
              </a:r>
              <a:endParaRPr/>
            </a:p>
          </p:txBody>
        </p:sp>
        <p:sp>
          <p:nvSpPr>
            <p:cNvPr id="781" name="Google Shape;781;p63"/>
            <p:cNvSpPr txBox="1"/>
            <p:nvPr/>
          </p:nvSpPr>
          <p:spPr>
            <a:xfrm>
              <a:off x="3575050" y="3100388"/>
              <a:ext cx="8604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sp>
          <p:nvSpPr>
            <p:cNvPr id="782" name="Google Shape;782;p63"/>
            <p:cNvSpPr txBox="1"/>
            <p:nvPr/>
          </p:nvSpPr>
          <p:spPr>
            <a:xfrm>
              <a:off x="5594350" y="3100388"/>
              <a:ext cx="860425" cy="457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Sales</a:t>
              </a:r>
              <a:endParaRPr/>
            </a:p>
          </p:txBody>
        </p:sp>
      </p:grpSp>
      <p:sp>
        <p:nvSpPr>
          <p:cNvPr id="783" name="Google Shape;783;p63"/>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Optimal Smoothing Constant Value</a:t>
            </a:r>
            <a:endParaRPr sz="2800">
              <a:solidFill>
                <a:srgbClr val="66FFFF"/>
              </a:solidFill>
              <a:latin typeface="Book Antiqua"/>
              <a:ea typeface="Book Antiqua"/>
              <a:cs typeface="Book Antiqua"/>
              <a:sym typeface="Book Antiqua"/>
            </a:endParaRP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64"/>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Optimal Smoothing Constant Value</a:t>
            </a:r>
            <a:endParaRPr sz="2800">
              <a:solidFill>
                <a:srgbClr val="66FFFF"/>
              </a:solidFill>
              <a:latin typeface="Book Antiqua"/>
              <a:ea typeface="Book Antiqua"/>
              <a:cs typeface="Book Antiqua"/>
              <a:sym typeface="Book Antiqua"/>
            </a:endParaRPr>
          </a:p>
        </p:txBody>
      </p:sp>
      <p:sp>
        <p:nvSpPr>
          <p:cNvPr id="789" name="Google Shape;789;p64"/>
          <p:cNvSpPr/>
          <p:nvPr/>
        </p:nvSpPr>
        <p:spPr>
          <a:xfrm>
            <a:off x="511175" y="1055688"/>
            <a:ext cx="54911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Objective Function</a:t>
            </a:r>
            <a:endParaRPr sz="2400">
              <a:solidFill>
                <a:schemeClr val="lt1"/>
              </a:solidFill>
              <a:latin typeface="Book Antiqua"/>
              <a:ea typeface="Book Antiqua"/>
              <a:cs typeface="Book Antiqua"/>
              <a:sym typeface="Book Antiqua"/>
            </a:endParaRPr>
          </a:p>
        </p:txBody>
      </p:sp>
      <p:sp>
        <p:nvSpPr>
          <p:cNvPr id="790" name="Google Shape;790;p64"/>
          <p:cNvSpPr/>
          <p:nvPr/>
        </p:nvSpPr>
        <p:spPr>
          <a:xfrm>
            <a:off x="842963" y="1563689"/>
            <a:ext cx="7348537" cy="3627436"/>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The objective function minimizes the sum of the squared error.</a:t>
            </a:r>
            <a:endParaRPr/>
          </a:p>
          <a:p>
            <a:pPr marL="0" marR="0" lvl="0" indent="0" algn="l" rtl="0">
              <a:spcBef>
                <a:spcPts val="280"/>
              </a:spcBef>
              <a:spcAft>
                <a:spcPts val="0"/>
              </a:spcAft>
              <a:buNone/>
            </a:pPr>
            <a:endParaRPr sz="14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Minimize</a:t>
            </a:r>
            <a:r>
              <a:rPr lang="en-US" sz="2400">
                <a:solidFill>
                  <a:schemeClr val="lt1"/>
                </a:solidFill>
                <a:latin typeface="Book Antiqua"/>
                <a:ea typeface="Book Antiqua"/>
                <a:cs typeface="Book Antiqua"/>
                <a:sym typeface="Book Antiqua"/>
              </a:rPr>
              <a:t>  { (115 –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(125 –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3</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(120 –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4</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a:t>
            </a:r>
            <a:endParaRPr/>
          </a:p>
          <a:p>
            <a:pPr marL="0" marR="0" lvl="0" indent="0" algn="l" rtl="0">
              <a:spcBef>
                <a:spcPts val="480"/>
              </a:spcBef>
              <a:spcAft>
                <a:spcPts val="0"/>
              </a:spcAft>
              <a:buNone/>
            </a:pPr>
            <a:r>
              <a:rPr lang="en-US" sz="2400">
                <a:solidFill>
                  <a:schemeClr val="lt1"/>
                </a:solidFill>
                <a:latin typeface="Book Antiqua"/>
                <a:ea typeface="Book Antiqua"/>
                <a:cs typeface="Book Antiqua"/>
                <a:sym typeface="Book Antiqua"/>
              </a:rPr>
              <a:t>	        + (125 –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5</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(120 –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6</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(130 –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7</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a:t>
            </a:r>
            <a:endParaRPr/>
          </a:p>
          <a:p>
            <a:pPr marL="0" marR="0" lvl="0" indent="0" algn="l" rtl="0">
              <a:spcBef>
                <a:spcPts val="480"/>
              </a:spcBef>
              <a:spcAft>
                <a:spcPts val="0"/>
              </a:spcAft>
              <a:buNone/>
            </a:pPr>
            <a:r>
              <a:rPr lang="en-US" sz="2400">
                <a:solidFill>
                  <a:schemeClr val="lt1"/>
                </a:solidFill>
                <a:latin typeface="Book Antiqua"/>
                <a:ea typeface="Book Antiqua"/>
                <a:cs typeface="Book Antiqua"/>
                <a:sym typeface="Book Antiqua"/>
              </a:rPr>
              <a:t>	        + (115 –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8</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(110 –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9</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(130 –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10</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65"/>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Optimal Smoothing Constant Value</a:t>
            </a:r>
            <a:endParaRPr sz="2800">
              <a:solidFill>
                <a:srgbClr val="66FFFF"/>
              </a:solidFill>
              <a:latin typeface="Book Antiqua"/>
              <a:ea typeface="Book Antiqua"/>
              <a:cs typeface="Book Antiqua"/>
              <a:sym typeface="Book Antiqua"/>
            </a:endParaRPr>
          </a:p>
        </p:txBody>
      </p:sp>
      <p:sp>
        <p:nvSpPr>
          <p:cNvPr id="796" name="Google Shape;796;p65"/>
          <p:cNvSpPr/>
          <p:nvPr/>
        </p:nvSpPr>
        <p:spPr>
          <a:xfrm>
            <a:off x="511175" y="1055688"/>
            <a:ext cx="54911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Constraints</a:t>
            </a:r>
            <a:endParaRPr sz="2400">
              <a:solidFill>
                <a:schemeClr val="lt1"/>
              </a:solidFill>
              <a:latin typeface="Book Antiqua"/>
              <a:ea typeface="Book Antiqua"/>
              <a:cs typeface="Book Antiqua"/>
              <a:sym typeface="Book Antiqua"/>
            </a:endParaRPr>
          </a:p>
        </p:txBody>
      </p:sp>
      <p:sp>
        <p:nvSpPr>
          <p:cNvPr id="797" name="Google Shape;797;p65"/>
          <p:cNvSpPr/>
          <p:nvPr/>
        </p:nvSpPr>
        <p:spPr>
          <a:xfrm>
            <a:off x="842963" y="1563689"/>
            <a:ext cx="7348537" cy="3627436"/>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The following constraints define the forecasts as a function of observed and forecasted values.</a:t>
            </a:r>
            <a:endParaRPr/>
          </a:p>
          <a:p>
            <a:pPr marL="0" marR="0" lvl="0" indent="0" algn="l" rtl="0">
              <a:spcBef>
                <a:spcPts val="280"/>
              </a:spcBef>
              <a:spcAft>
                <a:spcPts val="0"/>
              </a:spcAft>
              <a:buNone/>
            </a:pPr>
            <a:endParaRPr sz="14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110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6</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a:solidFill>
                  <a:schemeClr val="lt1"/>
                </a:solidFill>
                <a:latin typeface="Book Antiqua"/>
                <a:ea typeface="Book Antiqua"/>
                <a:cs typeface="Book Antiqua"/>
                <a:sym typeface="Book Antiqua"/>
              </a:rPr>
              <a:t>125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5</a:t>
            </a:r>
            <a:endParaRPr sz="24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a:solidFill>
                  <a:schemeClr val="lt1"/>
                </a:solidFill>
                <a:latin typeface="Book Antiqua"/>
                <a:ea typeface="Book Antiqua"/>
                <a:cs typeface="Book Antiqua"/>
                <a:sym typeface="Book Antiqua"/>
              </a:rPr>
              <a:t>110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7</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a:solidFill>
                  <a:schemeClr val="lt1"/>
                </a:solidFill>
                <a:latin typeface="Book Antiqua"/>
                <a:ea typeface="Book Antiqua"/>
                <a:cs typeface="Book Antiqua"/>
                <a:sym typeface="Book Antiqua"/>
              </a:rPr>
              <a:t>120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6</a:t>
            </a:r>
            <a:endParaRPr sz="24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3</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a:solidFill>
                  <a:schemeClr val="lt1"/>
                </a:solidFill>
                <a:latin typeface="Book Antiqua"/>
                <a:ea typeface="Book Antiqua"/>
                <a:cs typeface="Book Antiqua"/>
                <a:sym typeface="Book Antiqua"/>
              </a:rPr>
              <a:t>115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8</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a:solidFill>
                  <a:schemeClr val="lt1"/>
                </a:solidFill>
                <a:latin typeface="Book Antiqua"/>
                <a:ea typeface="Book Antiqua"/>
                <a:cs typeface="Book Antiqua"/>
                <a:sym typeface="Book Antiqua"/>
              </a:rPr>
              <a:t>130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7</a:t>
            </a:r>
            <a:endParaRPr sz="24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4</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a:solidFill>
                  <a:schemeClr val="lt1"/>
                </a:solidFill>
                <a:latin typeface="Book Antiqua"/>
                <a:ea typeface="Book Antiqua"/>
                <a:cs typeface="Book Antiqua"/>
                <a:sym typeface="Book Antiqua"/>
              </a:rPr>
              <a:t>125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3</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9</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a:solidFill>
                  <a:schemeClr val="lt1"/>
                </a:solidFill>
                <a:latin typeface="Book Antiqua"/>
                <a:ea typeface="Book Antiqua"/>
                <a:cs typeface="Book Antiqua"/>
                <a:sym typeface="Book Antiqua"/>
              </a:rPr>
              <a:t>115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8</a:t>
            </a:r>
            <a:endParaRPr sz="24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5</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a:solidFill>
                  <a:schemeClr val="lt1"/>
                </a:solidFill>
                <a:latin typeface="Book Antiqua"/>
                <a:ea typeface="Book Antiqua"/>
                <a:cs typeface="Book Antiqua"/>
                <a:sym typeface="Book Antiqua"/>
              </a:rPr>
              <a:t>120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4</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10</a:t>
            </a:r>
            <a:r>
              <a:rPr lang="en-US" sz="2400">
                <a:solidFill>
                  <a:schemeClr val="lt1"/>
                </a:solidFill>
                <a:latin typeface="Book Antiqua"/>
                <a:ea typeface="Book Antiqua"/>
                <a:cs typeface="Book Antiqua"/>
                <a:sym typeface="Book Antiqua"/>
              </a:rPr>
              <a:t> = + </a:t>
            </a:r>
            <a:r>
              <a:rPr lang="en-US" sz="2400" i="1">
                <a:solidFill>
                  <a:schemeClr val="lt1"/>
                </a:solidFill>
                <a:latin typeface="Noto Sans Symbols"/>
                <a:ea typeface="Noto Sans Symbols"/>
                <a:cs typeface="Noto Sans Symbols"/>
                <a:sym typeface="Noto Sans Symbols"/>
              </a:rPr>
              <a:t>α </a:t>
            </a:r>
            <a:r>
              <a:rPr lang="en-US" sz="2400">
                <a:solidFill>
                  <a:schemeClr val="lt1"/>
                </a:solidFill>
                <a:latin typeface="Book Antiqua"/>
                <a:ea typeface="Book Antiqua"/>
                <a:cs typeface="Book Antiqua"/>
                <a:sym typeface="Book Antiqua"/>
              </a:rPr>
              <a:t>110 + (1 –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9</a:t>
            </a:r>
            <a:endParaRPr sz="2400">
              <a:solidFill>
                <a:schemeClr val="lt1"/>
              </a:solidFill>
              <a:latin typeface="Book Antiqua"/>
              <a:ea typeface="Book Antiqua"/>
              <a:cs typeface="Book Antiqua"/>
              <a:sym typeface="Book Antiqua"/>
            </a:endParaRPr>
          </a:p>
          <a:p>
            <a:pPr marL="0" marR="0" lvl="0" indent="0" algn="l" rtl="0">
              <a:spcBef>
                <a:spcPts val="200"/>
              </a:spcBef>
              <a:spcAft>
                <a:spcPts val="0"/>
              </a:spcAft>
              <a:buNone/>
            </a:pPr>
            <a:endParaRPr sz="10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a:solidFill>
                  <a:schemeClr val="lt1"/>
                </a:solidFill>
                <a:latin typeface="Book Antiqua"/>
                <a:ea typeface="Book Antiqua"/>
                <a:cs typeface="Book Antiqua"/>
                <a:sym typeface="Book Antiqua"/>
              </a:rPr>
              <a:t>Finally, the value of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is restricted to:   0 </a:t>
            </a:r>
            <a:r>
              <a:rPr lang="en-US" sz="2400" u="sng">
                <a:solidFill>
                  <a:schemeClr val="lt1"/>
                </a:solidFill>
                <a:latin typeface="Book Antiqua"/>
                <a:ea typeface="Book Antiqua"/>
                <a:cs typeface="Book Antiqua"/>
                <a:sym typeface="Book Antiqua"/>
              </a:rPr>
              <a:t>&lt;</a:t>
            </a:r>
            <a:r>
              <a:rPr lang="en-US" sz="2400">
                <a:solidFill>
                  <a:schemeClr val="lt1"/>
                </a:solidFill>
                <a:latin typeface="Book Antiqua"/>
                <a:ea typeface="Book Antiqua"/>
                <a:cs typeface="Book Antiqua"/>
                <a:sym typeface="Book Antiqua"/>
              </a:rPr>
              <a:t>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&lt;</a:t>
            </a:r>
            <a:r>
              <a:rPr lang="en-US" sz="2400">
                <a:solidFill>
                  <a:schemeClr val="lt1"/>
                </a:solidFill>
                <a:latin typeface="Book Antiqua"/>
                <a:ea typeface="Book Antiqua"/>
                <a:cs typeface="Book Antiqua"/>
                <a:sym typeface="Book Antiqua"/>
              </a:rPr>
              <a:t> 1</a:t>
            </a:r>
            <a:endParaRPr/>
          </a:p>
          <a:p>
            <a:pPr marL="0" marR="0" lvl="0" indent="0" algn="l" rtl="0">
              <a:spcBef>
                <a:spcPts val="480"/>
              </a:spcBef>
              <a:spcAft>
                <a:spcPts val="0"/>
              </a:spcAft>
              <a:buNone/>
            </a:pPr>
            <a:endParaRPr sz="24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a:solidFill>
                  <a:schemeClr val="lt1"/>
                </a:solidFill>
                <a:latin typeface="Book Antiqua"/>
                <a:ea typeface="Book Antiqua"/>
                <a:cs typeface="Book Antiqua"/>
                <a:sym typeface="Book Antiqua"/>
              </a:rPr>
              <a:t>   </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66"/>
          <p:cNvSpPr/>
          <p:nvPr/>
        </p:nvSpPr>
        <p:spPr>
          <a:xfrm>
            <a:off x="2209800" y="1574800"/>
            <a:ext cx="4762500" cy="3111500"/>
          </a:xfrm>
          <a:prstGeom prst="rect">
            <a:avLst/>
          </a:prstGeom>
          <a:gradFill>
            <a:gsLst>
              <a:gs pos="0">
                <a:srgbClr val="002C44"/>
              </a:gs>
              <a:gs pos="50000">
                <a:srgbClr val="004063"/>
              </a:gs>
              <a:gs pos="100000">
                <a:srgbClr val="004D78"/>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Book Antiqua"/>
              <a:ea typeface="Book Antiqua"/>
              <a:cs typeface="Book Antiqua"/>
              <a:sym typeface="Book Antiqua"/>
            </a:endParaRPr>
          </a:p>
        </p:txBody>
      </p:sp>
      <p:sp>
        <p:nvSpPr>
          <p:cNvPr id="803" name="Google Shape;803;p66"/>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Optimal Smoothing Constant Value</a:t>
            </a:r>
            <a:endParaRPr sz="2800">
              <a:solidFill>
                <a:srgbClr val="66FFFF"/>
              </a:solidFill>
              <a:latin typeface="Book Antiqua"/>
              <a:ea typeface="Book Antiqua"/>
              <a:cs typeface="Book Antiqua"/>
              <a:sym typeface="Book Antiqua"/>
            </a:endParaRPr>
          </a:p>
        </p:txBody>
      </p:sp>
      <p:sp>
        <p:nvSpPr>
          <p:cNvPr id="804" name="Google Shape;804;p66"/>
          <p:cNvSpPr/>
          <p:nvPr/>
        </p:nvSpPr>
        <p:spPr>
          <a:xfrm>
            <a:off x="511175" y="1055688"/>
            <a:ext cx="54911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Optimal Solution</a:t>
            </a:r>
            <a:endParaRPr sz="2400">
              <a:solidFill>
                <a:schemeClr val="lt1"/>
              </a:solidFill>
              <a:latin typeface="Book Antiqua"/>
              <a:ea typeface="Book Antiqua"/>
              <a:cs typeface="Book Antiqua"/>
              <a:sym typeface="Book Antiqua"/>
            </a:endParaRPr>
          </a:p>
        </p:txBody>
      </p:sp>
      <p:sp>
        <p:nvSpPr>
          <p:cNvPr id="805" name="Google Shape;805;p66"/>
          <p:cNvSpPr/>
          <p:nvPr/>
        </p:nvSpPr>
        <p:spPr>
          <a:xfrm>
            <a:off x="2239963" y="1677989"/>
            <a:ext cx="5786437" cy="3363911"/>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Smoothing constant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 0.381</a:t>
            </a:r>
            <a:endParaRPr/>
          </a:p>
          <a:p>
            <a:pPr marL="0" marR="0" lvl="0" indent="0" algn="l" rtl="0">
              <a:spcBef>
                <a:spcPts val="200"/>
              </a:spcBef>
              <a:spcAft>
                <a:spcPts val="0"/>
              </a:spcAft>
              <a:buNone/>
            </a:pPr>
            <a:endParaRPr sz="10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110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6</a:t>
            </a:r>
            <a:r>
              <a:rPr lang="en-US" sz="2400">
                <a:solidFill>
                  <a:schemeClr val="lt1"/>
                </a:solidFill>
                <a:latin typeface="Book Antiqua"/>
                <a:ea typeface="Book Antiqua"/>
                <a:cs typeface="Book Antiqua"/>
                <a:sym typeface="Book Antiqua"/>
              </a:rPr>
              <a:t> = 120.715</a:t>
            </a:r>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110.000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7</a:t>
            </a:r>
            <a:r>
              <a:rPr lang="en-US" sz="2400">
                <a:solidFill>
                  <a:schemeClr val="lt1"/>
                </a:solidFill>
                <a:latin typeface="Book Antiqua"/>
                <a:ea typeface="Book Antiqua"/>
                <a:cs typeface="Book Antiqua"/>
                <a:sym typeface="Book Antiqua"/>
              </a:rPr>
              <a:t> = 120.442</a:t>
            </a:r>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3</a:t>
            </a:r>
            <a:r>
              <a:rPr lang="en-US" sz="2400">
                <a:solidFill>
                  <a:schemeClr val="lt1"/>
                </a:solidFill>
                <a:latin typeface="Book Antiqua"/>
                <a:ea typeface="Book Antiqua"/>
                <a:cs typeface="Book Antiqua"/>
                <a:sym typeface="Book Antiqua"/>
              </a:rPr>
              <a:t> = 111.905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8</a:t>
            </a:r>
            <a:r>
              <a:rPr lang="en-US" sz="2400">
                <a:solidFill>
                  <a:schemeClr val="lt1"/>
                </a:solidFill>
                <a:latin typeface="Book Antiqua"/>
                <a:ea typeface="Book Antiqua"/>
                <a:cs typeface="Book Antiqua"/>
                <a:sym typeface="Book Antiqua"/>
              </a:rPr>
              <a:t> = 124.084</a:t>
            </a:r>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4</a:t>
            </a:r>
            <a:r>
              <a:rPr lang="en-US" sz="2400">
                <a:solidFill>
                  <a:schemeClr val="lt1"/>
                </a:solidFill>
                <a:latin typeface="Book Antiqua"/>
                <a:ea typeface="Book Antiqua"/>
                <a:cs typeface="Book Antiqua"/>
                <a:sym typeface="Book Antiqua"/>
              </a:rPr>
              <a:t> = 116.894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9</a:t>
            </a:r>
            <a:r>
              <a:rPr lang="en-US" sz="2400">
                <a:solidFill>
                  <a:schemeClr val="lt1"/>
                </a:solidFill>
                <a:latin typeface="Book Antiqua"/>
                <a:ea typeface="Book Antiqua"/>
                <a:cs typeface="Book Antiqua"/>
                <a:sym typeface="Book Antiqua"/>
              </a:rPr>
              <a:t> = 120.623</a:t>
            </a:r>
            <a:endParaRPr/>
          </a:p>
          <a:p>
            <a:pPr marL="0" marR="0" lvl="0" indent="0" algn="l" rtl="0">
              <a:spcBef>
                <a:spcPts val="480"/>
              </a:spcBef>
              <a:spcAft>
                <a:spcPts val="0"/>
              </a:spcAft>
              <a:buNone/>
            </a:pPr>
            <a:r>
              <a:rPr lang="en-US" sz="2400" i="1">
                <a:solidFill>
                  <a:schemeClr val="lt1"/>
                </a:solidFill>
                <a:latin typeface="Book Antiqua"/>
                <a:ea typeface="Book Antiqua"/>
                <a:cs typeface="Book Antiqua"/>
                <a:sym typeface="Book Antiqua"/>
              </a:rPr>
              <a:t> F</a:t>
            </a:r>
            <a:r>
              <a:rPr lang="en-US" sz="2400" baseline="-25000">
                <a:solidFill>
                  <a:schemeClr val="lt1"/>
                </a:solidFill>
                <a:latin typeface="Book Antiqua"/>
                <a:ea typeface="Book Antiqua"/>
                <a:cs typeface="Book Antiqua"/>
                <a:sym typeface="Book Antiqua"/>
              </a:rPr>
              <a:t>5</a:t>
            </a:r>
            <a:r>
              <a:rPr lang="en-US" sz="2400">
                <a:solidFill>
                  <a:schemeClr val="lt1"/>
                </a:solidFill>
                <a:latin typeface="Book Antiqua"/>
                <a:ea typeface="Book Antiqua"/>
                <a:cs typeface="Book Antiqua"/>
                <a:sym typeface="Book Antiqua"/>
              </a:rPr>
              <a:t> = 118.077		</a:t>
            </a: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10</a:t>
            </a:r>
            <a:r>
              <a:rPr lang="en-US" sz="2400">
                <a:solidFill>
                  <a:schemeClr val="lt1"/>
                </a:solidFill>
                <a:latin typeface="Book Antiqua"/>
                <a:ea typeface="Book Antiqua"/>
                <a:cs typeface="Book Antiqua"/>
                <a:sym typeface="Book Antiqua"/>
              </a:rPr>
              <a:t> = 116.576</a:t>
            </a:r>
            <a:endParaRPr/>
          </a:p>
          <a:p>
            <a:pPr marL="0" marR="0" lvl="0" indent="0" algn="l" rtl="0">
              <a:spcBef>
                <a:spcPts val="480"/>
              </a:spcBef>
              <a:spcAft>
                <a:spcPts val="0"/>
              </a:spcAft>
              <a:buNone/>
            </a:pPr>
            <a:endParaRPr sz="2400">
              <a:solidFill>
                <a:schemeClr val="lt1"/>
              </a:solidFill>
              <a:latin typeface="Book Antiqua"/>
              <a:ea typeface="Book Antiqua"/>
              <a:cs typeface="Book Antiqua"/>
              <a:sym typeface="Book Antiqua"/>
            </a:endParaRPr>
          </a:p>
          <a:p>
            <a:pPr marL="0" marR="0" lvl="0" indent="0" algn="l" rtl="0">
              <a:spcBef>
                <a:spcPts val="480"/>
              </a:spcBef>
              <a:spcAft>
                <a:spcPts val="0"/>
              </a:spcAft>
              <a:buNone/>
            </a:pPr>
            <a:r>
              <a:rPr lang="en-US" sz="2400">
                <a:solidFill>
                  <a:schemeClr val="lt1"/>
                </a:solidFill>
                <a:latin typeface="Book Antiqua"/>
                <a:ea typeface="Book Antiqua"/>
                <a:cs typeface="Book Antiqua"/>
                <a:sym typeface="Book Antiqua"/>
              </a:rPr>
              <a:t>   </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67"/>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Optimal Smoothing Constant Value</a:t>
            </a:r>
            <a:endParaRPr sz="2800">
              <a:solidFill>
                <a:srgbClr val="66FFFF"/>
              </a:solidFill>
              <a:latin typeface="Book Antiqua"/>
              <a:ea typeface="Book Antiqua"/>
              <a:cs typeface="Book Antiqua"/>
              <a:sym typeface="Book Antiqua"/>
            </a:endParaRPr>
          </a:p>
        </p:txBody>
      </p:sp>
      <p:sp>
        <p:nvSpPr>
          <p:cNvPr id="811" name="Google Shape;811;p67"/>
          <p:cNvSpPr/>
          <p:nvPr/>
        </p:nvSpPr>
        <p:spPr>
          <a:xfrm>
            <a:off x="508001" y="1058863"/>
            <a:ext cx="4117974"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Forecast Accuracy</a:t>
            </a:r>
            <a:endParaRPr sz="2400">
              <a:solidFill>
                <a:schemeClr val="lt1"/>
              </a:solidFill>
              <a:latin typeface="Book Antiqua"/>
              <a:ea typeface="Book Antiqua"/>
              <a:cs typeface="Book Antiqua"/>
              <a:sym typeface="Book Antiqua"/>
            </a:endParaRPr>
          </a:p>
        </p:txBody>
      </p:sp>
      <p:pic>
        <p:nvPicPr>
          <p:cNvPr id="812" name="Google Shape;812;p67"/>
          <p:cNvPicPr preferRelativeResize="0"/>
          <p:nvPr/>
        </p:nvPicPr>
        <p:blipFill rotWithShape="1">
          <a:blip r:embed="rId3">
            <a:alphaModFix/>
          </a:blip>
          <a:srcRect/>
          <a:stretch/>
        </p:blipFill>
        <p:spPr>
          <a:xfrm>
            <a:off x="3209925" y="1674813"/>
            <a:ext cx="2744788" cy="811212"/>
          </a:xfrm>
          <a:prstGeom prst="rect">
            <a:avLst/>
          </a:prstGeom>
          <a:noFill/>
          <a:ln>
            <a:noFill/>
          </a:ln>
        </p:spPr>
      </p:pic>
      <p:pic>
        <p:nvPicPr>
          <p:cNvPr id="813" name="Google Shape;813;p67"/>
          <p:cNvPicPr preferRelativeResize="0"/>
          <p:nvPr/>
        </p:nvPicPr>
        <p:blipFill rotWithShape="1">
          <a:blip r:embed="rId4">
            <a:alphaModFix/>
          </a:blip>
          <a:srcRect/>
          <a:stretch/>
        </p:blipFill>
        <p:spPr>
          <a:xfrm>
            <a:off x="3092450" y="2674938"/>
            <a:ext cx="2981325" cy="811212"/>
          </a:xfrm>
          <a:prstGeom prst="rect">
            <a:avLst/>
          </a:prstGeom>
          <a:noFill/>
          <a:ln>
            <a:noFill/>
          </a:ln>
        </p:spPr>
      </p:pic>
      <p:pic>
        <p:nvPicPr>
          <p:cNvPr id="814" name="Google Shape;814;p67"/>
          <p:cNvPicPr preferRelativeResize="0"/>
          <p:nvPr/>
        </p:nvPicPr>
        <p:blipFill rotWithShape="1">
          <a:blip r:embed="rId5">
            <a:alphaModFix/>
          </a:blip>
          <a:srcRect/>
          <a:stretch/>
        </p:blipFill>
        <p:spPr>
          <a:xfrm>
            <a:off x="2974975" y="3722688"/>
            <a:ext cx="3216275" cy="811212"/>
          </a:xfrm>
          <a:prstGeom prst="rect">
            <a:avLst/>
          </a:prstGeom>
          <a:noFill/>
          <a:ln>
            <a:noFill/>
          </a:ln>
        </p:spPr>
      </p:pic>
      <p:sp>
        <p:nvSpPr>
          <p:cNvPr id="815" name="Google Shape;815;p67"/>
          <p:cNvSpPr txBox="1"/>
          <p:nvPr/>
        </p:nvSpPr>
        <p:spPr>
          <a:xfrm>
            <a:off x="1152525" y="4724400"/>
            <a:ext cx="7141699" cy="1200329"/>
          </a:xfrm>
          <a:prstGeom prst="rect">
            <a:avLst/>
          </a:prstGeom>
          <a:gradFill>
            <a:gsLst>
              <a:gs pos="0">
                <a:srgbClr val="494949"/>
              </a:gs>
              <a:gs pos="50000">
                <a:srgbClr val="6A6A6A"/>
              </a:gs>
              <a:gs pos="100000">
                <a:srgbClr val="7F7F7F"/>
              </a:gs>
            </a:gsLst>
            <a:lin ang="135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Exponential smoothing (with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 .381) provided</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more</a:t>
            </a:r>
            <a:r>
              <a:rPr lang="en-US" sz="2400">
                <a:solidFill>
                  <a:schemeClr val="lt1"/>
                </a:solidFill>
                <a:latin typeface="Book Antiqua"/>
                <a:ea typeface="Book Antiqua"/>
                <a:cs typeface="Book Antiqua"/>
                <a:sym typeface="Book Antiqua"/>
              </a:rPr>
              <a:t> accurate forecasts than ES with </a:t>
            </a:r>
            <a:r>
              <a:rPr lang="en-US" sz="2400" i="1">
                <a:solidFill>
                  <a:schemeClr val="lt1"/>
                </a:solidFill>
                <a:latin typeface="Noto Sans Symbols"/>
                <a:ea typeface="Noto Sans Symbols"/>
                <a:cs typeface="Noto Sans Symbols"/>
                <a:sym typeface="Noto Sans Symbols"/>
              </a:rPr>
              <a:t>α</a:t>
            </a:r>
            <a:r>
              <a:rPr lang="en-US" sz="2400">
                <a:solidFill>
                  <a:schemeClr val="lt1"/>
                </a:solidFill>
                <a:latin typeface="Book Antiqua"/>
                <a:ea typeface="Book Antiqua"/>
                <a:cs typeface="Book Antiqua"/>
                <a:sym typeface="Book Antiqua"/>
              </a:rPr>
              <a:t> = .1, but</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slightly less</a:t>
            </a:r>
            <a:r>
              <a:rPr lang="en-US" sz="2400">
                <a:solidFill>
                  <a:schemeClr val="lt1"/>
                </a:solidFill>
                <a:latin typeface="Book Antiqua"/>
                <a:ea typeface="Book Antiqua"/>
                <a:cs typeface="Book Antiqua"/>
                <a:sym typeface="Book Antiqua"/>
              </a:rPr>
              <a:t> accurate than the 3-MA.</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p:nvPr/>
        </p:nvSpPr>
        <p:spPr>
          <a:xfrm>
            <a:off x="836613" y="242888"/>
            <a:ext cx="7475537" cy="433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Linear Trend Projection</a:t>
            </a:r>
            <a:endParaRPr/>
          </a:p>
        </p:txBody>
      </p:sp>
      <p:sp>
        <p:nvSpPr>
          <p:cNvPr id="96" name="Google Shape;96;p15"/>
          <p:cNvSpPr/>
          <p:nvPr/>
        </p:nvSpPr>
        <p:spPr>
          <a:xfrm>
            <a:off x="701445" y="1058863"/>
            <a:ext cx="8001000" cy="1195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chemeClr val="lt1"/>
                </a:solidFill>
                <a:latin typeface="Book Antiqua"/>
                <a:ea typeface="Book Antiqua"/>
                <a:cs typeface="Book Antiqua"/>
                <a:sym typeface="Book Antiqua"/>
              </a:rPr>
              <a:t>If a time series exhibits a linear trend, the method of </a:t>
            </a:r>
            <a:r>
              <a:rPr lang="en-US" sz="2400" u="sng">
                <a:solidFill>
                  <a:schemeClr val="lt1"/>
                </a:solidFill>
                <a:latin typeface="Book Antiqua"/>
                <a:ea typeface="Book Antiqua"/>
                <a:cs typeface="Book Antiqua"/>
                <a:sym typeface="Book Antiqua"/>
              </a:rPr>
              <a:t>least squares</a:t>
            </a:r>
            <a:r>
              <a:rPr lang="en-US" sz="2400">
                <a:solidFill>
                  <a:schemeClr val="lt1"/>
                </a:solidFill>
                <a:latin typeface="Book Antiqua"/>
                <a:ea typeface="Book Antiqua"/>
                <a:cs typeface="Book Antiqua"/>
                <a:sym typeface="Book Antiqua"/>
              </a:rPr>
              <a:t> may be used to determine a trend line (projection) for future forecasts.</a:t>
            </a:r>
            <a:endParaRPr/>
          </a:p>
        </p:txBody>
      </p:sp>
      <p:sp>
        <p:nvSpPr>
          <p:cNvPr id="97" name="Google Shape;97;p15"/>
          <p:cNvSpPr/>
          <p:nvPr/>
        </p:nvSpPr>
        <p:spPr>
          <a:xfrm>
            <a:off x="701445" y="2278063"/>
            <a:ext cx="8001000" cy="1957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chemeClr val="lt1"/>
                </a:solidFill>
                <a:latin typeface="Book Antiqua"/>
                <a:ea typeface="Book Antiqua"/>
                <a:cs typeface="Book Antiqua"/>
                <a:sym typeface="Book Antiqua"/>
              </a:rPr>
              <a:t>Least squares, also used in regression analysis, determines the unique </a:t>
            </a:r>
            <a:r>
              <a:rPr lang="en-US" sz="2400" u="sng">
                <a:solidFill>
                  <a:schemeClr val="lt1"/>
                </a:solidFill>
                <a:latin typeface="Book Antiqua"/>
                <a:ea typeface="Book Antiqua"/>
                <a:cs typeface="Book Antiqua"/>
                <a:sym typeface="Book Antiqua"/>
              </a:rPr>
              <a:t>trend line forecast</a:t>
            </a:r>
            <a:r>
              <a:rPr lang="en-US" sz="2400">
                <a:solidFill>
                  <a:schemeClr val="lt1"/>
                </a:solidFill>
                <a:latin typeface="Book Antiqua"/>
                <a:ea typeface="Book Antiqua"/>
                <a:cs typeface="Book Antiqua"/>
                <a:sym typeface="Book Antiqua"/>
              </a:rPr>
              <a:t> which minimizes the mean square error between the trend line forecasts and the actual observed values for the time series.</a:t>
            </a:r>
            <a:endParaRPr/>
          </a:p>
        </p:txBody>
      </p:sp>
      <p:sp>
        <p:nvSpPr>
          <p:cNvPr id="98" name="Google Shape;98;p15"/>
          <p:cNvSpPr/>
          <p:nvPr/>
        </p:nvSpPr>
        <p:spPr>
          <a:xfrm>
            <a:off x="701445" y="4240213"/>
            <a:ext cx="8001000" cy="11763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chemeClr val="lt1"/>
                </a:solidFill>
                <a:latin typeface="Book Antiqua"/>
                <a:ea typeface="Book Antiqua"/>
                <a:cs typeface="Book Antiqua"/>
                <a:sym typeface="Book Antiqua"/>
              </a:rPr>
              <a:t>The independent variable is the time period and the dependent variable is the actual observed value in the time series.</a:t>
            </a:r>
            <a:endParaRP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Linear Trend Projection</a:t>
            </a:r>
            <a:endParaRPr sz="2800">
              <a:solidFill>
                <a:srgbClr val="66FFFF"/>
              </a:solidFill>
              <a:latin typeface="Book Antiqua"/>
              <a:ea typeface="Book Antiqua"/>
              <a:cs typeface="Book Antiqua"/>
              <a:sym typeface="Book Antiqua"/>
            </a:endParaRPr>
          </a:p>
        </p:txBody>
      </p:sp>
      <p:sp>
        <p:nvSpPr>
          <p:cNvPr id="104" name="Google Shape;104;p16"/>
          <p:cNvSpPr/>
          <p:nvPr/>
        </p:nvSpPr>
        <p:spPr>
          <a:xfrm>
            <a:off x="3600450" y="2019300"/>
            <a:ext cx="1924050" cy="609600"/>
          </a:xfrm>
          <a:prstGeom prst="rect">
            <a:avLst/>
          </a:prstGeom>
          <a:gradFill>
            <a:gsLst>
              <a:gs pos="0">
                <a:srgbClr val="00314D"/>
              </a:gs>
              <a:gs pos="50000">
                <a:srgbClr val="004870"/>
              </a:gs>
              <a:gs pos="100000">
                <a:srgbClr val="005787"/>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05" name="Google Shape;105;p16"/>
          <p:cNvSpPr/>
          <p:nvPr/>
        </p:nvSpPr>
        <p:spPr>
          <a:xfrm>
            <a:off x="709383" y="1065213"/>
            <a:ext cx="7937500" cy="9286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chemeClr val="lt1"/>
                </a:solidFill>
                <a:latin typeface="Book Antiqua"/>
                <a:ea typeface="Book Antiqua"/>
                <a:cs typeface="Book Antiqua"/>
                <a:sym typeface="Book Antiqua"/>
              </a:rPr>
              <a:t>Using the method of least squares, the formula for the trend projection is:  </a:t>
            </a:r>
            <a:endParaRPr/>
          </a:p>
        </p:txBody>
      </p:sp>
      <p:sp>
        <p:nvSpPr>
          <p:cNvPr id="106" name="Google Shape;106;p16"/>
          <p:cNvSpPr/>
          <p:nvPr/>
        </p:nvSpPr>
        <p:spPr>
          <a:xfrm>
            <a:off x="977900" y="3008313"/>
            <a:ext cx="7480300" cy="20018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where:     </a:t>
            </a:r>
            <a:r>
              <a:rPr lang="en-US" sz="2400" i="1">
                <a:solidFill>
                  <a:schemeClr val="lt1"/>
                </a:solidFill>
                <a:latin typeface="Book Antiqua"/>
                <a:ea typeface="Book Antiqua"/>
                <a:cs typeface="Book Antiqua"/>
                <a:sym typeface="Book Antiqua"/>
              </a:rPr>
              <a:t>T</a:t>
            </a:r>
            <a:r>
              <a:rPr lang="en-US" sz="2400" i="1"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linear trend forecast in period </a:t>
            </a:r>
            <a:r>
              <a:rPr lang="en-US" sz="2400" i="1">
                <a:solidFill>
                  <a:schemeClr val="lt1"/>
                </a:solidFill>
                <a:latin typeface="Book Antiqua"/>
                <a:ea typeface="Book Antiqua"/>
                <a:cs typeface="Book Antiqua"/>
                <a:sym typeface="Book Antiqua"/>
              </a:rPr>
              <a:t>t</a:t>
            </a: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b</a:t>
            </a:r>
            <a:r>
              <a:rPr lang="en-US" sz="2400" baseline="-25000">
                <a:solidFill>
                  <a:schemeClr val="lt1"/>
                </a:solidFill>
                <a:latin typeface="Book Antiqua"/>
                <a:ea typeface="Book Antiqua"/>
                <a:cs typeface="Book Antiqua"/>
                <a:sym typeface="Book Antiqua"/>
              </a:rPr>
              <a:t>0</a:t>
            </a:r>
            <a:r>
              <a:rPr lang="en-US" sz="2400">
                <a:solidFill>
                  <a:schemeClr val="lt1"/>
                </a:solidFill>
                <a:latin typeface="Book Antiqua"/>
                <a:ea typeface="Book Antiqua"/>
                <a:cs typeface="Book Antiqua"/>
                <a:sym typeface="Book Antiqua"/>
              </a:rPr>
              <a:t> = Y-intercept of the linear trend line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12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b</a:t>
            </a:r>
            <a:r>
              <a:rPr lang="en-US" sz="2400" baseline="-25000">
                <a:solidFill>
                  <a:schemeClr val="lt1"/>
                </a:solidFill>
                <a:latin typeface="Book Antiqua"/>
                <a:ea typeface="Book Antiqua"/>
                <a:cs typeface="Book Antiqua"/>
                <a:sym typeface="Book Antiqua"/>
              </a:rPr>
              <a:t>1 </a:t>
            </a:r>
            <a:r>
              <a:rPr lang="en-US" sz="2400">
                <a:solidFill>
                  <a:schemeClr val="lt1"/>
                </a:solidFill>
                <a:latin typeface="Book Antiqua"/>
                <a:ea typeface="Book Antiqua"/>
                <a:cs typeface="Book Antiqua"/>
                <a:sym typeface="Book Antiqua"/>
              </a:rPr>
              <a:t>= slope of the linear trend line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the time period</a:t>
            </a:r>
            <a:endParaRPr sz="2400">
              <a:solidFill>
                <a:schemeClr val="lt1"/>
              </a:solidFill>
              <a:latin typeface="Book Antiqua"/>
              <a:ea typeface="Book Antiqua"/>
              <a:cs typeface="Book Antiqua"/>
              <a:sym typeface="Book Antiqua"/>
            </a:endParaRPr>
          </a:p>
        </p:txBody>
      </p:sp>
      <p:sp>
        <p:nvSpPr>
          <p:cNvPr id="107" name="Google Shape;107;p16"/>
          <p:cNvSpPr txBox="1"/>
          <p:nvPr/>
        </p:nvSpPr>
        <p:spPr>
          <a:xfrm>
            <a:off x="3703638" y="2090738"/>
            <a:ext cx="1698625"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1">
                <a:solidFill>
                  <a:schemeClr val="lt1"/>
                </a:solidFill>
                <a:latin typeface="Book Antiqua"/>
                <a:ea typeface="Book Antiqua"/>
                <a:cs typeface="Book Antiqua"/>
                <a:sym typeface="Book Antiqua"/>
              </a:rPr>
              <a:t>T</a:t>
            </a:r>
            <a:r>
              <a:rPr lang="en-US" sz="2400" i="1" baseline="-25000">
                <a:solidFill>
                  <a:schemeClr val="lt1"/>
                </a:solidFill>
                <a:latin typeface="Book Antiqua"/>
                <a:ea typeface="Book Antiqua"/>
                <a:cs typeface="Book Antiqua"/>
                <a:sym typeface="Book Antiqua"/>
              </a:rPr>
              <a:t>t</a:t>
            </a:r>
            <a:r>
              <a:rPr lang="en-US" sz="2400" i="1">
                <a:solidFill>
                  <a:schemeClr val="lt1"/>
                </a:solidFill>
                <a:latin typeface="Book Antiqua"/>
                <a:ea typeface="Book Antiqua"/>
                <a:cs typeface="Book Antiqua"/>
                <a:sym typeface="Book Antiqua"/>
              </a:rPr>
              <a:t> </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b</a:t>
            </a:r>
            <a:r>
              <a:rPr lang="en-US" sz="2400" baseline="-25000">
                <a:solidFill>
                  <a:schemeClr val="lt1"/>
                </a:solidFill>
                <a:latin typeface="Book Antiqua"/>
                <a:ea typeface="Book Antiqua"/>
                <a:cs typeface="Book Antiqua"/>
                <a:sym typeface="Book Antiqua"/>
              </a:rPr>
              <a:t>0</a:t>
            </a:r>
            <a:r>
              <a:rPr lang="en-US" sz="2400">
                <a:solidFill>
                  <a:schemeClr val="lt1"/>
                </a:solidFill>
                <a:latin typeface="Book Antiqua"/>
                <a:ea typeface="Book Antiqua"/>
                <a:cs typeface="Book Antiqua"/>
                <a:sym typeface="Book Antiqua"/>
              </a:rPr>
              <a:t> + </a:t>
            </a:r>
            <a:r>
              <a:rPr lang="en-US" sz="2400" i="1">
                <a:solidFill>
                  <a:schemeClr val="lt1"/>
                </a:solidFill>
                <a:latin typeface="Book Antiqua"/>
                <a:ea typeface="Book Antiqua"/>
                <a:cs typeface="Book Antiqua"/>
                <a:sym typeface="Book Antiqua"/>
              </a:rPr>
              <a:t>b</a:t>
            </a:r>
            <a:r>
              <a:rPr lang="en-US" sz="2400" baseline="-25000">
                <a:solidFill>
                  <a:schemeClr val="lt1"/>
                </a:solidFill>
                <a:latin typeface="Book Antiqua"/>
                <a:ea typeface="Book Antiqua"/>
                <a:cs typeface="Book Antiqua"/>
                <a:sym typeface="Book Antiqua"/>
              </a:rPr>
              <a:t>1</a:t>
            </a:r>
            <a:r>
              <a:rPr lang="en-US" sz="2400" i="1">
                <a:solidFill>
                  <a:schemeClr val="lt1"/>
                </a:solidFill>
                <a:latin typeface="Book Antiqua"/>
                <a:ea typeface="Book Antiqua"/>
                <a:cs typeface="Book Antiqua"/>
                <a:sym typeface="Book Antiqua"/>
              </a:rPr>
              <a:t>t</a:t>
            </a:r>
            <a:endParaRP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Linear Trend Projection</a:t>
            </a:r>
            <a:endParaRPr sz="2800">
              <a:solidFill>
                <a:srgbClr val="66FFFF"/>
              </a:solidFill>
              <a:latin typeface="Book Antiqua"/>
              <a:ea typeface="Book Antiqua"/>
              <a:cs typeface="Book Antiqua"/>
              <a:sym typeface="Book Antiqua"/>
            </a:endParaRPr>
          </a:p>
        </p:txBody>
      </p:sp>
      <p:sp>
        <p:nvSpPr>
          <p:cNvPr id="113" name="Google Shape;113;p17"/>
          <p:cNvSpPr/>
          <p:nvPr/>
        </p:nvSpPr>
        <p:spPr>
          <a:xfrm>
            <a:off x="5543549" y="1866900"/>
            <a:ext cx="1895475" cy="1219200"/>
          </a:xfrm>
          <a:prstGeom prst="rect">
            <a:avLst/>
          </a:prstGeom>
          <a:gradFill>
            <a:gsLst>
              <a:gs pos="0">
                <a:srgbClr val="00314D"/>
              </a:gs>
              <a:gs pos="50000">
                <a:srgbClr val="004870"/>
              </a:gs>
              <a:gs pos="100000">
                <a:srgbClr val="005787"/>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14" name="Google Shape;114;p17"/>
          <p:cNvSpPr/>
          <p:nvPr/>
        </p:nvSpPr>
        <p:spPr>
          <a:xfrm>
            <a:off x="2133600" y="1600199"/>
            <a:ext cx="3124200" cy="1819275"/>
          </a:xfrm>
          <a:prstGeom prst="rect">
            <a:avLst/>
          </a:prstGeom>
          <a:gradFill>
            <a:gsLst>
              <a:gs pos="0">
                <a:srgbClr val="00314D"/>
              </a:gs>
              <a:gs pos="50000">
                <a:srgbClr val="004870"/>
              </a:gs>
              <a:gs pos="100000">
                <a:srgbClr val="005787"/>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15" name="Google Shape;115;p17"/>
          <p:cNvSpPr/>
          <p:nvPr/>
        </p:nvSpPr>
        <p:spPr>
          <a:xfrm>
            <a:off x="709382" y="1065213"/>
            <a:ext cx="8291513" cy="4905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chemeClr val="lt1"/>
                </a:solidFill>
                <a:latin typeface="Book Antiqua"/>
                <a:ea typeface="Book Antiqua"/>
                <a:cs typeface="Book Antiqua"/>
                <a:sym typeface="Book Antiqua"/>
              </a:rPr>
              <a:t>For the trend projection equation  </a:t>
            </a:r>
            <a:r>
              <a:rPr lang="en-US" sz="2400" i="1">
                <a:solidFill>
                  <a:schemeClr val="lt1"/>
                </a:solidFill>
                <a:latin typeface="Book Antiqua"/>
                <a:ea typeface="Book Antiqua"/>
                <a:cs typeface="Book Antiqua"/>
                <a:sym typeface="Book Antiqua"/>
              </a:rPr>
              <a:t>T</a:t>
            </a:r>
            <a:r>
              <a:rPr lang="en-US" sz="2400" i="1" baseline="-25000">
                <a:solidFill>
                  <a:schemeClr val="lt1"/>
                </a:solidFill>
                <a:latin typeface="Book Antiqua"/>
                <a:ea typeface="Book Antiqua"/>
                <a:cs typeface="Book Antiqua"/>
                <a:sym typeface="Book Antiqua"/>
              </a:rPr>
              <a:t>t</a:t>
            </a:r>
            <a:r>
              <a:rPr lang="en-US" sz="2400" i="1">
                <a:solidFill>
                  <a:schemeClr val="lt1"/>
                </a:solidFill>
                <a:latin typeface="Book Antiqua"/>
                <a:ea typeface="Book Antiqua"/>
                <a:cs typeface="Book Antiqua"/>
                <a:sym typeface="Book Antiqua"/>
              </a:rPr>
              <a:t> </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b</a:t>
            </a:r>
            <a:r>
              <a:rPr lang="en-US" sz="2400" baseline="-25000">
                <a:solidFill>
                  <a:schemeClr val="lt1"/>
                </a:solidFill>
                <a:latin typeface="Book Antiqua"/>
                <a:ea typeface="Book Antiqua"/>
                <a:cs typeface="Book Antiqua"/>
                <a:sym typeface="Book Antiqua"/>
              </a:rPr>
              <a:t>0</a:t>
            </a:r>
            <a:r>
              <a:rPr lang="en-US" sz="2400">
                <a:solidFill>
                  <a:schemeClr val="lt1"/>
                </a:solidFill>
                <a:latin typeface="Book Antiqua"/>
                <a:ea typeface="Book Antiqua"/>
                <a:cs typeface="Book Antiqua"/>
                <a:sym typeface="Book Antiqua"/>
              </a:rPr>
              <a:t> + </a:t>
            </a:r>
            <a:r>
              <a:rPr lang="en-US" sz="2400" i="1">
                <a:solidFill>
                  <a:schemeClr val="lt1"/>
                </a:solidFill>
                <a:latin typeface="Book Antiqua"/>
                <a:ea typeface="Book Antiqua"/>
                <a:cs typeface="Book Antiqua"/>
                <a:sym typeface="Book Antiqua"/>
              </a:rPr>
              <a:t>b</a:t>
            </a:r>
            <a:r>
              <a:rPr lang="en-US" sz="2400" baseline="-25000">
                <a:solidFill>
                  <a:schemeClr val="lt1"/>
                </a:solidFill>
                <a:latin typeface="Book Antiqua"/>
                <a:ea typeface="Book Antiqua"/>
                <a:cs typeface="Book Antiqua"/>
                <a:sym typeface="Book Antiqua"/>
              </a:rPr>
              <a:t>1</a:t>
            </a:r>
            <a:r>
              <a:rPr lang="en-US" sz="2400" i="1">
                <a:solidFill>
                  <a:schemeClr val="lt1"/>
                </a:solidFill>
                <a:latin typeface="Book Antiqua"/>
                <a:ea typeface="Book Antiqua"/>
                <a:cs typeface="Book Antiqua"/>
                <a:sym typeface="Book Antiqua"/>
              </a:rPr>
              <a:t>t</a:t>
            </a:r>
            <a:endParaRPr sz="2400">
              <a:solidFill>
                <a:schemeClr val="lt1"/>
              </a:solidFill>
              <a:latin typeface="Book Antiqua"/>
              <a:ea typeface="Book Antiqua"/>
              <a:cs typeface="Book Antiqua"/>
              <a:sym typeface="Book Antiqua"/>
            </a:endParaRPr>
          </a:p>
        </p:txBody>
      </p:sp>
      <p:pic>
        <p:nvPicPr>
          <p:cNvPr id="116" name="Google Shape;116;p17"/>
          <p:cNvPicPr preferRelativeResize="0"/>
          <p:nvPr/>
        </p:nvPicPr>
        <p:blipFill rotWithShape="1">
          <a:blip r:embed="rId3">
            <a:alphaModFix/>
          </a:blip>
          <a:srcRect/>
          <a:stretch/>
        </p:blipFill>
        <p:spPr>
          <a:xfrm>
            <a:off x="5645150" y="2171701"/>
            <a:ext cx="1712397" cy="558800"/>
          </a:xfrm>
          <a:prstGeom prst="rect">
            <a:avLst/>
          </a:prstGeom>
          <a:noFill/>
          <a:ln>
            <a:noFill/>
          </a:ln>
          <a:effectLst>
            <a:outerShdw dist="17961" dir="2700000" algn="ctr" rotWithShape="0">
              <a:schemeClr val="dk1"/>
            </a:outerShdw>
          </a:effectLst>
        </p:spPr>
      </p:pic>
      <p:grpSp>
        <p:nvGrpSpPr>
          <p:cNvPr id="117" name="Google Shape;117;p17"/>
          <p:cNvGrpSpPr/>
          <p:nvPr/>
        </p:nvGrpSpPr>
        <p:grpSpPr>
          <a:xfrm>
            <a:off x="1984375" y="4852993"/>
            <a:ext cx="2800350" cy="461963"/>
            <a:chOff x="1160" y="3153"/>
            <a:chExt cx="1764" cy="291"/>
          </a:xfrm>
        </p:grpSpPr>
        <p:pic>
          <p:nvPicPr>
            <p:cNvPr id="118" name="Google Shape;118;p17"/>
            <p:cNvPicPr preferRelativeResize="0"/>
            <p:nvPr/>
          </p:nvPicPr>
          <p:blipFill rotWithShape="1">
            <a:blip r:embed="rId4">
              <a:alphaModFix/>
            </a:blip>
            <a:srcRect/>
            <a:stretch/>
          </p:blipFill>
          <p:spPr>
            <a:xfrm>
              <a:off x="1160" y="3154"/>
              <a:ext cx="173" cy="269"/>
            </a:xfrm>
            <a:prstGeom prst="rect">
              <a:avLst/>
            </a:prstGeom>
            <a:noFill/>
            <a:ln>
              <a:noFill/>
            </a:ln>
            <a:effectLst>
              <a:outerShdw dist="17961" dir="2700000" algn="ctr" rotWithShape="0">
                <a:schemeClr val="dk1"/>
              </a:outerShdw>
            </a:effectLst>
          </p:spPr>
        </p:pic>
        <p:sp>
          <p:nvSpPr>
            <p:cNvPr id="119" name="Google Shape;119;p17"/>
            <p:cNvSpPr txBox="1"/>
            <p:nvPr/>
          </p:nvSpPr>
          <p:spPr>
            <a:xfrm>
              <a:off x="1314" y="3153"/>
              <a:ext cx="1610" cy="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mean value of </a:t>
              </a:r>
              <a:r>
                <a:rPr lang="en-US" sz="2400" i="1">
                  <a:solidFill>
                    <a:schemeClr val="lt1"/>
                  </a:solidFill>
                  <a:latin typeface="Book Antiqua"/>
                  <a:ea typeface="Book Antiqua"/>
                  <a:cs typeface="Book Antiqua"/>
                  <a:sym typeface="Book Antiqua"/>
                </a:rPr>
                <a:t>t</a:t>
              </a:r>
              <a:endParaRPr sz="2400" i="1">
                <a:solidFill>
                  <a:schemeClr val="lt1"/>
                </a:solidFill>
                <a:latin typeface="Book Antiqua"/>
                <a:ea typeface="Book Antiqua"/>
                <a:cs typeface="Book Antiqua"/>
                <a:sym typeface="Book Antiqua"/>
              </a:endParaRPr>
            </a:p>
          </p:txBody>
        </p:sp>
      </p:grpSp>
      <p:grpSp>
        <p:nvGrpSpPr>
          <p:cNvPr id="120" name="Google Shape;120;p17"/>
          <p:cNvGrpSpPr/>
          <p:nvPr/>
        </p:nvGrpSpPr>
        <p:grpSpPr>
          <a:xfrm>
            <a:off x="1911350" y="4349755"/>
            <a:ext cx="5237169" cy="508001"/>
            <a:chOff x="754" y="3508"/>
            <a:chExt cx="3299" cy="320"/>
          </a:xfrm>
        </p:grpSpPr>
        <p:pic>
          <p:nvPicPr>
            <p:cNvPr id="121" name="Google Shape;121;p17"/>
            <p:cNvPicPr preferRelativeResize="0"/>
            <p:nvPr/>
          </p:nvPicPr>
          <p:blipFill rotWithShape="1">
            <a:blip r:embed="rId5">
              <a:alphaModFix/>
            </a:blip>
            <a:srcRect/>
            <a:stretch/>
          </p:blipFill>
          <p:spPr>
            <a:xfrm>
              <a:off x="754" y="3508"/>
              <a:ext cx="219" cy="278"/>
            </a:xfrm>
            <a:prstGeom prst="rect">
              <a:avLst/>
            </a:prstGeom>
            <a:noFill/>
            <a:ln>
              <a:noFill/>
            </a:ln>
            <a:effectLst>
              <a:outerShdw dist="17961" dir="2700000" algn="ctr" rotWithShape="0">
                <a:schemeClr val="dk1"/>
              </a:outerShdw>
            </a:effectLst>
          </p:spPr>
        </p:pic>
        <p:sp>
          <p:nvSpPr>
            <p:cNvPr id="122" name="Google Shape;122;p17"/>
            <p:cNvSpPr txBox="1"/>
            <p:nvPr/>
          </p:nvSpPr>
          <p:spPr>
            <a:xfrm>
              <a:off x="950" y="3537"/>
              <a:ext cx="3103" cy="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average values of the time series</a:t>
              </a:r>
              <a:endParaRPr sz="2400" i="1" baseline="-25000">
                <a:solidFill>
                  <a:schemeClr val="lt1"/>
                </a:solidFill>
                <a:latin typeface="Book Antiqua"/>
                <a:ea typeface="Book Antiqua"/>
                <a:cs typeface="Book Antiqua"/>
                <a:sym typeface="Book Antiqua"/>
              </a:endParaRPr>
            </a:p>
          </p:txBody>
        </p:sp>
      </p:grpSp>
      <p:pic>
        <p:nvPicPr>
          <p:cNvPr id="123" name="Google Shape;123;p17"/>
          <p:cNvPicPr preferRelativeResize="0"/>
          <p:nvPr/>
        </p:nvPicPr>
        <p:blipFill rotWithShape="1">
          <a:blip r:embed="rId6">
            <a:alphaModFix/>
          </a:blip>
          <a:srcRect/>
          <a:stretch/>
        </p:blipFill>
        <p:spPr>
          <a:xfrm>
            <a:off x="2701635" y="1643061"/>
            <a:ext cx="2364077" cy="1588231"/>
          </a:xfrm>
          <a:prstGeom prst="rect">
            <a:avLst/>
          </a:prstGeom>
          <a:noFill/>
          <a:ln>
            <a:noFill/>
          </a:ln>
          <a:effectLst>
            <a:outerShdw dist="17961" dir="2700000" algn="ctr" rotWithShape="0">
              <a:schemeClr val="dk1"/>
            </a:outerShdw>
          </a:effectLst>
        </p:spPr>
      </p:pic>
      <p:sp>
        <p:nvSpPr>
          <p:cNvPr id="124" name="Google Shape;124;p17"/>
          <p:cNvSpPr txBox="1"/>
          <p:nvPr/>
        </p:nvSpPr>
        <p:spPr>
          <a:xfrm>
            <a:off x="784225" y="3595688"/>
            <a:ext cx="743585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where:  </a:t>
            </a:r>
            <a:r>
              <a:rPr lang="en-US" sz="2400" i="1">
                <a:solidFill>
                  <a:schemeClr val="lt1"/>
                </a:solidFill>
                <a:latin typeface="Book Antiqua"/>
                <a:ea typeface="Book Antiqua"/>
                <a:cs typeface="Book Antiqua"/>
                <a:sym typeface="Book Antiqua"/>
              </a:rPr>
              <a:t>Y</a:t>
            </a:r>
            <a:r>
              <a:rPr lang="en-US" sz="2400" i="1"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 actual value of the time series in period </a:t>
            </a:r>
            <a:r>
              <a:rPr lang="en-US" sz="2400" i="1">
                <a:solidFill>
                  <a:schemeClr val="lt1"/>
                </a:solidFill>
                <a:latin typeface="Book Antiqua"/>
                <a:ea typeface="Book Antiqua"/>
                <a:cs typeface="Book Antiqua"/>
                <a:sym typeface="Book Antiqua"/>
              </a:rPr>
              <a:t>t</a:t>
            </a:r>
            <a:endParaRPr/>
          </a:p>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                n </a:t>
            </a:r>
            <a:r>
              <a:rPr lang="en-US" sz="2400">
                <a:solidFill>
                  <a:schemeClr val="lt1"/>
                </a:solidFill>
                <a:latin typeface="Book Antiqua"/>
                <a:ea typeface="Book Antiqua"/>
                <a:cs typeface="Book Antiqua"/>
                <a:sym typeface="Book Antiqua"/>
              </a:rPr>
              <a:t>= number of periods in the time series</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Linear Trend Projection</a:t>
            </a:r>
            <a:endParaRPr/>
          </a:p>
        </p:txBody>
      </p:sp>
      <p:sp>
        <p:nvSpPr>
          <p:cNvPr id="130" name="Google Shape;130;p18"/>
          <p:cNvSpPr txBox="1">
            <a:spLocks noGrp="1"/>
          </p:cNvSpPr>
          <p:nvPr>
            <p:ph type="body" idx="1"/>
          </p:nvPr>
        </p:nvSpPr>
        <p:spPr>
          <a:xfrm>
            <a:off x="477838" y="1581150"/>
            <a:ext cx="8134350" cy="1476375"/>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Font typeface="Arial"/>
              <a:buNone/>
            </a:pPr>
            <a:r>
              <a:rPr lang="en-US"/>
              <a:t>	      The number of plumbing repair jobs performed by</a:t>
            </a:r>
            <a:endParaRPr/>
          </a:p>
          <a:p>
            <a:pPr marL="342900" lvl="0" indent="-342900" algn="l" rtl="0">
              <a:spcBef>
                <a:spcPts val="480"/>
              </a:spcBef>
              <a:spcAft>
                <a:spcPts val="0"/>
              </a:spcAft>
              <a:buSzPts val="1800"/>
              <a:buFont typeface="Arial"/>
              <a:buNone/>
            </a:pPr>
            <a:r>
              <a:rPr lang="en-US"/>
              <a:t>	Auger's Plumbing Service in the last nine months is</a:t>
            </a:r>
            <a:endParaRPr/>
          </a:p>
          <a:p>
            <a:pPr marL="342900" lvl="0" indent="-342900" algn="l" rtl="0">
              <a:spcBef>
                <a:spcPts val="480"/>
              </a:spcBef>
              <a:spcAft>
                <a:spcPts val="0"/>
              </a:spcAft>
              <a:buSzPts val="1800"/>
              <a:buFont typeface="Arial"/>
              <a:buNone/>
            </a:pPr>
            <a:r>
              <a:rPr lang="en-US"/>
              <a:t>     listed on the right.  </a:t>
            </a:r>
            <a:endParaRPr/>
          </a:p>
        </p:txBody>
      </p:sp>
      <p:sp>
        <p:nvSpPr>
          <p:cNvPr id="131" name="Google Shape;131;p18"/>
          <p:cNvSpPr/>
          <p:nvPr/>
        </p:nvSpPr>
        <p:spPr>
          <a:xfrm>
            <a:off x="520700" y="1084263"/>
            <a:ext cx="56435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rgbClr val="66FFFF"/>
                </a:solidFill>
                <a:latin typeface="Book Antiqua"/>
                <a:ea typeface="Book Antiqua"/>
                <a:cs typeface="Book Antiqua"/>
                <a:sym typeface="Book Antiqua"/>
              </a:rPr>
              <a:t>Example:  Auger’s Plumbing Service</a:t>
            </a:r>
            <a:endParaRPr/>
          </a:p>
        </p:txBody>
      </p:sp>
      <p:sp>
        <p:nvSpPr>
          <p:cNvPr id="132" name="Google Shape;132;p18"/>
          <p:cNvSpPr/>
          <p:nvPr/>
        </p:nvSpPr>
        <p:spPr>
          <a:xfrm>
            <a:off x="4286250" y="2600325"/>
            <a:ext cx="4362450" cy="28765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33" name="Google Shape;133;p18"/>
          <p:cNvSpPr txBox="1"/>
          <p:nvPr/>
        </p:nvSpPr>
        <p:spPr>
          <a:xfrm>
            <a:off x="4356100" y="2709863"/>
            <a:ext cx="1829347"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Month</a:t>
            </a: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Jobs</a:t>
            </a:r>
            <a:endParaRPr sz="2400" u="sng">
              <a:solidFill>
                <a:schemeClr val="lt1"/>
              </a:solidFill>
              <a:latin typeface="Book Antiqua"/>
              <a:ea typeface="Book Antiqua"/>
              <a:cs typeface="Book Antiqua"/>
              <a:sym typeface="Book Antiqua"/>
            </a:endParaRPr>
          </a:p>
        </p:txBody>
      </p:sp>
      <p:sp>
        <p:nvSpPr>
          <p:cNvPr id="134" name="Google Shape;134;p18"/>
          <p:cNvSpPr txBox="1"/>
          <p:nvPr/>
        </p:nvSpPr>
        <p:spPr>
          <a:xfrm>
            <a:off x="4375150" y="3148013"/>
            <a:ext cx="1760418"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March   353</a:t>
            </a:r>
            <a:endParaRPr sz="2400">
              <a:solidFill>
                <a:schemeClr val="lt1"/>
              </a:solidFill>
              <a:latin typeface="Book Antiqua"/>
              <a:ea typeface="Book Antiqua"/>
              <a:cs typeface="Book Antiqua"/>
              <a:sym typeface="Book Antiqua"/>
            </a:endParaRPr>
          </a:p>
        </p:txBody>
      </p:sp>
      <p:sp>
        <p:nvSpPr>
          <p:cNvPr id="135" name="Google Shape;135;p18"/>
          <p:cNvSpPr txBox="1"/>
          <p:nvPr/>
        </p:nvSpPr>
        <p:spPr>
          <a:xfrm>
            <a:off x="4413250" y="4024313"/>
            <a:ext cx="1725152"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May      342</a:t>
            </a:r>
            <a:endParaRPr sz="2400">
              <a:solidFill>
                <a:schemeClr val="lt1"/>
              </a:solidFill>
              <a:latin typeface="Book Antiqua"/>
              <a:ea typeface="Book Antiqua"/>
              <a:cs typeface="Book Antiqua"/>
              <a:sym typeface="Book Antiqua"/>
            </a:endParaRPr>
          </a:p>
        </p:txBody>
      </p:sp>
      <p:sp>
        <p:nvSpPr>
          <p:cNvPr id="136" name="Google Shape;136;p18"/>
          <p:cNvSpPr txBox="1"/>
          <p:nvPr/>
        </p:nvSpPr>
        <p:spPr>
          <a:xfrm>
            <a:off x="4384675" y="3586163"/>
            <a:ext cx="1755609"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April     387</a:t>
            </a:r>
            <a:endParaRPr sz="2400">
              <a:solidFill>
                <a:schemeClr val="lt1"/>
              </a:solidFill>
              <a:latin typeface="Book Antiqua"/>
              <a:ea typeface="Book Antiqua"/>
              <a:cs typeface="Book Antiqua"/>
              <a:sym typeface="Book Antiqua"/>
            </a:endParaRPr>
          </a:p>
        </p:txBody>
      </p:sp>
      <p:sp>
        <p:nvSpPr>
          <p:cNvPr id="137" name="Google Shape;137;p18"/>
          <p:cNvSpPr txBox="1"/>
          <p:nvPr/>
        </p:nvSpPr>
        <p:spPr>
          <a:xfrm>
            <a:off x="4470400" y="4900613"/>
            <a:ext cx="1657826"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July      396</a:t>
            </a:r>
            <a:endParaRPr sz="2400">
              <a:solidFill>
                <a:schemeClr val="lt1"/>
              </a:solidFill>
              <a:latin typeface="Book Antiqua"/>
              <a:ea typeface="Book Antiqua"/>
              <a:cs typeface="Book Antiqua"/>
              <a:sym typeface="Book Antiqua"/>
            </a:endParaRPr>
          </a:p>
        </p:txBody>
      </p:sp>
      <p:sp>
        <p:nvSpPr>
          <p:cNvPr id="138" name="Google Shape;138;p18"/>
          <p:cNvSpPr txBox="1"/>
          <p:nvPr/>
        </p:nvSpPr>
        <p:spPr>
          <a:xfrm>
            <a:off x="4479925" y="4462463"/>
            <a:ext cx="1646605"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June     374</a:t>
            </a:r>
            <a:endParaRPr sz="2400">
              <a:solidFill>
                <a:schemeClr val="lt1"/>
              </a:solidFill>
              <a:latin typeface="Book Antiqua"/>
              <a:ea typeface="Book Antiqua"/>
              <a:cs typeface="Book Antiqua"/>
              <a:sym typeface="Book Antiqua"/>
            </a:endParaRPr>
          </a:p>
        </p:txBody>
      </p:sp>
      <p:sp>
        <p:nvSpPr>
          <p:cNvPr id="139" name="Google Shape;139;p18"/>
          <p:cNvSpPr txBox="1"/>
          <p:nvPr/>
        </p:nvSpPr>
        <p:spPr>
          <a:xfrm>
            <a:off x="6318250" y="3128963"/>
            <a:ext cx="2274982"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August        409</a:t>
            </a:r>
            <a:endParaRPr sz="2400">
              <a:solidFill>
                <a:schemeClr val="lt1"/>
              </a:solidFill>
              <a:latin typeface="Book Antiqua"/>
              <a:ea typeface="Book Antiqua"/>
              <a:cs typeface="Book Antiqua"/>
              <a:sym typeface="Book Antiqua"/>
            </a:endParaRPr>
          </a:p>
        </p:txBody>
      </p:sp>
      <p:sp>
        <p:nvSpPr>
          <p:cNvPr id="140" name="Google Shape;140;p18"/>
          <p:cNvSpPr txBox="1"/>
          <p:nvPr/>
        </p:nvSpPr>
        <p:spPr>
          <a:xfrm>
            <a:off x="6337300" y="3586163"/>
            <a:ext cx="2254143"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September  399</a:t>
            </a:r>
            <a:endParaRPr sz="2400">
              <a:solidFill>
                <a:schemeClr val="lt1"/>
              </a:solidFill>
              <a:latin typeface="Book Antiqua"/>
              <a:ea typeface="Book Antiqua"/>
              <a:cs typeface="Book Antiqua"/>
              <a:sym typeface="Book Antiqua"/>
            </a:endParaRPr>
          </a:p>
        </p:txBody>
      </p:sp>
      <p:sp>
        <p:nvSpPr>
          <p:cNvPr id="141" name="Google Shape;141;p18"/>
          <p:cNvSpPr txBox="1"/>
          <p:nvPr/>
        </p:nvSpPr>
        <p:spPr>
          <a:xfrm>
            <a:off x="6318250" y="4024313"/>
            <a:ext cx="2348720"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October       412 </a:t>
            </a:r>
            <a:endParaRPr sz="2400">
              <a:solidFill>
                <a:schemeClr val="lt1"/>
              </a:solidFill>
              <a:latin typeface="Book Antiqua"/>
              <a:ea typeface="Book Antiqua"/>
              <a:cs typeface="Book Antiqua"/>
              <a:sym typeface="Book Antiqua"/>
            </a:endParaRPr>
          </a:p>
        </p:txBody>
      </p:sp>
      <p:sp>
        <p:nvSpPr>
          <p:cNvPr id="142" name="Google Shape;142;p18"/>
          <p:cNvSpPr txBox="1"/>
          <p:nvPr/>
        </p:nvSpPr>
        <p:spPr>
          <a:xfrm>
            <a:off x="6318250" y="4462463"/>
            <a:ext cx="2257349"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November  408</a:t>
            </a:r>
            <a:endParaRPr sz="2400">
              <a:solidFill>
                <a:schemeClr val="lt1"/>
              </a:solidFill>
              <a:latin typeface="Book Antiqua"/>
              <a:ea typeface="Book Antiqua"/>
              <a:cs typeface="Book Antiqua"/>
              <a:sym typeface="Book Antiqua"/>
            </a:endParaRPr>
          </a:p>
        </p:txBody>
      </p:sp>
      <p:sp>
        <p:nvSpPr>
          <p:cNvPr id="143" name="Google Shape;143;p18"/>
          <p:cNvSpPr txBox="1"/>
          <p:nvPr/>
        </p:nvSpPr>
        <p:spPr>
          <a:xfrm>
            <a:off x="6299200" y="2709863"/>
            <a:ext cx="2367956"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Month</a:t>
            </a: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Jobs</a:t>
            </a:r>
            <a:endParaRPr sz="2400" u="sng">
              <a:solidFill>
                <a:schemeClr val="lt1"/>
              </a:solidFill>
              <a:latin typeface="Book Antiqua"/>
              <a:ea typeface="Book Antiqua"/>
              <a:cs typeface="Book Antiqua"/>
              <a:sym typeface="Book Antiqua"/>
            </a:endParaRPr>
          </a:p>
        </p:txBody>
      </p:sp>
      <p:sp>
        <p:nvSpPr>
          <p:cNvPr id="144" name="Google Shape;144;p18"/>
          <p:cNvSpPr txBox="1"/>
          <p:nvPr/>
        </p:nvSpPr>
        <p:spPr>
          <a:xfrm>
            <a:off x="487363" y="2914650"/>
            <a:ext cx="3979862" cy="23241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100000"/>
              </a:lnSpc>
              <a:spcBef>
                <a:spcPts val="0"/>
              </a:spcBef>
              <a:spcAft>
                <a:spcPts val="0"/>
              </a:spcAft>
              <a:buClr>
                <a:srgbClr val="66FFFF"/>
              </a:buClr>
              <a:buSzPts val="1800"/>
              <a:buFont typeface="Arial"/>
              <a:buNone/>
            </a:pPr>
            <a:r>
              <a:rPr lang="en-US" sz="2400" b="0" i="0" u="none" strike="noStrike" cap="none">
                <a:solidFill>
                  <a:schemeClr val="lt1"/>
                </a:solidFill>
                <a:latin typeface="Book Antiqua"/>
                <a:ea typeface="Book Antiqua"/>
                <a:cs typeface="Book Antiqua"/>
                <a:sym typeface="Book Antiqua"/>
              </a:rPr>
              <a:t>	Forecast the number of</a:t>
            </a:r>
            <a:endParaRPr/>
          </a:p>
          <a:p>
            <a:pPr marL="342900" marR="0" lvl="0" indent="-342900" algn="l" rtl="0">
              <a:lnSpc>
                <a:spcPct val="100000"/>
              </a:lnSpc>
              <a:spcBef>
                <a:spcPts val="480"/>
              </a:spcBef>
              <a:spcAft>
                <a:spcPts val="0"/>
              </a:spcAft>
              <a:buClr>
                <a:srgbClr val="66FFFF"/>
              </a:buClr>
              <a:buSzPts val="1800"/>
              <a:buFont typeface="Arial"/>
              <a:buNone/>
            </a:pPr>
            <a:r>
              <a:rPr lang="en-US" sz="2400" b="0" i="0" u="none" strike="noStrike" cap="none">
                <a:solidFill>
                  <a:schemeClr val="lt1"/>
                </a:solidFill>
                <a:latin typeface="Book Antiqua"/>
                <a:ea typeface="Book Antiqua"/>
                <a:cs typeface="Book Antiqua"/>
                <a:sym typeface="Book Antiqua"/>
              </a:rPr>
              <a:t>     repair jobs Auger's will</a:t>
            </a:r>
            <a:endParaRPr/>
          </a:p>
          <a:p>
            <a:pPr marL="342900" marR="0" lvl="0" indent="-342900" algn="l" rtl="0">
              <a:lnSpc>
                <a:spcPct val="100000"/>
              </a:lnSpc>
              <a:spcBef>
                <a:spcPts val="480"/>
              </a:spcBef>
              <a:spcAft>
                <a:spcPts val="0"/>
              </a:spcAft>
              <a:buClr>
                <a:srgbClr val="66FFFF"/>
              </a:buClr>
              <a:buSzPts val="1800"/>
              <a:buFont typeface="Arial"/>
              <a:buNone/>
            </a:pPr>
            <a:r>
              <a:rPr lang="en-US" sz="2400" b="0" i="0" u="none" strike="noStrike" cap="none">
                <a:solidFill>
                  <a:schemeClr val="lt1"/>
                </a:solidFill>
                <a:latin typeface="Book Antiqua"/>
                <a:ea typeface="Book Antiqua"/>
                <a:cs typeface="Book Antiqua"/>
                <a:sym typeface="Book Antiqua"/>
              </a:rPr>
              <a:t>     perform in December</a:t>
            </a:r>
            <a:endParaRPr/>
          </a:p>
          <a:p>
            <a:pPr marL="342900" marR="0" lvl="0" indent="-342900" algn="l" rtl="0">
              <a:lnSpc>
                <a:spcPct val="100000"/>
              </a:lnSpc>
              <a:spcBef>
                <a:spcPts val="480"/>
              </a:spcBef>
              <a:spcAft>
                <a:spcPts val="0"/>
              </a:spcAft>
              <a:buClr>
                <a:srgbClr val="66FFFF"/>
              </a:buClr>
              <a:buSzPts val="1800"/>
              <a:buFont typeface="Arial"/>
              <a:buNone/>
            </a:pPr>
            <a:r>
              <a:rPr lang="en-US" sz="2400" b="0" i="0" u="none" strike="noStrike" cap="none">
                <a:solidFill>
                  <a:schemeClr val="lt1"/>
                </a:solidFill>
                <a:latin typeface="Book Antiqua"/>
                <a:ea typeface="Book Antiqua"/>
                <a:cs typeface="Book Antiqua"/>
                <a:sym typeface="Book Antiqua"/>
              </a:rPr>
              <a:t> 	using the least squares</a:t>
            </a:r>
            <a:endParaRPr/>
          </a:p>
          <a:p>
            <a:pPr marL="342900" marR="0" lvl="0" indent="-342900" algn="l" rtl="0">
              <a:lnSpc>
                <a:spcPct val="100000"/>
              </a:lnSpc>
              <a:spcBef>
                <a:spcPts val="480"/>
              </a:spcBef>
              <a:spcAft>
                <a:spcPts val="0"/>
              </a:spcAft>
              <a:buClr>
                <a:srgbClr val="66FFFF"/>
              </a:buClr>
              <a:buSzPts val="1800"/>
              <a:buFont typeface="Arial"/>
              <a:buNone/>
            </a:pPr>
            <a:r>
              <a:rPr lang="en-US" sz="2400" b="0" i="0" u="none" strike="noStrike" cap="none">
                <a:solidFill>
                  <a:schemeClr val="lt1"/>
                </a:solidFill>
                <a:latin typeface="Book Antiqua"/>
                <a:ea typeface="Book Antiqua"/>
                <a:cs typeface="Book Antiqua"/>
                <a:sym typeface="Book Antiqua"/>
              </a:rPr>
              <a:t>     method.  </a:t>
            </a:r>
            <a:endParaRPr sz="2400" b="0" i="0" u="none" strike="noStrike" cap="none">
              <a:solidFill>
                <a:schemeClr val="lt1"/>
              </a:solidFill>
              <a:latin typeface="Book Antiqua"/>
              <a:ea typeface="Book Antiqua"/>
              <a:cs typeface="Book Antiqua"/>
              <a:sym typeface="Book Antiqua"/>
            </a:endParaRPr>
          </a:p>
        </p:txBody>
      </p:sp>
      <p:cxnSp>
        <p:nvCxnSpPr>
          <p:cNvPr id="145" name="Google Shape;145;p18"/>
          <p:cNvCxnSpPr/>
          <p:nvPr/>
        </p:nvCxnSpPr>
        <p:spPr>
          <a:xfrm>
            <a:off x="6216650" y="2754313"/>
            <a:ext cx="0" cy="2563812"/>
          </a:xfrm>
          <a:prstGeom prst="straightConnector1">
            <a:avLst/>
          </a:prstGeom>
          <a:noFill/>
          <a:ln w="28575" cap="flat" cmpd="sng">
            <a:solidFill>
              <a:schemeClr val="lt1"/>
            </a:solidFill>
            <a:prstDash val="solid"/>
            <a:round/>
            <a:headEnd type="none" w="med" len="med"/>
            <a:tailEnd type="none" w="med" len="med"/>
          </a:ln>
          <a:effectLst>
            <a:outerShdw blurRad="44450" dist="27940" dir="5400000" algn="ctr">
              <a:srgbClr val="000000">
                <a:alpha val="31764"/>
              </a:srgbClr>
            </a:outerShdw>
          </a:effectLst>
        </p:spPr>
      </p:cxn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p:nvPr/>
        </p:nvSpPr>
        <p:spPr>
          <a:xfrm>
            <a:off x="830263" y="201613"/>
            <a:ext cx="7475537" cy="681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FFFF"/>
              </a:buClr>
              <a:buSzPts val="2800"/>
              <a:buFont typeface="Book Antiqua"/>
              <a:buNone/>
            </a:pPr>
            <a:r>
              <a:rPr lang="en-US" sz="2800">
                <a:solidFill>
                  <a:srgbClr val="66FFFF"/>
                </a:solidFill>
                <a:latin typeface="Book Antiqua"/>
                <a:ea typeface="Book Antiqua"/>
                <a:cs typeface="Book Antiqua"/>
                <a:sym typeface="Book Antiqua"/>
              </a:rPr>
              <a:t>Time Series </a:t>
            </a:r>
            <a:r>
              <a:rPr lang="en-US" sz="2800" b="0" i="0" u="none" strike="noStrike" cap="none">
                <a:solidFill>
                  <a:srgbClr val="66FFFF"/>
                </a:solidFill>
                <a:latin typeface="Book Antiqua"/>
                <a:ea typeface="Book Antiqua"/>
                <a:cs typeface="Book Antiqua"/>
                <a:sym typeface="Book Antiqua"/>
              </a:rPr>
              <a:t>Methods</a:t>
            </a:r>
            <a:endParaRPr sz="2800" b="0" i="0" u="none" strike="noStrike" cap="none">
              <a:solidFill>
                <a:srgbClr val="66FFFF"/>
              </a:solidFill>
              <a:latin typeface="Book Antiqua"/>
              <a:ea typeface="Book Antiqua"/>
              <a:cs typeface="Book Antiqua"/>
              <a:sym typeface="Book Antiqua"/>
            </a:endParaRPr>
          </a:p>
        </p:txBody>
      </p:sp>
      <p:sp>
        <p:nvSpPr>
          <p:cNvPr id="125" name="Google Shape;125;p18"/>
          <p:cNvSpPr/>
          <p:nvPr/>
        </p:nvSpPr>
        <p:spPr>
          <a:xfrm>
            <a:off x="700088" y="1916113"/>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objective of </a:t>
            </a:r>
            <a:r>
              <a:rPr lang="en-US" sz="2400" u="sng">
                <a:solidFill>
                  <a:schemeClr val="lt1"/>
                </a:solidFill>
                <a:latin typeface="Book Antiqua"/>
                <a:ea typeface="Book Antiqua"/>
                <a:cs typeface="Book Antiqua"/>
                <a:sym typeface="Book Antiqua"/>
              </a:rPr>
              <a:t>time series analysis</a:t>
            </a:r>
            <a:r>
              <a:rPr lang="en-US" sz="2400">
                <a:solidFill>
                  <a:schemeClr val="lt1"/>
                </a:solidFill>
                <a:latin typeface="Book Antiqua"/>
                <a:ea typeface="Book Antiqua"/>
                <a:cs typeface="Book Antiqua"/>
                <a:sym typeface="Book Antiqua"/>
              </a:rPr>
              <a:t> is to discover a pattern in the historical data or time series and then extrapolate the pattern into the future.</a:t>
            </a:r>
            <a:endParaRPr sz="2400">
              <a:solidFill>
                <a:schemeClr val="lt1"/>
              </a:solidFill>
              <a:latin typeface="Book Antiqua"/>
              <a:ea typeface="Book Antiqua"/>
              <a:cs typeface="Book Antiqua"/>
              <a:sym typeface="Book Antiqua"/>
            </a:endParaRPr>
          </a:p>
        </p:txBody>
      </p:sp>
      <p:sp>
        <p:nvSpPr>
          <p:cNvPr id="126" name="Google Shape;126;p18"/>
          <p:cNvSpPr/>
          <p:nvPr/>
        </p:nvSpPr>
        <p:spPr>
          <a:xfrm>
            <a:off x="700088" y="3107632"/>
            <a:ext cx="7704137" cy="873818"/>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forecast is based solely on past values of the variable and/or past forecast errors.</a:t>
            </a:r>
            <a:endParaRPr sz="2400">
              <a:solidFill>
                <a:schemeClr val="lt1"/>
              </a:solidFill>
              <a:latin typeface="Book Antiqua"/>
              <a:ea typeface="Book Antiqua"/>
              <a:cs typeface="Book Antiqua"/>
              <a:sym typeface="Book Antiqua"/>
            </a:endParaRPr>
          </a:p>
        </p:txBody>
      </p:sp>
      <p:sp>
        <p:nvSpPr>
          <p:cNvPr id="127" name="Google Shape;127;p18"/>
          <p:cNvSpPr/>
          <p:nvPr/>
        </p:nvSpPr>
        <p:spPr>
          <a:xfrm>
            <a:off x="700088" y="1107382"/>
            <a:ext cx="7704137" cy="873818"/>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We will focus on time series methods, and not causal methods, in this chapter.</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Linear Trend Projection</a:t>
            </a:r>
            <a:endParaRPr/>
          </a:p>
        </p:txBody>
      </p:sp>
      <p:sp>
        <p:nvSpPr>
          <p:cNvPr id="151" name="Google Shape;151;p19"/>
          <p:cNvSpPr/>
          <p:nvPr/>
        </p:nvSpPr>
        <p:spPr>
          <a:xfrm>
            <a:off x="942975" y="1609725"/>
            <a:ext cx="7419975" cy="4492328"/>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52" name="Google Shape;152;p19"/>
          <p:cNvSpPr txBox="1"/>
          <p:nvPr/>
        </p:nvSpPr>
        <p:spPr>
          <a:xfrm>
            <a:off x="1146175" y="5614988"/>
            <a:ext cx="680667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Sum   45                60     3480                          444.00</a:t>
            </a:r>
            <a:endParaRPr sz="2400">
              <a:solidFill>
                <a:schemeClr val="lt1"/>
              </a:solidFill>
              <a:latin typeface="Book Antiqua"/>
              <a:ea typeface="Book Antiqua"/>
              <a:cs typeface="Book Antiqua"/>
              <a:sym typeface="Book Antiqua"/>
            </a:endParaRPr>
          </a:p>
        </p:txBody>
      </p:sp>
      <p:sp>
        <p:nvSpPr>
          <p:cNvPr id="153" name="Google Shape;153;p19"/>
          <p:cNvSpPr txBox="1"/>
          <p:nvPr/>
        </p:nvSpPr>
        <p:spPr>
          <a:xfrm>
            <a:off x="1184275" y="5157788"/>
            <a:ext cx="675858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(Nov.)  9       4       16       408     21.33              85.32</a:t>
            </a:r>
            <a:endParaRPr sz="2400">
              <a:solidFill>
                <a:schemeClr val="lt1"/>
              </a:solidFill>
              <a:latin typeface="Book Antiqua"/>
              <a:ea typeface="Book Antiqua"/>
              <a:cs typeface="Book Antiqua"/>
              <a:sym typeface="Book Antiqua"/>
            </a:endParaRPr>
          </a:p>
        </p:txBody>
      </p:sp>
      <p:sp>
        <p:nvSpPr>
          <p:cNvPr id="154" name="Google Shape;154;p19"/>
          <p:cNvSpPr txBox="1"/>
          <p:nvPr/>
        </p:nvSpPr>
        <p:spPr>
          <a:xfrm>
            <a:off x="1212850" y="4795838"/>
            <a:ext cx="679384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(Oct.)   8       3         9       412     25.33              75.99</a:t>
            </a:r>
            <a:endParaRPr sz="2400">
              <a:solidFill>
                <a:schemeClr val="lt1"/>
              </a:solidFill>
              <a:latin typeface="Book Antiqua"/>
              <a:ea typeface="Book Antiqua"/>
              <a:cs typeface="Book Antiqua"/>
              <a:sym typeface="Book Antiqua"/>
            </a:endParaRPr>
          </a:p>
        </p:txBody>
      </p:sp>
      <p:sp>
        <p:nvSpPr>
          <p:cNvPr id="155" name="Google Shape;155;p19"/>
          <p:cNvSpPr txBox="1"/>
          <p:nvPr/>
        </p:nvSpPr>
        <p:spPr>
          <a:xfrm>
            <a:off x="1203325" y="4433888"/>
            <a:ext cx="680827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(Sep.)   7       2         4       399     12.33              24.66</a:t>
            </a:r>
            <a:endParaRPr sz="2400">
              <a:solidFill>
                <a:schemeClr val="lt1"/>
              </a:solidFill>
              <a:latin typeface="Book Antiqua"/>
              <a:ea typeface="Book Antiqua"/>
              <a:cs typeface="Book Antiqua"/>
              <a:sym typeface="Book Antiqua"/>
            </a:endParaRPr>
          </a:p>
        </p:txBody>
      </p:sp>
      <p:sp>
        <p:nvSpPr>
          <p:cNvPr id="156" name="Google Shape;156;p19"/>
          <p:cNvSpPr txBox="1"/>
          <p:nvPr/>
        </p:nvSpPr>
        <p:spPr>
          <a:xfrm>
            <a:off x="1174750" y="4071938"/>
            <a:ext cx="683392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(Aug.)  6       1         1       409     22.33              22.33</a:t>
            </a:r>
            <a:endParaRPr sz="2400">
              <a:solidFill>
                <a:schemeClr val="lt1"/>
              </a:solidFill>
              <a:latin typeface="Book Antiqua"/>
              <a:ea typeface="Book Antiqua"/>
              <a:cs typeface="Book Antiqua"/>
              <a:sym typeface="Book Antiqua"/>
            </a:endParaRPr>
          </a:p>
        </p:txBody>
      </p:sp>
      <p:sp>
        <p:nvSpPr>
          <p:cNvPr id="157" name="Google Shape;157;p19"/>
          <p:cNvSpPr txBox="1"/>
          <p:nvPr/>
        </p:nvSpPr>
        <p:spPr>
          <a:xfrm>
            <a:off x="1146175" y="3709988"/>
            <a:ext cx="647965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(July)    5       0         0       396       9.33                 0</a:t>
            </a:r>
            <a:endParaRPr sz="2400">
              <a:solidFill>
                <a:schemeClr val="lt1"/>
              </a:solidFill>
              <a:latin typeface="Book Antiqua"/>
              <a:ea typeface="Book Antiqua"/>
              <a:cs typeface="Book Antiqua"/>
              <a:sym typeface="Book Antiqua"/>
            </a:endParaRPr>
          </a:p>
        </p:txBody>
      </p:sp>
      <p:sp>
        <p:nvSpPr>
          <p:cNvPr id="158" name="Google Shape;158;p19"/>
          <p:cNvSpPr txBox="1"/>
          <p:nvPr/>
        </p:nvSpPr>
        <p:spPr>
          <a:xfrm>
            <a:off x="1146175" y="3328988"/>
            <a:ext cx="675056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(June)   4      -1         1       374    -12.67             12.67</a:t>
            </a:r>
            <a:endParaRPr sz="2400">
              <a:solidFill>
                <a:schemeClr val="lt1"/>
              </a:solidFill>
              <a:latin typeface="Book Antiqua"/>
              <a:ea typeface="Book Antiqua"/>
              <a:cs typeface="Book Antiqua"/>
              <a:sym typeface="Book Antiqua"/>
            </a:endParaRPr>
          </a:p>
        </p:txBody>
      </p:sp>
      <p:sp>
        <p:nvSpPr>
          <p:cNvPr id="159" name="Google Shape;159;p19"/>
          <p:cNvSpPr txBox="1"/>
          <p:nvPr/>
        </p:nvSpPr>
        <p:spPr>
          <a:xfrm>
            <a:off x="1146175" y="2967038"/>
            <a:ext cx="675216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(May)   3      -2         4       342    -44.67             89.34</a:t>
            </a:r>
            <a:endParaRPr sz="2400">
              <a:solidFill>
                <a:schemeClr val="lt1"/>
              </a:solidFill>
              <a:latin typeface="Book Antiqua"/>
              <a:ea typeface="Book Antiqua"/>
              <a:cs typeface="Book Antiqua"/>
              <a:sym typeface="Book Antiqua"/>
            </a:endParaRPr>
          </a:p>
        </p:txBody>
      </p:sp>
      <p:sp>
        <p:nvSpPr>
          <p:cNvPr id="160" name="Google Shape;160;p19"/>
          <p:cNvSpPr txBox="1"/>
          <p:nvPr/>
        </p:nvSpPr>
        <p:spPr>
          <a:xfrm>
            <a:off x="1146175" y="2633663"/>
            <a:ext cx="6833922" cy="42550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(Apr.)   2      -3         9       387       0.33              -0.99</a:t>
            </a:r>
            <a:endParaRPr sz="2400">
              <a:solidFill>
                <a:schemeClr val="lt1"/>
              </a:solidFill>
              <a:latin typeface="Book Antiqua"/>
              <a:ea typeface="Book Antiqua"/>
              <a:cs typeface="Book Antiqua"/>
              <a:sym typeface="Book Antiqua"/>
            </a:endParaRPr>
          </a:p>
        </p:txBody>
      </p:sp>
      <p:sp>
        <p:nvSpPr>
          <p:cNvPr id="161" name="Google Shape;161;p19"/>
          <p:cNvSpPr txBox="1"/>
          <p:nvPr/>
        </p:nvSpPr>
        <p:spPr>
          <a:xfrm>
            <a:off x="1146175" y="2271713"/>
            <a:ext cx="6779420" cy="424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(Mar.)   1      -4       16       353    -33.67           134.68</a:t>
            </a:r>
            <a:endParaRPr sz="2400">
              <a:solidFill>
                <a:schemeClr val="lt1"/>
              </a:solidFill>
              <a:latin typeface="Book Antiqua"/>
              <a:ea typeface="Book Antiqua"/>
              <a:cs typeface="Book Antiqua"/>
              <a:sym typeface="Book Antiqua"/>
            </a:endParaRPr>
          </a:p>
        </p:txBody>
      </p:sp>
      <p:cxnSp>
        <p:nvCxnSpPr>
          <p:cNvPr id="162" name="Google Shape;162;p19"/>
          <p:cNvCxnSpPr/>
          <p:nvPr/>
        </p:nvCxnSpPr>
        <p:spPr>
          <a:xfrm>
            <a:off x="1152525" y="5629275"/>
            <a:ext cx="6962775" cy="1588"/>
          </a:xfrm>
          <a:prstGeom prst="straightConnector1">
            <a:avLst/>
          </a:prstGeom>
          <a:solidFill>
            <a:schemeClr val="accent1"/>
          </a:solidFill>
          <a:ln w="12700" cap="flat" cmpd="sng">
            <a:solidFill>
              <a:schemeClr val="lt1"/>
            </a:solidFill>
            <a:prstDash val="solid"/>
            <a:round/>
            <a:headEnd type="none" w="sm" len="sm"/>
            <a:tailEnd type="none" w="sm" len="sm"/>
          </a:ln>
        </p:spPr>
      </p:cxnSp>
      <p:cxnSp>
        <p:nvCxnSpPr>
          <p:cNvPr id="163" name="Google Shape;163;p19"/>
          <p:cNvCxnSpPr/>
          <p:nvPr/>
        </p:nvCxnSpPr>
        <p:spPr>
          <a:xfrm>
            <a:off x="1143000" y="2209800"/>
            <a:ext cx="6962775" cy="1588"/>
          </a:xfrm>
          <a:prstGeom prst="straightConnector1">
            <a:avLst/>
          </a:prstGeom>
          <a:solidFill>
            <a:schemeClr val="accent1"/>
          </a:solidFill>
          <a:ln w="12700" cap="flat" cmpd="sng">
            <a:solidFill>
              <a:schemeClr val="lt1"/>
            </a:solidFill>
            <a:prstDash val="solid"/>
            <a:round/>
            <a:headEnd type="none" w="sm" len="sm"/>
            <a:tailEnd type="none" w="sm" len="sm"/>
          </a:ln>
        </p:spPr>
      </p:cxnSp>
      <p:grpSp>
        <p:nvGrpSpPr>
          <p:cNvPr id="164" name="Google Shape;164;p19"/>
          <p:cNvGrpSpPr/>
          <p:nvPr/>
        </p:nvGrpSpPr>
        <p:grpSpPr>
          <a:xfrm>
            <a:off x="1069975" y="1617663"/>
            <a:ext cx="7129463" cy="523577"/>
            <a:chOff x="993775" y="1160463"/>
            <a:chExt cx="7129463" cy="523577"/>
          </a:xfrm>
        </p:grpSpPr>
        <p:pic>
          <p:nvPicPr>
            <p:cNvPr id="165" name="Google Shape;165;p19"/>
            <p:cNvPicPr preferRelativeResize="0"/>
            <p:nvPr/>
          </p:nvPicPr>
          <p:blipFill rotWithShape="1">
            <a:blip r:embed="rId3">
              <a:alphaModFix/>
            </a:blip>
            <a:srcRect/>
            <a:stretch/>
          </p:blipFill>
          <p:spPr>
            <a:xfrm>
              <a:off x="2597150" y="1206500"/>
              <a:ext cx="669925" cy="428625"/>
            </a:xfrm>
            <a:prstGeom prst="rect">
              <a:avLst/>
            </a:prstGeom>
            <a:noFill/>
            <a:ln>
              <a:noFill/>
            </a:ln>
            <a:effectLst>
              <a:outerShdw dist="17961" dir="2700000" algn="ctr" rotWithShape="0">
                <a:schemeClr val="dk1"/>
              </a:outerShdw>
            </a:effectLst>
          </p:spPr>
        </p:pic>
        <p:pic>
          <p:nvPicPr>
            <p:cNvPr id="166" name="Google Shape;166;p19"/>
            <p:cNvPicPr preferRelativeResize="0"/>
            <p:nvPr/>
          </p:nvPicPr>
          <p:blipFill rotWithShape="1">
            <a:blip r:embed="rId4">
              <a:alphaModFix/>
            </a:blip>
            <a:srcRect/>
            <a:stretch/>
          </p:blipFill>
          <p:spPr>
            <a:xfrm>
              <a:off x="3321050" y="1176338"/>
              <a:ext cx="974725" cy="488950"/>
            </a:xfrm>
            <a:prstGeom prst="rect">
              <a:avLst/>
            </a:prstGeom>
            <a:noFill/>
            <a:ln>
              <a:noFill/>
            </a:ln>
            <a:effectLst>
              <a:outerShdw dist="17961" dir="2700000" algn="ctr" rotWithShape="0">
                <a:schemeClr val="dk1"/>
              </a:outerShdw>
            </a:effectLst>
          </p:spPr>
        </p:pic>
        <p:pic>
          <p:nvPicPr>
            <p:cNvPr id="167" name="Google Shape;167;p19"/>
            <p:cNvPicPr preferRelativeResize="0"/>
            <p:nvPr/>
          </p:nvPicPr>
          <p:blipFill rotWithShape="1">
            <a:blip r:embed="rId5">
              <a:alphaModFix/>
            </a:blip>
            <a:srcRect/>
            <a:stretch/>
          </p:blipFill>
          <p:spPr>
            <a:xfrm>
              <a:off x="5037138" y="1160463"/>
              <a:ext cx="1066800" cy="520700"/>
            </a:xfrm>
            <a:prstGeom prst="rect">
              <a:avLst/>
            </a:prstGeom>
            <a:noFill/>
            <a:ln>
              <a:noFill/>
            </a:ln>
            <a:effectLst>
              <a:outerShdw dist="17961" dir="2700000" algn="ctr" rotWithShape="0">
                <a:schemeClr val="dk1"/>
              </a:outerShdw>
            </a:effectLst>
          </p:spPr>
        </p:pic>
        <p:pic>
          <p:nvPicPr>
            <p:cNvPr id="168" name="Google Shape;168;p19"/>
            <p:cNvPicPr preferRelativeResize="0"/>
            <p:nvPr/>
          </p:nvPicPr>
          <p:blipFill rotWithShape="1">
            <a:blip r:embed="rId6">
              <a:alphaModFix/>
            </a:blip>
            <a:srcRect/>
            <a:stretch/>
          </p:blipFill>
          <p:spPr>
            <a:xfrm>
              <a:off x="6294438" y="1160463"/>
              <a:ext cx="1828800" cy="520700"/>
            </a:xfrm>
            <a:prstGeom prst="rect">
              <a:avLst/>
            </a:prstGeom>
            <a:noFill/>
            <a:ln>
              <a:noFill/>
            </a:ln>
            <a:effectLst>
              <a:outerShdw dist="17961" dir="2700000" algn="ctr" rotWithShape="0">
                <a:schemeClr val="dk1"/>
              </a:outerShdw>
            </a:effectLst>
          </p:spPr>
        </p:pic>
        <p:sp>
          <p:nvSpPr>
            <p:cNvPr id="169" name="Google Shape;169;p19"/>
            <p:cNvSpPr txBox="1"/>
            <p:nvPr/>
          </p:nvSpPr>
          <p:spPr>
            <a:xfrm>
              <a:off x="993775" y="1222375"/>
              <a:ext cx="407675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(month) </a:t>
              </a:r>
              <a:r>
                <a:rPr lang="en-US" sz="2400" i="1">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t</a:t>
              </a:r>
              <a:r>
                <a:rPr lang="en-US" sz="2400">
                  <a:solidFill>
                    <a:schemeClr val="lt1"/>
                  </a:solidFill>
                  <a:latin typeface="Book Antiqua"/>
                  <a:ea typeface="Book Antiqua"/>
                  <a:cs typeface="Book Antiqua"/>
                  <a:sym typeface="Book Antiqua"/>
                </a:rPr>
                <a:t> </a:t>
              </a:r>
              <a:endParaRPr sz="2400" baseline="30000">
                <a:solidFill>
                  <a:schemeClr val="lt1"/>
                </a:solidFill>
                <a:latin typeface="Book Antiqua"/>
                <a:ea typeface="Book Antiqua"/>
                <a:cs typeface="Book Antiqua"/>
                <a:sym typeface="Book Antiqua"/>
              </a:endParaRPr>
            </a:p>
          </p:txBody>
        </p:sp>
      </p:grpSp>
      <p:sp>
        <p:nvSpPr>
          <p:cNvPr id="170" name="Google Shape;170;p19"/>
          <p:cNvSpPr/>
          <p:nvPr/>
        </p:nvSpPr>
        <p:spPr>
          <a:xfrm>
            <a:off x="520700" y="1084263"/>
            <a:ext cx="56435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rgbClr val="66FFFF"/>
                </a:solidFill>
                <a:latin typeface="Book Antiqua"/>
                <a:ea typeface="Book Antiqua"/>
                <a:cs typeface="Book Antiqua"/>
                <a:sym typeface="Book Antiqua"/>
              </a:rPr>
              <a:t>Example:  Auger’s Plumbing Service</a:t>
            </a:r>
            <a:endParaRPr/>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p:nvPr/>
        </p:nvSpPr>
        <p:spPr>
          <a:xfrm>
            <a:off x="5810249" y="4579144"/>
            <a:ext cx="1238252" cy="609600"/>
          </a:xfrm>
          <a:prstGeom prst="rect">
            <a:avLst/>
          </a:prstGeom>
          <a:gradFill>
            <a:gsLst>
              <a:gs pos="0">
                <a:srgbClr val="00314D"/>
              </a:gs>
              <a:gs pos="50000">
                <a:srgbClr val="004870"/>
              </a:gs>
              <a:gs pos="100000">
                <a:srgbClr val="005787"/>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76" name="Google Shape;176;p20"/>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Linear Trend Projection</a:t>
            </a:r>
            <a:endParaRPr/>
          </a:p>
        </p:txBody>
      </p:sp>
      <p:sp>
        <p:nvSpPr>
          <p:cNvPr id="177" name="Google Shape;177;p20"/>
          <p:cNvSpPr txBox="1"/>
          <p:nvPr/>
        </p:nvSpPr>
        <p:spPr>
          <a:xfrm>
            <a:off x="2154238" y="4654550"/>
            <a:ext cx="5467350" cy="50958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T</a:t>
            </a:r>
            <a:r>
              <a:rPr lang="en-US" sz="2400" baseline="-25000">
                <a:solidFill>
                  <a:schemeClr val="lt1"/>
                </a:solidFill>
                <a:latin typeface="Book Antiqua"/>
                <a:ea typeface="Book Antiqua"/>
                <a:cs typeface="Book Antiqua"/>
                <a:sym typeface="Book Antiqua"/>
              </a:rPr>
              <a:t>10</a:t>
            </a:r>
            <a:r>
              <a:rPr lang="en-US" sz="2400">
                <a:solidFill>
                  <a:schemeClr val="lt1"/>
                </a:solidFill>
                <a:latin typeface="Book Antiqua"/>
                <a:ea typeface="Book Antiqua"/>
                <a:cs typeface="Book Antiqua"/>
                <a:sym typeface="Book Antiqua"/>
              </a:rPr>
              <a:t> = 351.07 + (7.12)(10) =     422.27 </a:t>
            </a:r>
            <a:endParaRPr sz="2400">
              <a:solidFill>
                <a:schemeClr val="lt1"/>
              </a:solidFill>
              <a:latin typeface="Book Antiqua"/>
              <a:ea typeface="Book Antiqua"/>
              <a:cs typeface="Book Antiqua"/>
              <a:sym typeface="Book Antiqua"/>
            </a:endParaRPr>
          </a:p>
        </p:txBody>
      </p:sp>
      <p:pic>
        <p:nvPicPr>
          <p:cNvPr id="178" name="Google Shape;178;p20"/>
          <p:cNvPicPr preferRelativeResize="0"/>
          <p:nvPr/>
        </p:nvPicPr>
        <p:blipFill rotWithShape="1">
          <a:blip r:embed="rId3">
            <a:alphaModFix/>
          </a:blip>
          <a:srcRect/>
          <a:stretch/>
        </p:blipFill>
        <p:spPr>
          <a:xfrm>
            <a:off x="4298950" y="1628775"/>
            <a:ext cx="3065463" cy="536575"/>
          </a:xfrm>
          <a:prstGeom prst="rect">
            <a:avLst/>
          </a:prstGeom>
          <a:noFill/>
          <a:ln>
            <a:noFill/>
          </a:ln>
          <a:effectLst>
            <a:outerShdw dist="17961" dir="2700000" algn="ctr" rotWithShape="0">
              <a:schemeClr val="dk1"/>
            </a:outerShdw>
          </a:effectLst>
        </p:spPr>
      </p:pic>
      <p:pic>
        <p:nvPicPr>
          <p:cNvPr id="179" name="Google Shape;179;p20"/>
          <p:cNvPicPr preferRelativeResize="0"/>
          <p:nvPr/>
        </p:nvPicPr>
        <p:blipFill rotWithShape="1">
          <a:blip r:embed="rId4">
            <a:alphaModFix/>
          </a:blip>
          <a:srcRect/>
          <a:stretch/>
        </p:blipFill>
        <p:spPr>
          <a:xfrm>
            <a:off x="1924050" y="1671638"/>
            <a:ext cx="1768475" cy="488950"/>
          </a:xfrm>
          <a:prstGeom prst="rect">
            <a:avLst/>
          </a:prstGeom>
          <a:noFill/>
          <a:ln>
            <a:noFill/>
          </a:ln>
          <a:effectLst>
            <a:outerShdw dist="17961" dir="2700000" algn="ctr" rotWithShape="0">
              <a:schemeClr val="dk1"/>
            </a:outerShdw>
          </a:effectLst>
        </p:spPr>
      </p:pic>
      <p:pic>
        <p:nvPicPr>
          <p:cNvPr id="180" name="Google Shape;180;p20"/>
          <p:cNvPicPr preferRelativeResize="0"/>
          <p:nvPr/>
        </p:nvPicPr>
        <p:blipFill rotWithShape="1">
          <a:blip r:embed="rId5">
            <a:alphaModFix/>
          </a:blip>
          <a:srcRect/>
          <a:stretch/>
        </p:blipFill>
        <p:spPr>
          <a:xfrm>
            <a:off x="1879600" y="3949700"/>
            <a:ext cx="5245100" cy="517525"/>
          </a:xfrm>
          <a:prstGeom prst="rect">
            <a:avLst/>
          </a:prstGeom>
          <a:noFill/>
          <a:ln>
            <a:noFill/>
          </a:ln>
          <a:effectLst>
            <a:outerShdw dist="17961" dir="2700000" algn="ctr" rotWithShape="0">
              <a:schemeClr val="dk1"/>
            </a:outerShdw>
          </a:effectLst>
        </p:spPr>
      </p:pic>
      <p:pic>
        <p:nvPicPr>
          <p:cNvPr id="181" name="Google Shape;181;p20"/>
          <p:cNvPicPr preferRelativeResize="0"/>
          <p:nvPr/>
        </p:nvPicPr>
        <p:blipFill rotWithShape="1">
          <a:blip r:embed="rId6">
            <a:alphaModFix/>
          </a:blip>
          <a:srcRect/>
          <a:stretch/>
        </p:blipFill>
        <p:spPr>
          <a:xfrm>
            <a:off x="1852613" y="2155825"/>
            <a:ext cx="4637087" cy="1733550"/>
          </a:xfrm>
          <a:prstGeom prst="rect">
            <a:avLst/>
          </a:prstGeom>
          <a:noFill/>
          <a:ln>
            <a:noFill/>
          </a:ln>
          <a:effectLst>
            <a:outerShdw dist="17961" dir="2700000" algn="ctr" rotWithShape="0">
              <a:schemeClr val="dk1"/>
            </a:outerShdw>
          </a:effectLst>
        </p:spPr>
      </p:pic>
      <p:sp>
        <p:nvSpPr>
          <p:cNvPr id="182" name="Google Shape;182;p20"/>
          <p:cNvSpPr/>
          <p:nvPr/>
        </p:nvSpPr>
        <p:spPr>
          <a:xfrm>
            <a:off x="520700" y="1084263"/>
            <a:ext cx="56435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rgbClr val="66FFFF"/>
                </a:solidFill>
                <a:latin typeface="Book Antiqua"/>
                <a:ea typeface="Book Antiqua"/>
                <a:cs typeface="Book Antiqua"/>
                <a:sym typeface="Book Antiqua"/>
              </a:rPr>
              <a:t>Example:  Auger’s Plumbing Service</a:t>
            </a:r>
            <a:endParaRP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Linear Trend Projection</a:t>
            </a:r>
            <a:endParaRPr/>
          </a:p>
        </p:txBody>
      </p:sp>
      <p:sp>
        <p:nvSpPr>
          <p:cNvPr id="188" name="Google Shape;188;p21"/>
          <p:cNvSpPr txBox="1"/>
          <p:nvPr/>
        </p:nvSpPr>
        <p:spPr>
          <a:xfrm>
            <a:off x="534988" y="1604736"/>
            <a:ext cx="7772400" cy="287655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Forecast for December (Month 10) using a</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three-period (</a:t>
            </a:r>
            <a:r>
              <a:rPr lang="en-US" sz="2400" i="1">
                <a:solidFill>
                  <a:schemeClr val="lt1"/>
                </a:solidFill>
                <a:latin typeface="Book Antiqua"/>
                <a:ea typeface="Book Antiqua"/>
                <a:cs typeface="Book Antiqua"/>
                <a:sym typeface="Book Antiqua"/>
              </a:rPr>
              <a:t>k</a:t>
            </a:r>
            <a:r>
              <a:rPr lang="en-US" sz="2400">
                <a:solidFill>
                  <a:schemeClr val="lt1"/>
                </a:solidFill>
                <a:latin typeface="Book Antiqua"/>
                <a:ea typeface="Book Antiqua"/>
                <a:cs typeface="Book Antiqua"/>
                <a:sym typeface="Book Antiqua"/>
              </a:rPr>
              <a:t> = 3) weighted moving average with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weights of .6, .3, and .1</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for the newest to oldest</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data, respectively.  Then,</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compare this Month 10</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weighted moving average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forecast with the Month 10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trend projection forecast.</a:t>
            </a:r>
            <a:endParaRPr sz="2400">
              <a:solidFill>
                <a:schemeClr val="lt1"/>
              </a:solidFill>
              <a:latin typeface="Book Antiqua"/>
              <a:ea typeface="Book Antiqua"/>
              <a:cs typeface="Book Antiqua"/>
              <a:sym typeface="Book Antiqua"/>
            </a:endParaRPr>
          </a:p>
        </p:txBody>
      </p:sp>
      <p:grpSp>
        <p:nvGrpSpPr>
          <p:cNvPr id="189" name="Google Shape;189;p21"/>
          <p:cNvGrpSpPr/>
          <p:nvPr/>
        </p:nvGrpSpPr>
        <p:grpSpPr>
          <a:xfrm>
            <a:off x="4791075" y="2585811"/>
            <a:ext cx="4015979" cy="2876550"/>
            <a:chOff x="4791075" y="2585811"/>
            <a:chExt cx="4015979" cy="2876550"/>
          </a:xfrm>
        </p:grpSpPr>
        <p:grpSp>
          <p:nvGrpSpPr>
            <p:cNvPr id="190" name="Google Shape;190;p21"/>
            <p:cNvGrpSpPr/>
            <p:nvPr/>
          </p:nvGrpSpPr>
          <p:grpSpPr>
            <a:xfrm>
              <a:off x="4791075" y="2585811"/>
              <a:ext cx="4015979" cy="2876550"/>
              <a:chOff x="4791075" y="2585811"/>
              <a:chExt cx="4015979" cy="2876550"/>
            </a:xfrm>
          </p:grpSpPr>
          <p:cxnSp>
            <p:nvCxnSpPr>
              <p:cNvPr id="191" name="Google Shape;191;p21"/>
              <p:cNvCxnSpPr/>
              <p:nvPr/>
            </p:nvCxnSpPr>
            <p:spPr>
              <a:xfrm>
                <a:off x="6683375" y="2739799"/>
                <a:ext cx="0" cy="2563812"/>
              </a:xfrm>
              <a:prstGeom prst="straightConnector1">
                <a:avLst/>
              </a:prstGeom>
              <a:noFill/>
              <a:ln w="12700" cap="flat" cmpd="sng">
                <a:solidFill>
                  <a:srgbClr val="FFFFFF"/>
                </a:solidFill>
                <a:prstDash val="solid"/>
                <a:round/>
                <a:headEnd type="none" w="med" len="med"/>
                <a:tailEnd type="none" w="med" len="med"/>
              </a:ln>
            </p:spPr>
          </p:cxnSp>
          <p:grpSp>
            <p:nvGrpSpPr>
              <p:cNvPr id="192" name="Google Shape;192;p21"/>
              <p:cNvGrpSpPr/>
              <p:nvPr/>
            </p:nvGrpSpPr>
            <p:grpSpPr>
              <a:xfrm>
                <a:off x="4791075" y="2585811"/>
                <a:ext cx="4015979" cy="2876550"/>
                <a:chOff x="4791075" y="2585811"/>
                <a:chExt cx="4015979" cy="2876550"/>
              </a:xfrm>
            </p:grpSpPr>
            <p:sp>
              <p:nvSpPr>
                <p:cNvPr id="193" name="Google Shape;193;p21"/>
                <p:cNvSpPr/>
                <p:nvPr/>
              </p:nvSpPr>
              <p:spPr>
                <a:xfrm>
                  <a:off x="4791075" y="2585811"/>
                  <a:ext cx="4010025" cy="28765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194" name="Google Shape;194;p21"/>
                <p:cNvSpPr txBox="1"/>
                <p:nvPr/>
              </p:nvSpPr>
              <p:spPr>
                <a:xfrm>
                  <a:off x="4832350" y="2695349"/>
                  <a:ext cx="1829347"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Month</a:t>
                  </a: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Jobs</a:t>
                  </a:r>
                  <a:endParaRPr sz="2400" u="sng">
                    <a:solidFill>
                      <a:schemeClr val="lt1"/>
                    </a:solidFill>
                    <a:latin typeface="Book Antiqua"/>
                    <a:ea typeface="Book Antiqua"/>
                    <a:cs typeface="Book Antiqua"/>
                    <a:sym typeface="Book Antiqua"/>
                  </a:endParaRPr>
                </a:p>
              </p:txBody>
            </p:sp>
            <p:sp>
              <p:nvSpPr>
                <p:cNvPr id="195" name="Google Shape;195;p21"/>
                <p:cNvSpPr txBox="1"/>
                <p:nvPr/>
              </p:nvSpPr>
              <p:spPr>
                <a:xfrm>
                  <a:off x="4841875" y="3133499"/>
                  <a:ext cx="1760418"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March   353</a:t>
                  </a:r>
                  <a:endParaRPr sz="2400">
                    <a:solidFill>
                      <a:schemeClr val="lt1"/>
                    </a:solidFill>
                    <a:latin typeface="Book Antiqua"/>
                    <a:ea typeface="Book Antiqua"/>
                    <a:cs typeface="Book Antiqua"/>
                    <a:sym typeface="Book Antiqua"/>
                  </a:endParaRPr>
                </a:p>
              </p:txBody>
            </p:sp>
            <p:sp>
              <p:nvSpPr>
                <p:cNvPr id="196" name="Google Shape;196;p21"/>
                <p:cNvSpPr txBox="1"/>
                <p:nvPr/>
              </p:nvSpPr>
              <p:spPr>
                <a:xfrm>
                  <a:off x="4879975" y="4009799"/>
                  <a:ext cx="1725152"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May      342</a:t>
                  </a:r>
                  <a:endParaRPr sz="2400">
                    <a:solidFill>
                      <a:schemeClr val="lt1"/>
                    </a:solidFill>
                    <a:latin typeface="Book Antiqua"/>
                    <a:ea typeface="Book Antiqua"/>
                    <a:cs typeface="Book Antiqua"/>
                    <a:sym typeface="Book Antiqua"/>
                  </a:endParaRPr>
                </a:p>
              </p:txBody>
            </p:sp>
            <p:sp>
              <p:nvSpPr>
                <p:cNvPr id="197" name="Google Shape;197;p21"/>
                <p:cNvSpPr txBox="1"/>
                <p:nvPr/>
              </p:nvSpPr>
              <p:spPr>
                <a:xfrm>
                  <a:off x="4851400" y="3571649"/>
                  <a:ext cx="1755609"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April     387</a:t>
                  </a:r>
                  <a:endParaRPr sz="2400">
                    <a:solidFill>
                      <a:schemeClr val="lt1"/>
                    </a:solidFill>
                    <a:latin typeface="Book Antiqua"/>
                    <a:ea typeface="Book Antiqua"/>
                    <a:cs typeface="Book Antiqua"/>
                    <a:sym typeface="Book Antiqua"/>
                  </a:endParaRPr>
                </a:p>
              </p:txBody>
            </p:sp>
            <p:sp>
              <p:nvSpPr>
                <p:cNvPr id="198" name="Google Shape;198;p21"/>
                <p:cNvSpPr txBox="1"/>
                <p:nvPr/>
              </p:nvSpPr>
              <p:spPr>
                <a:xfrm>
                  <a:off x="4937125" y="4886099"/>
                  <a:ext cx="1657826"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July      396</a:t>
                  </a:r>
                  <a:endParaRPr sz="2400">
                    <a:solidFill>
                      <a:schemeClr val="lt1"/>
                    </a:solidFill>
                    <a:latin typeface="Book Antiqua"/>
                    <a:ea typeface="Book Antiqua"/>
                    <a:cs typeface="Book Antiqua"/>
                    <a:sym typeface="Book Antiqua"/>
                  </a:endParaRPr>
                </a:p>
              </p:txBody>
            </p:sp>
            <p:sp>
              <p:nvSpPr>
                <p:cNvPr id="199" name="Google Shape;199;p21"/>
                <p:cNvSpPr txBox="1"/>
                <p:nvPr/>
              </p:nvSpPr>
              <p:spPr>
                <a:xfrm>
                  <a:off x="4946650" y="4447949"/>
                  <a:ext cx="1646605"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June     374</a:t>
                  </a:r>
                  <a:endParaRPr sz="2400">
                    <a:solidFill>
                      <a:schemeClr val="lt1"/>
                    </a:solidFill>
                    <a:latin typeface="Book Antiqua"/>
                    <a:ea typeface="Book Antiqua"/>
                    <a:cs typeface="Book Antiqua"/>
                    <a:sym typeface="Book Antiqua"/>
                  </a:endParaRPr>
                </a:p>
              </p:txBody>
            </p:sp>
            <p:sp>
              <p:nvSpPr>
                <p:cNvPr id="200" name="Google Shape;200;p21"/>
                <p:cNvSpPr txBox="1"/>
                <p:nvPr/>
              </p:nvSpPr>
              <p:spPr>
                <a:xfrm>
                  <a:off x="6756400" y="3114449"/>
                  <a:ext cx="1967205"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August    409</a:t>
                  </a:r>
                  <a:endParaRPr sz="2400">
                    <a:solidFill>
                      <a:schemeClr val="lt1"/>
                    </a:solidFill>
                    <a:latin typeface="Book Antiqua"/>
                    <a:ea typeface="Book Antiqua"/>
                    <a:cs typeface="Book Antiqua"/>
                    <a:sym typeface="Book Antiqua"/>
                  </a:endParaRPr>
                </a:p>
              </p:txBody>
            </p:sp>
            <p:sp>
              <p:nvSpPr>
                <p:cNvPr id="201" name="Google Shape;201;p21"/>
                <p:cNvSpPr txBox="1"/>
                <p:nvPr/>
              </p:nvSpPr>
              <p:spPr>
                <a:xfrm>
                  <a:off x="6775450" y="3571649"/>
                  <a:ext cx="1968809"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Septem.   399</a:t>
                  </a:r>
                  <a:endParaRPr sz="2400">
                    <a:solidFill>
                      <a:schemeClr val="lt1"/>
                    </a:solidFill>
                    <a:latin typeface="Book Antiqua"/>
                    <a:ea typeface="Book Antiqua"/>
                    <a:cs typeface="Book Antiqua"/>
                    <a:sym typeface="Book Antiqua"/>
                  </a:endParaRPr>
                </a:p>
              </p:txBody>
            </p:sp>
            <p:sp>
              <p:nvSpPr>
                <p:cNvPr id="202" name="Google Shape;202;p21"/>
                <p:cNvSpPr txBox="1"/>
                <p:nvPr/>
              </p:nvSpPr>
              <p:spPr>
                <a:xfrm>
                  <a:off x="6756400" y="4009799"/>
                  <a:ext cx="2040943"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October   412 </a:t>
                  </a:r>
                  <a:endParaRPr sz="2400">
                    <a:solidFill>
                      <a:schemeClr val="lt1"/>
                    </a:solidFill>
                    <a:latin typeface="Book Antiqua"/>
                    <a:ea typeface="Book Antiqua"/>
                    <a:cs typeface="Book Antiqua"/>
                    <a:sym typeface="Book Antiqua"/>
                  </a:endParaRPr>
                </a:p>
              </p:txBody>
            </p:sp>
            <p:sp>
              <p:nvSpPr>
                <p:cNvPr id="203" name="Google Shape;203;p21"/>
                <p:cNvSpPr txBox="1"/>
                <p:nvPr/>
              </p:nvSpPr>
              <p:spPr>
                <a:xfrm>
                  <a:off x="6756400" y="4447949"/>
                  <a:ext cx="1972015"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Novem.   408</a:t>
                  </a:r>
                  <a:endParaRPr sz="2400">
                    <a:solidFill>
                      <a:schemeClr val="lt1"/>
                    </a:solidFill>
                    <a:latin typeface="Book Antiqua"/>
                    <a:ea typeface="Book Antiqua"/>
                    <a:cs typeface="Book Antiqua"/>
                    <a:sym typeface="Book Antiqua"/>
                  </a:endParaRPr>
                </a:p>
              </p:txBody>
            </p:sp>
            <p:sp>
              <p:nvSpPr>
                <p:cNvPr id="204" name="Google Shape;204;p21"/>
                <p:cNvSpPr txBox="1"/>
                <p:nvPr/>
              </p:nvSpPr>
              <p:spPr>
                <a:xfrm>
                  <a:off x="6746875" y="2695349"/>
                  <a:ext cx="2060179" cy="461665"/>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Book Antiqua"/>
                      <a:ea typeface="Book Antiqua"/>
                      <a:cs typeface="Book Antiqua"/>
                      <a:sym typeface="Book Antiqua"/>
                    </a:rPr>
                    <a:t>Month</a:t>
                  </a:r>
                  <a:r>
                    <a:rPr lang="en-US" sz="2400">
                      <a:solidFill>
                        <a:schemeClr val="lt1"/>
                      </a:solidFill>
                      <a:latin typeface="Book Antiqua"/>
                      <a:ea typeface="Book Antiqua"/>
                      <a:cs typeface="Book Antiqua"/>
                      <a:sym typeface="Book Antiqua"/>
                    </a:rPr>
                    <a:t>    </a:t>
                  </a:r>
                  <a:r>
                    <a:rPr lang="en-US" sz="2400" u="sng">
                      <a:solidFill>
                        <a:schemeClr val="lt1"/>
                      </a:solidFill>
                      <a:latin typeface="Book Antiqua"/>
                      <a:ea typeface="Book Antiqua"/>
                      <a:cs typeface="Book Antiqua"/>
                      <a:sym typeface="Book Antiqua"/>
                    </a:rPr>
                    <a:t>Jobs</a:t>
                  </a:r>
                  <a:endParaRPr sz="2400" u="sng">
                    <a:solidFill>
                      <a:schemeClr val="lt1"/>
                    </a:solidFill>
                    <a:latin typeface="Book Antiqua"/>
                    <a:ea typeface="Book Antiqua"/>
                    <a:cs typeface="Book Antiqua"/>
                    <a:sym typeface="Book Antiqua"/>
                  </a:endParaRPr>
                </a:p>
              </p:txBody>
            </p:sp>
          </p:grpSp>
        </p:grpSp>
        <p:cxnSp>
          <p:nvCxnSpPr>
            <p:cNvPr id="205" name="Google Shape;205;p21"/>
            <p:cNvCxnSpPr/>
            <p:nvPr/>
          </p:nvCxnSpPr>
          <p:spPr>
            <a:xfrm>
              <a:off x="6661697" y="2695349"/>
              <a:ext cx="21678" cy="2608262"/>
            </a:xfrm>
            <a:prstGeom prst="straightConnector1">
              <a:avLst/>
            </a:prstGeom>
            <a:solidFill>
              <a:schemeClr val="accent1"/>
            </a:solidFill>
            <a:ln w="127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grpSp>
      <p:sp>
        <p:nvSpPr>
          <p:cNvPr id="206" name="Google Shape;206;p21"/>
          <p:cNvSpPr/>
          <p:nvPr/>
        </p:nvSpPr>
        <p:spPr>
          <a:xfrm>
            <a:off x="520700" y="1084263"/>
            <a:ext cx="56435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rgbClr val="66FFFF"/>
                </a:solidFill>
                <a:latin typeface="Book Antiqua"/>
                <a:ea typeface="Book Antiqua"/>
                <a:cs typeface="Book Antiqua"/>
                <a:sym typeface="Book Antiqua"/>
              </a:rPr>
              <a:t>Example:  Auger’s Plumbing Service</a:t>
            </a:r>
            <a:endParaRP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Linear Trend Projection</a:t>
            </a:r>
            <a:endParaRPr/>
          </a:p>
        </p:txBody>
      </p:sp>
      <p:sp>
        <p:nvSpPr>
          <p:cNvPr id="212" name="Google Shape;212;p22"/>
          <p:cNvSpPr txBox="1"/>
          <p:nvPr/>
        </p:nvSpPr>
        <p:spPr>
          <a:xfrm>
            <a:off x="844320" y="1596572"/>
            <a:ext cx="6686550" cy="47148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Arial"/>
              <a:buChar char="•"/>
            </a:pPr>
            <a:r>
              <a:rPr lang="en-US" sz="2400">
                <a:solidFill>
                  <a:srgbClr val="66FFFF"/>
                </a:solidFill>
                <a:latin typeface="Book Antiqua"/>
                <a:ea typeface="Book Antiqua"/>
                <a:cs typeface="Book Antiqua"/>
                <a:sym typeface="Book Antiqua"/>
              </a:rPr>
              <a:t>Three-Month Weighted Moving Average</a:t>
            </a:r>
            <a:endParaRPr sz="2400">
              <a:solidFill>
                <a:schemeClr val="lt1"/>
              </a:solidFill>
              <a:latin typeface="Book Antiqua"/>
              <a:ea typeface="Book Antiqua"/>
              <a:cs typeface="Book Antiqua"/>
              <a:sym typeface="Book Antiqua"/>
            </a:endParaRPr>
          </a:p>
        </p:txBody>
      </p:sp>
      <p:sp>
        <p:nvSpPr>
          <p:cNvPr id="213" name="Google Shape;213;p22"/>
          <p:cNvSpPr txBox="1"/>
          <p:nvPr/>
        </p:nvSpPr>
        <p:spPr>
          <a:xfrm>
            <a:off x="2750907" y="5097010"/>
            <a:ext cx="451918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10</a:t>
            </a:r>
            <a:r>
              <a:rPr lang="en-US" sz="2400">
                <a:solidFill>
                  <a:schemeClr val="lt1"/>
                </a:solidFill>
                <a:latin typeface="Book Antiqua"/>
                <a:ea typeface="Book Antiqua"/>
                <a:cs typeface="Book Antiqua"/>
                <a:sym typeface="Book Antiqua"/>
              </a:rPr>
              <a:t> =  422.27  (from earlier slide)</a:t>
            </a:r>
            <a:endParaRPr/>
          </a:p>
        </p:txBody>
      </p:sp>
      <p:sp>
        <p:nvSpPr>
          <p:cNvPr id="214" name="Google Shape;214;p22"/>
          <p:cNvSpPr/>
          <p:nvPr/>
        </p:nvSpPr>
        <p:spPr>
          <a:xfrm>
            <a:off x="844320" y="4625522"/>
            <a:ext cx="6115050" cy="4905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Arial"/>
              <a:buChar char="•"/>
            </a:pPr>
            <a:r>
              <a:rPr lang="en-US" sz="2400">
                <a:solidFill>
                  <a:srgbClr val="66FFFF"/>
                </a:solidFill>
                <a:latin typeface="Book Antiqua"/>
                <a:ea typeface="Book Antiqua"/>
                <a:cs typeface="Book Antiqua"/>
                <a:sym typeface="Book Antiqua"/>
              </a:rPr>
              <a:t>Trend Projection</a:t>
            </a:r>
            <a:endParaRPr sz="2400">
              <a:solidFill>
                <a:schemeClr val="lt1"/>
              </a:solidFill>
              <a:latin typeface="Book Antiqua"/>
              <a:ea typeface="Book Antiqua"/>
              <a:cs typeface="Book Antiqua"/>
              <a:sym typeface="Book Antiqua"/>
            </a:endParaRPr>
          </a:p>
        </p:txBody>
      </p:sp>
      <p:sp>
        <p:nvSpPr>
          <p:cNvPr id="215" name="Google Shape;215;p22"/>
          <p:cNvSpPr txBox="1"/>
          <p:nvPr/>
        </p:nvSpPr>
        <p:spPr>
          <a:xfrm>
            <a:off x="2750907" y="3268210"/>
            <a:ext cx="5080000" cy="1333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F</a:t>
            </a:r>
            <a:r>
              <a:rPr lang="en-US" sz="2400" baseline="-25000">
                <a:solidFill>
                  <a:schemeClr val="lt1"/>
                </a:solidFill>
                <a:latin typeface="Book Antiqua"/>
                <a:ea typeface="Book Antiqua"/>
                <a:cs typeface="Book Antiqua"/>
                <a:sym typeface="Book Antiqua"/>
              </a:rPr>
              <a:t>10</a:t>
            </a:r>
            <a:r>
              <a:rPr lang="en-US" sz="2400">
                <a:solidFill>
                  <a:schemeClr val="lt1"/>
                </a:solidFill>
                <a:latin typeface="Book Antiqua"/>
                <a:ea typeface="Book Antiqua"/>
                <a:cs typeface="Book Antiqua"/>
                <a:sym typeface="Book Antiqua"/>
              </a:rPr>
              <a:t> = .1</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Sep.</a:t>
            </a:r>
            <a:r>
              <a:rPr lang="en-US" sz="2400">
                <a:solidFill>
                  <a:schemeClr val="lt1"/>
                </a:solidFill>
                <a:latin typeface="Book Antiqua"/>
                <a:ea typeface="Book Antiqua"/>
                <a:cs typeface="Book Antiqua"/>
                <a:sym typeface="Book Antiqua"/>
              </a:rPr>
              <a:t> + .3</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Oct.</a:t>
            </a:r>
            <a:r>
              <a:rPr lang="en-US" sz="2400">
                <a:solidFill>
                  <a:schemeClr val="lt1"/>
                </a:solidFill>
                <a:latin typeface="Book Antiqua"/>
                <a:ea typeface="Book Antiqua"/>
                <a:cs typeface="Book Antiqua"/>
                <a:sym typeface="Book Antiqua"/>
              </a:rPr>
              <a:t> + .6</a:t>
            </a:r>
            <a:r>
              <a:rPr lang="en-US" sz="2400" i="1">
                <a:solidFill>
                  <a:schemeClr val="lt1"/>
                </a:solidFill>
                <a:latin typeface="Book Antiqua"/>
                <a:ea typeface="Book Antiqua"/>
                <a:cs typeface="Book Antiqua"/>
                <a:sym typeface="Book Antiqua"/>
              </a:rPr>
              <a:t>Y</a:t>
            </a:r>
            <a:r>
              <a:rPr lang="en-US" sz="2400" baseline="-25000">
                <a:solidFill>
                  <a:schemeClr val="lt1"/>
                </a:solidFill>
                <a:latin typeface="Book Antiqua"/>
                <a:ea typeface="Book Antiqua"/>
                <a:cs typeface="Book Antiqua"/>
                <a:sym typeface="Book Antiqua"/>
              </a:rPr>
              <a:t>Nov.</a:t>
            </a:r>
            <a:r>
              <a:rPr lang="en-US" sz="2400">
                <a:solidFill>
                  <a:schemeClr val="lt1"/>
                </a:solidFill>
                <a:latin typeface="Book Antiqua"/>
                <a:ea typeface="Book Antiqua"/>
                <a:cs typeface="Book Antiqua"/>
                <a:sym typeface="Book Antiqua"/>
              </a:rPr>
              <a:t>  </a:t>
            </a:r>
            <a:endParaRPr/>
          </a:p>
          <a:p>
            <a:pPr marL="0" marR="0" lvl="0" indent="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 .1(399) + .3(412) + .6(408)           </a:t>
            </a:r>
            <a:endParaRPr/>
          </a:p>
          <a:p>
            <a:pPr marL="0" marR="0" lvl="0" indent="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  408.3</a:t>
            </a:r>
            <a:endParaRPr/>
          </a:p>
        </p:txBody>
      </p:sp>
      <p:sp>
        <p:nvSpPr>
          <p:cNvPr id="216" name="Google Shape;216;p22"/>
          <p:cNvSpPr txBox="1"/>
          <p:nvPr/>
        </p:nvSpPr>
        <p:spPr>
          <a:xfrm>
            <a:off x="1239607" y="2068060"/>
            <a:ext cx="7124700" cy="1187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The forecast for December will be the weighted</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average of the preceding three months:  September,</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October, and November.</a:t>
            </a:r>
            <a:endParaRPr/>
          </a:p>
        </p:txBody>
      </p:sp>
      <p:grpSp>
        <p:nvGrpSpPr>
          <p:cNvPr id="217" name="Google Shape;217;p22"/>
          <p:cNvGrpSpPr/>
          <p:nvPr/>
        </p:nvGrpSpPr>
        <p:grpSpPr>
          <a:xfrm>
            <a:off x="3585932" y="4568372"/>
            <a:ext cx="781050" cy="57150"/>
            <a:chOff x="1608" y="3480"/>
            <a:chExt cx="552" cy="36"/>
          </a:xfrm>
        </p:grpSpPr>
        <p:cxnSp>
          <p:nvCxnSpPr>
            <p:cNvPr id="218" name="Google Shape;218;p22"/>
            <p:cNvCxnSpPr/>
            <p:nvPr/>
          </p:nvCxnSpPr>
          <p:spPr>
            <a:xfrm>
              <a:off x="1608" y="3480"/>
              <a:ext cx="552" cy="0"/>
            </a:xfrm>
            <a:prstGeom prst="straightConnector1">
              <a:avLst/>
            </a:prstGeom>
            <a:noFill/>
            <a:ln w="12700" cap="flat" cmpd="sng">
              <a:solidFill>
                <a:srgbClr val="66FFFF"/>
              </a:solidFill>
              <a:prstDash val="solid"/>
              <a:round/>
              <a:headEnd type="none" w="sm" len="sm"/>
              <a:tailEnd type="none" w="sm" len="sm"/>
            </a:ln>
            <a:effectLst>
              <a:outerShdw dist="17961" dir="2700000" algn="ctr" rotWithShape="0">
                <a:srgbClr val="000000"/>
              </a:outerShdw>
            </a:effectLst>
          </p:spPr>
        </p:cxnSp>
        <p:cxnSp>
          <p:nvCxnSpPr>
            <p:cNvPr id="219" name="Google Shape;219;p22"/>
            <p:cNvCxnSpPr/>
            <p:nvPr/>
          </p:nvCxnSpPr>
          <p:spPr>
            <a:xfrm>
              <a:off x="1608" y="3516"/>
              <a:ext cx="552" cy="0"/>
            </a:xfrm>
            <a:prstGeom prst="straightConnector1">
              <a:avLst/>
            </a:prstGeom>
            <a:noFill/>
            <a:ln w="12700" cap="flat" cmpd="sng">
              <a:solidFill>
                <a:srgbClr val="66FFFF"/>
              </a:solidFill>
              <a:prstDash val="solid"/>
              <a:round/>
              <a:headEnd type="none" w="sm" len="sm"/>
              <a:tailEnd type="none" w="sm" len="sm"/>
            </a:ln>
            <a:effectLst>
              <a:outerShdw dist="17961" dir="2700000" algn="ctr" rotWithShape="0">
                <a:srgbClr val="000000"/>
              </a:outerShdw>
            </a:effectLst>
          </p:spPr>
        </p:cxnSp>
      </p:grpSp>
      <p:grpSp>
        <p:nvGrpSpPr>
          <p:cNvPr id="220" name="Google Shape;220;p22"/>
          <p:cNvGrpSpPr/>
          <p:nvPr/>
        </p:nvGrpSpPr>
        <p:grpSpPr>
          <a:xfrm>
            <a:off x="3643082" y="5520872"/>
            <a:ext cx="781050" cy="57150"/>
            <a:chOff x="1608" y="3480"/>
            <a:chExt cx="552" cy="36"/>
          </a:xfrm>
        </p:grpSpPr>
        <p:cxnSp>
          <p:nvCxnSpPr>
            <p:cNvPr id="221" name="Google Shape;221;p22"/>
            <p:cNvCxnSpPr/>
            <p:nvPr/>
          </p:nvCxnSpPr>
          <p:spPr>
            <a:xfrm>
              <a:off x="1608" y="3480"/>
              <a:ext cx="552" cy="0"/>
            </a:xfrm>
            <a:prstGeom prst="straightConnector1">
              <a:avLst/>
            </a:prstGeom>
            <a:noFill/>
            <a:ln w="12700" cap="flat" cmpd="sng">
              <a:solidFill>
                <a:srgbClr val="66FFFF"/>
              </a:solidFill>
              <a:prstDash val="solid"/>
              <a:round/>
              <a:headEnd type="none" w="sm" len="sm"/>
              <a:tailEnd type="none" w="sm" len="sm"/>
            </a:ln>
            <a:effectLst>
              <a:outerShdw dist="17961" dir="2700000" algn="ctr" rotWithShape="0">
                <a:srgbClr val="000000"/>
              </a:outerShdw>
            </a:effectLst>
          </p:spPr>
        </p:cxnSp>
        <p:cxnSp>
          <p:nvCxnSpPr>
            <p:cNvPr id="222" name="Google Shape;222;p22"/>
            <p:cNvCxnSpPr/>
            <p:nvPr/>
          </p:nvCxnSpPr>
          <p:spPr>
            <a:xfrm>
              <a:off x="1608" y="3516"/>
              <a:ext cx="552" cy="0"/>
            </a:xfrm>
            <a:prstGeom prst="straightConnector1">
              <a:avLst/>
            </a:prstGeom>
            <a:noFill/>
            <a:ln w="12700" cap="flat" cmpd="sng">
              <a:solidFill>
                <a:srgbClr val="66FFFF"/>
              </a:solidFill>
              <a:prstDash val="solid"/>
              <a:round/>
              <a:headEnd type="none" w="sm" len="sm"/>
              <a:tailEnd type="none" w="sm" len="sm"/>
            </a:ln>
            <a:effectLst>
              <a:outerShdw dist="17961" dir="2700000" algn="ctr" rotWithShape="0">
                <a:srgbClr val="000000"/>
              </a:outerShdw>
            </a:effectLst>
          </p:spPr>
        </p:cxnSp>
      </p:grpSp>
      <p:sp>
        <p:nvSpPr>
          <p:cNvPr id="223" name="Google Shape;223;p22"/>
          <p:cNvSpPr/>
          <p:nvPr/>
        </p:nvSpPr>
        <p:spPr>
          <a:xfrm>
            <a:off x="520700" y="1084263"/>
            <a:ext cx="56435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rgbClr val="66FFFF"/>
                </a:solidFill>
                <a:latin typeface="Book Antiqua"/>
                <a:ea typeface="Book Antiqua"/>
                <a:cs typeface="Book Antiqua"/>
                <a:sym typeface="Book Antiqua"/>
              </a:rPr>
              <a:t>Example:  Auger’s Plumbing Service</a:t>
            </a:r>
            <a:endParaRP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Linear Trend Projection</a:t>
            </a:r>
            <a:endParaRPr/>
          </a:p>
        </p:txBody>
      </p:sp>
      <p:sp>
        <p:nvSpPr>
          <p:cNvPr id="229" name="Google Shape;229;p23"/>
          <p:cNvSpPr txBox="1"/>
          <p:nvPr/>
        </p:nvSpPr>
        <p:spPr>
          <a:xfrm>
            <a:off x="857020" y="2063750"/>
            <a:ext cx="7905750" cy="23383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Due to the positive trend component in the time series, the trend projection produced a forecast that is more in line with the trend that exists.  The weighted moving average, even with heavy (.6) weight placed on the current period, produced a forecast that is lagging behind the changing data. </a:t>
            </a:r>
            <a:endParaRPr sz="2400">
              <a:solidFill>
                <a:schemeClr val="lt1"/>
              </a:solidFill>
              <a:latin typeface="Book Antiqua"/>
              <a:ea typeface="Book Antiqua"/>
              <a:cs typeface="Book Antiqua"/>
              <a:sym typeface="Book Antiqua"/>
            </a:endParaRPr>
          </a:p>
        </p:txBody>
      </p:sp>
      <p:sp>
        <p:nvSpPr>
          <p:cNvPr id="230" name="Google Shape;230;p23"/>
          <p:cNvSpPr/>
          <p:nvPr/>
        </p:nvSpPr>
        <p:spPr>
          <a:xfrm>
            <a:off x="857020" y="1587500"/>
            <a:ext cx="5619750" cy="4524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Arial"/>
              <a:buChar char="•"/>
            </a:pPr>
            <a:r>
              <a:rPr lang="en-US" sz="2400">
                <a:solidFill>
                  <a:srgbClr val="66FFFF"/>
                </a:solidFill>
                <a:latin typeface="Book Antiqua"/>
                <a:ea typeface="Book Antiqua"/>
                <a:cs typeface="Book Antiqua"/>
                <a:sym typeface="Book Antiqua"/>
              </a:rPr>
              <a:t>Conclusion</a:t>
            </a:r>
            <a:endParaRPr sz="2400">
              <a:solidFill>
                <a:schemeClr val="lt1"/>
              </a:solidFill>
              <a:latin typeface="Book Antiqua"/>
              <a:ea typeface="Book Antiqua"/>
              <a:cs typeface="Book Antiqua"/>
              <a:sym typeface="Book Antiqua"/>
            </a:endParaRPr>
          </a:p>
        </p:txBody>
      </p:sp>
      <p:sp>
        <p:nvSpPr>
          <p:cNvPr id="231" name="Google Shape;231;p23"/>
          <p:cNvSpPr/>
          <p:nvPr/>
        </p:nvSpPr>
        <p:spPr>
          <a:xfrm>
            <a:off x="520700" y="1084263"/>
            <a:ext cx="5643563" cy="4333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3600"/>
              <a:buFont typeface="Noto Sans Symbols"/>
              <a:buChar char="▪"/>
            </a:pPr>
            <a:r>
              <a:rPr lang="en-US" sz="2400">
                <a:solidFill>
                  <a:srgbClr val="66FFFF"/>
                </a:solidFill>
                <a:latin typeface="Book Antiqua"/>
                <a:ea typeface="Book Antiqua"/>
                <a:cs typeface="Book Antiqua"/>
                <a:sym typeface="Book Antiqua"/>
              </a:rPr>
              <a:t>Example:  Auger’s Plumbing Service</a:t>
            </a:r>
            <a:endParaRP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8"/>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End of Chapter 6, Part A</a:t>
            </a:r>
            <a:endParaRPr/>
          </a:p>
        </p:txBody>
      </p:sp>
      <p:sp>
        <p:nvSpPr>
          <p:cNvPr id="821" name="Google Shape;821;p68"/>
          <p:cNvSpPr/>
          <p:nvPr/>
        </p:nvSpPr>
        <p:spPr>
          <a:xfrm>
            <a:off x="3798888" y="3048000"/>
            <a:ext cx="1557337" cy="1611313"/>
          </a:xfrm>
          <a:prstGeom prst="roundRect">
            <a:avLst>
              <a:gd name="adj" fmla="val 12065"/>
            </a:avLst>
          </a:prstGeom>
          <a:noFill/>
          <a:ln w="50800" cap="flat" cmpd="sng">
            <a:solidFill>
              <a:srgbClr val="66FFFF"/>
            </a:solidFill>
            <a:prstDash val="solid"/>
            <a:round/>
            <a:headEnd type="none" w="sm" len="sm"/>
            <a:tailEnd type="none" w="sm" len="sm"/>
          </a:ln>
          <a:effectLst>
            <a:outerShdw dist="35921" dir="27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
        <p:nvSpPr>
          <p:cNvPr id="822" name="Google Shape;822;p68"/>
          <p:cNvSpPr/>
          <p:nvPr/>
        </p:nvSpPr>
        <p:spPr>
          <a:xfrm>
            <a:off x="3943350" y="2133600"/>
            <a:ext cx="1681163" cy="2670175"/>
          </a:xfrm>
          <a:custGeom>
            <a:avLst/>
            <a:gdLst/>
            <a:ahLst/>
            <a:cxnLst/>
            <a:rect l="l" t="t" r="r" b="b"/>
            <a:pathLst>
              <a:path w="1059" h="1682" extrusionOk="0">
                <a:moveTo>
                  <a:pt x="119" y="784"/>
                </a:moveTo>
                <a:lnTo>
                  <a:pt x="0" y="1239"/>
                </a:lnTo>
                <a:lnTo>
                  <a:pt x="409" y="1681"/>
                </a:lnTo>
                <a:lnTo>
                  <a:pt x="1058" y="196"/>
                </a:lnTo>
                <a:lnTo>
                  <a:pt x="1058" y="0"/>
                </a:lnTo>
                <a:lnTo>
                  <a:pt x="334" y="1252"/>
                </a:lnTo>
                <a:lnTo>
                  <a:pt x="119" y="784"/>
                </a:lnTo>
              </a:path>
            </a:pathLst>
          </a:custGeom>
          <a:gradFill>
            <a:gsLst>
              <a:gs pos="0">
                <a:srgbClr val="401660"/>
              </a:gs>
              <a:gs pos="50000">
                <a:srgbClr val="5D218B"/>
              </a:gs>
              <a:gs pos="100000">
                <a:srgbClr val="7127A8"/>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Arial"/>
              <a:ea typeface="Arial"/>
              <a:cs typeface="Arial"/>
              <a:sym typeface="Arial"/>
            </a:endParaRP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TASKS</a:t>
            </a:r>
            <a:endParaRPr/>
          </a:p>
        </p:txBody>
      </p:sp>
      <p:sp>
        <p:nvSpPr>
          <p:cNvPr id="229" name="Google Shape;229;p23"/>
          <p:cNvSpPr txBox="1"/>
          <p:nvPr/>
        </p:nvSpPr>
        <p:spPr>
          <a:xfrm>
            <a:off x="685800" y="3144404"/>
            <a:ext cx="7905750" cy="23383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66FFFF"/>
              </a:buClr>
              <a:buSzPts val="1800"/>
              <a:buFont typeface="+mj-lt"/>
              <a:buAutoNum type="arabicPeriod"/>
            </a:pPr>
            <a:r>
              <a:rPr lang="en-US" sz="1800">
                <a:solidFill>
                  <a:schemeClr val="bg1"/>
                </a:solidFill>
                <a:latin typeface="+mn-lt"/>
              </a:rPr>
              <a:t>Develop a three-week moving average for this time series. Compute MSE and a forecast for week 9</a:t>
            </a:r>
            <a:r>
              <a:rPr lang="en-US" sz="1800">
                <a:solidFill>
                  <a:schemeClr val="bg1"/>
                </a:solidFill>
                <a:latin typeface="+mn-lt"/>
                <a:ea typeface="Book Antiqua"/>
                <a:cs typeface="Book Antiqua"/>
                <a:sym typeface="Book Antiqua"/>
              </a:rPr>
              <a:t>.</a:t>
            </a:r>
          </a:p>
          <a:p>
            <a:pPr marL="342900" marR="0" lvl="0" indent="-342900" algn="l" rtl="0">
              <a:spcBef>
                <a:spcPts val="0"/>
              </a:spcBef>
              <a:spcAft>
                <a:spcPts val="0"/>
              </a:spcAft>
              <a:buClr>
                <a:srgbClr val="66FFFF"/>
              </a:buClr>
              <a:buSzPts val="1800"/>
              <a:buFont typeface="+mj-lt"/>
              <a:buAutoNum type="arabicPeriod"/>
            </a:pPr>
            <a:r>
              <a:rPr lang="en-US" sz="1800">
                <a:solidFill>
                  <a:schemeClr val="bg1"/>
                </a:solidFill>
                <a:latin typeface="+mn-lt"/>
              </a:rPr>
              <a:t>Use 0.2 to compute the exponential smoothing values for the time series. Compute MSE and a forecast for week 9</a:t>
            </a:r>
          </a:p>
          <a:p>
            <a:pPr marL="342900" indent="-342900">
              <a:buClr>
                <a:srgbClr val="66FFFF"/>
              </a:buClr>
              <a:buSzPts val="1800"/>
              <a:buFont typeface="+mj-lt"/>
              <a:buAutoNum type="arabicPeriod"/>
            </a:pPr>
            <a:r>
              <a:rPr lang="en-US" sz="1800">
                <a:solidFill>
                  <a:schemeClr val="bg1"/>
                </a:solidFill>
                <a:latin typeface="+mn-lt"/>
              </a:rPr>
              <a:t>Construct a time series plot. What type of pattern exists in the data?</a:t>
            </a:r>
            <a:r>
              <a:rPr lang="en-US" sz="1800">
                <a:solidFill>
                  <a:schemeClr val="bg1"/>
                </a:solidFill>
                <a:latin typeface="+mn-lt"/>
                <a:ea typeface="Book Antiqua"/>
                <a:cs typeface="Book Antiqua"/>
                <a:sym typeface="Book Antiqua"/>
              </a:rPr>
              <a:t> </a:t>
            </a:r>
            <a:r>
              <a:rPr lang="en-US" sz="1800">
                <a:solidFill>
                  <a:schemeClr val="bg1"/>
                </a:solidFill>
                <a:latin typeface="+mn-lt"/>
              </a:rPr>
              <a:t>Compute MSE and a forecast for week 9</a:t>
            </a:r>
          </a:p>
          <a:p>
            <a:pPr marL="342900" marR="0" lvl="0" indent="-342900" algn="l" rtl="0">
              <a:spcBef>
                <a:spcPts val="0"/>
              </a:spcBef>
              <a:spcAft>
                <a:spcPts val="0"/>
              </a:spcAft>
              <a:buClr>
                <a:srgbClr val="66FFFF"/>
              </a:buClr>
              <a:buSzPts val="1800"/>
              <a:buFont typeface="+mj-lt"/>
              <a:buAutoNum type="arabicPeriod"/>
            </a:pPr>
            <a:r>
              <a:rPr lang="en-US" sz="1800">
                <a:solidFill>
                  <a:schemeClr val="bg1"/>
                </a:solidFill>
                <a:latin typeface="+mn-lt"/>
              </a:rPr>
              <a:t>Which provides the better forecasts using MSE as the measure of model accuracy?</a:t>
            </a:r>
            <a:endParaRPr sz="1800">
              <a:solidFill>
                <a:schemeClr val="bg1"/>
              </a:solidFill>
              <a:latin typeface="+mn-lt"/>
              <a:ea typeface="Book Antiqua"/>
              <a:cs typeface="Book Antiqua"/>
              <a:sym typeface="Book Antiqua"/>
            </a:endParaRPr>
          </a:p>
        </p:txBody>
      </p:sp>
      <p:sp>
        <p:nvSpPr>
          <p:cNvPr id="231" name="Google Shape;231;p23"/>
          <p:cNvSpPr/>
          <p:nvPr/>
        </p:nvSpPr>
        <p:spPr>
          <a:xfrm>
            <a:off x="520700" y="1084263"/>
            <a:ext cx="8041409" cy="955675"/>
          </a:xfrm>
          <a:prstGeom prst="rect">
            <a:avLst/>
          </a:prstGeom>
          <a:noFill/>
          <a:ln>
            <a:noFill/>
          </a:ln>
        </p:spPr>
        <p:txBody>
          <a:bodyPr spcFirstLastPara="1" wrap="square" lIns="90475" tIns="44450" rIns="90475" bIns="44450" anchor="t" anchorCtr="0">
            <a:noAutofit/>
          </a:bodyPr>
          <a:lstStyle/>
          <a:p>
            <a:pPr marR="0" lvl="0" algn="l" rtl="0">
              <a:spcBef>
                <a:spcPts val="0"/>
              </a:spcBef>
              <a:spcAft>
                <a:spcPts val="0"/>
              </a:spcAft>
              <a:buClr>
                <a:srgbClr val="66FFFF"/>
              </a:buClr>
              <a:buSzPts val="3600"/>
            </a:pPr>
            <a:r>
              <a:rPr lang="en-US" sz="2000">
                <a:solidFill>
                  <a:schemeClr val="bg1"/>
                </a:solidFill>
              </a:rPr>
              <a:t>Consider the following time series data.</a:t>
            </a:r>
            <a:endParaRPr sz="1050">
              <a:solidFill>
                <a:schemeClr val="bg1"/>
              </a:solidFill>
            </a:endParaRPr>
          </a:p>
        </p:txBody>
      </p:sp>
      <p:graphicFrame>
        <p:nvGraphicFramePr>
          <p:cNvPr id="2" name="Table 1">
            <a:extLst>
              <a:ext uri="{FF2B5EF4-FFF2-40B4-BE49-F238E27FC236}">
                <a16:creationId xmlns:a16="http://schemas.microsoft.com/office/drawing/2014/main" id="{00410A1B-0165-485F-B4EE-3C0435FC566E}"/>
              </a:ext>
            </a:extLst>
          </p:cNvPr>
          <p:cNvGraphicFramePr>
            <a:graphicFrameLocks noGrp="1"/>
          </p:cNvGraphicFramePr>
          <p:nvPr>
            <p:extLst>
              <p:ext uri="{D42A27DB-BD31-4B8C-83A1-F6EECF244321}">
                <p14:modId xmlns:p14="http://schemas.microsoft.com/office/powerpoint/2010/main" val="2703003625"/>
              </p:ext>
            </p:extLst>
          </p:nvPr>
        </p:nvGraphicFramePr>
        <p:xfrm>
          <a:off x="1168399" y="1779589"/>
          <a:ext cx="6479312" cy="955674"/>
        </p:xfrm>
        <a:graphic>
          <a:graphicData uri="http://schemas.openxmlformats.org/drawingml/2006/table">
            <a:tbl>
              <a:tblPr>
                <a:tableStyleId>{5C22544A-7EE6-4342-B048-85BDC9FD1C3A}</a:tableStyleId>
              </a:tblPr>
              <a:tblGrid>
                <a:gridCol w="809914">
                  <a:extLst>
                    <a:ext uri="{9D8B030D-6E8A-4147-A177-3AD203B41FA5}">
                      <a16:colId xmlns:a16="http://schemas.microsoft.com/office/drawing/2014/main" val="3239941165"/>
                    </a:ext>
                  </a:extLst>
                </a:gridCol>
                <a:gridCol w="809914">
                  <a:extLst>
                    <a:ext uri="{9D8B030D-6E8A-4147-A177-3AD203B41FA5}">
                      <a16:colId xmlns:a16="http://schemas.microsoft.com/office/drawing/2014/main" val="112463476"/>
                    </a:ext>
                  </a:extLst>
                </a:gridCol>
                <a:gridCol w="809914">
                  <a:extLst>
                    <a:ext uri="{9D8B030D-6E8A-4147-A177-3AD203B41FA5}">
                      <a16:colId xmlns:a16="http://schemas.microsoft.com/office/drawing/2014/main" val="1493185975"/>
                    </a:ext>
                  </a:extLst>
                </a:gridCol>
                <a:gridCol w="809914">
                  <a:extLst>
                    <a:ext uri="{9D8B030D-6E8A-4147-A177-3AD203B41FA5}">
                      <a16:colId xmlns:a16="http://schemas.microsoft.com/office/drawing/2014/main" val="1414931373"/>
                    </a:ext>
                  </a:extLst>
                </a:gridCol>
                <a:gridCol w="809914">
                  <a:extLst>
                    <a:ext uri="{9D8B030D-6E8A-4147-A177-3AD203B41FA5}">
                      <a16:colId xmlns:a16="http://schemas.microsoft.com/office/drawing/2014/main" val="2194588171"/>
                    </a:ext>
                  </a:extLst>
                </a:gridCol>
                <a:gridCol w="809914">
                  <a:extLst>
                    <a:ext uri="{9D8B030D-6E8A-4147-A177-3AD203B41FA5}">
                      <a16:colId xmlns:a16="http://schemas.microsoft.com/office/drawing/2014/main" val="2279762763"/>
                    </a:ext>
                  </a:extLst>
                </a:gridCol>
                <a:gridCol w="809914">
                  <a:extLst>
                    <a:ext uri="{9D8B030D-6E8A-4147-A177-3AD203B41FA5}">
                      <a16:colId xmlns:a16="http://schemas.microsoft.com/office/drawing/2014/main" val="2522371398"/>
                    </a:ext>
                  </a:extLst>
                </a:gridCol>
                <a:gridCol w="809914">
                  <a:extLst>
                    <a:ext uri="{9D8B030D-6E8A-4147-A177-3AD203B41FA5}">
                      <a16:colId xmlns:a16="http://schemas.microsoft.com/office/drawing/2014/main" val="1642300618"/>
                    </a:ext>
                  </a:extLst>
                </a:gridCol>
              </a:tblGrid>
              <a:tr h="477837">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0892045"/>
                  </a:ext>
                </a:extLst>
              </a:tr>
              <a:tr h="477837">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30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31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44</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491008"/>
                  </a:ext>
                </a:extLst>
              </a:tr>
            </a:tbl>
          </a:graphicData>
        </a:graphic>
      </p:graphicFrame>
    </p:spTree>
    <p:extLst>
      <p:ext uri="{BB962C8B-B14F-4D97-AF65-F5344CB8AC3E}">
        <p14:creationId xmlns:p14="http://schemas.microsoft.com/office/powerpoint/2010/main" val="26587390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Forecasting Methods</a:t>
            </a:r>
            <a:endParaRPr/>
          </a:p>
        </p:txBody>
      </p:sp>
      <p:sp>
        <p:nvSpPr>
          <p:cNvPr id="133" name="Google Shape;133;p19"/>
          <p:cNvSpPr/>
          <p:nvPr/>
        </p:nvSpPr>
        <p:spPr>
          <a:xfrm>
            <a:off x="4057650" y="1181100"/>
            <a:ext cx="1905000" cy="7810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2400">
                <a:solidFill>
                  <a:schemeClr val="lt1"/>
                </a:solidFill>
                <a:latin typeface="Book Antiqua"/>
                <a:ea typeface="Book Antiqua"/>
                <a:cs typeface="Book Antiqua"/>
                <a:sym typeface="Book Antiqua"/>
              </a:rPr>
              <a:t>Forecasting</a:t>
            </a:r>
            <a:endParaRPr/>
          </a:p>
          <a:p>
            <a:pPr marL="0" marR="0" lvl="0" indent="0" algn="ctr" rtl="0">
              <a:lnSpc>
                <a:spcPct val="90000"/>
              </a:lnSpc>
              <a:spcBef>
                <a:spcPts val="0"/>
              </a:spcBef>
              <a:spcAft>
                <a:spcPts val="0"/>
              </a:spcAft>
              <a:buNone/>
            </a:pPr>
            <a:r>
              <a:rPr lang="en-US" sz="2400">
                <a:solidFill>
                  <a:schemeClr val="lt1"/>
                </a:solidFill>
                <a:latin typeface="Book Antiqua"/>
                <a:ea typeface="Book Antiqua"/>
                <a:cs typeface="Book Antiqua"/>
                <a:sym typeface="Book Antiqua"/>
              </a:rPr>
              <a:t>Methods</a:t>
            </a:r>
            <a:endParaRPr/>
          </a:p>
        </p:txBody>
      </p:sp>
      <p:sp>
        <p:nvSpPr>
          <p:cNvPr id="134" name="Google Shape;134;p19"/>
          <p:cNvSpPr/>
          <p:nvPr/>
        </p:nvSpPr>
        <p:spPr>
          <a:xfrm>
            <a:off x="1962150" y="2438400"/>
            <a:ext cx="1962150" cy="685800"/>
          </a:xfrm>
          <a:prstGeom prst="rect">
            <a:avLst/>
          </a:prstGeom>
          <a:gradFill>
            <a:gsLst>
              <a:gs pos="0">
                <a:srgbClr val="6B2347"/>
              </a:gs>
              <a:gs pos="50000">
                <a:srgbClr val="993366"/>
              </a:gs>
              <a:gs pos="100000">
                <a:srgbClr val="6B2347"/>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Quantitative</a:t>
            </a:r>
            <a:endParaRPr/>
          </a:p>
        </p:txBody>
      </p:sp>
      <p:sp>
        <p:nvSpPr>
          <p:cNvPr id="135" name="Google Shape;135;p19"/>
          <p:cNvSpPr/>
          <p:nvPr/>
        </p:nvSpPr>
        <p:spPr>
          <a:xfrm>
            <a:off x="5981700" y="2438400"/>
            <a:ext cx="1962150" cy="685800"/>
          </a:xfrm>
          <a:prstGeom prst="rect">
            <a:avLst/>
          </a:prstGeom>
          <a:gradFill>
            <a:gsLst>
              <a:gs pos="0">
                <a:srgbClr val="47476B"/>
              </a:gs>
              <a:gs pos="50000">
                <a:srgbClr val="666699"/>
              </a:gs>
              <a:gs pos="100000">
                <a:srgbClr val="47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Qualitative</a:t>
            </a:r>
            <a:endParaRPr/>
          </a:p>
        </p:txBody>
      </p:sp>
      <p:sp>
        <p:nvSpPr>
          <p:cNvPr id="136" name="Google Shape;136;p19"/>
          <p:cNvSpPr/>
          <p:nvPr/>
        </p:nvSpPr>
        <p:spPr>
          <a:xfrm>
            <a:off x="762000" y="3581400"/>
            <a:ext cx="1962150" cy="685800"/>
          </a:xfrm>
          <a:prstGeom prst="rect">
            <a:avLst/>
          </a:prstGeom>
          <a:gradFill>
            <a:gsLst>
              <a:gs pos="0">
                <a:srgbClr val="696969"/>
              </a:gs>
              <a:gs pos="50000">
                <a:srgbClr val="969696"/>
              </a:gs>
              <a:gs pos="100000">
                <a:srgbClr val="696969"/>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Causal</a:t>
            </a:r>
            <a:endParaRPr/>
          </a:p>
        </p:txBody>
      </p:sp>
      <p:sp>
        <p:nvSpPr>
          <p:cNvPr id="137" name="Google Shape;137;p19"/>
          <p:cNvSpPr/>
          <p:nvPr/>
        </p:nvSpPr>
        <p:spPr>
          <a:xfrm>
            <a:off x="3162300" y="3581400"/>
            <a:ext cx="1962150" cy="685800"/>
          </a:xfrm>
          <a:prstGeom prst="rect">
            <a:avLst/>
          </a:prstGeom>
          <a:gradFill>
            <a:gsLst>
              <a:gs pos="0">
                <a:srgbClr val="4464B2"/>
              </a:gs>
              <a:gs pos="50000">
                <a:schemeClr val="accent1"/>
              </a:gs>
              <a:gs pos="100000">
                <a:srgbClr val="4464B2"/>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Time Series</a:t>
            </a:r>
            <a:endParaRPr/>
          </a:p>
        </p:txBody>
      </p:sp>
      <p:cxnSp>
        <p:nvCxnSpPr>
          <p:cNvPr id="138" name="Google Shape;138;p19"/>
          <p:cNvCxnSpPr>
            <a:stCxn id="133" idx="2"/>
            <a:endCxn id="134" idx="0"/>
          </p:cNvCxnSpPr>
          <p:nvPr/>
        </p:nvCxnSpPr>
        <p:spPr>
          <a:xfrm rot="5400000">
            <a:off x="3738450" y="1166850"/>
            <a:ext cx="476400" cy="2067000"/>
          </a:xfrm>
          <a:prstGeom prst="bentConnector3">
            <a:avLst>
              <a:gd name="adj1" fmla="val 49984"/>
            </a:avLst>
          </a:prstGeom>
          <a:noFill/>
          <a:ln w="12700" cap="flat" cmpd="sng">
            <a:solidFill>
              <a:schemeClr val="lt1"/>
            </a:solidFill>
            <a:prstDash val="solid"/>
            <a:miter lim="800000"/>
            <a:headEnd type="none" w="sm" len="sm"/>
            <a:tailEnd type="triangle" w="med" len="med"/>
          </a:ln>
          <a:effectLst>
            <a:outerShdw dist="17961" dir="2700000" algn="ctr" rotWithShape="0">
              <a:srgbClr val="000000"/>
            </a:outerShdw>
          </a:effectLst>
        </p:spPr>
      </p:cxnSp>
      <p:cxnSp>
        <p:nvCxnSpPr>
          <p:cNvPr id="139" name="Google Shape;139;p19"/>
          <p:cNvCxnSpPr>
            <a:stCxn id="133" idx="2"/>
            <a:endCxn id="135" idx="0"/>
          </p:cNvCxnSpPr>
          <p:nvPr/>
        </p:nvCxnSpPr>
        <p:spPr>
          <a:xfrm rot="-5400000" flipH="1">
            <a:off x="5748300" y="1224000"/>
            <a:ext cx="476400" cy="1952700"/>
          </a:xfrm>
          <a:prstGeom prst="bentConnector3">
            <a:avLst>
              <a:gd name="adj1" fmla="val 49984"/>
            </a:avLst>
          </a:prstGeom>
          <a:noFill/>
          <a:ln w="12700" cap="flat" cmpd="sng">
            <a:solidFill>
              <a:schemeClr val="lt1"/>
            </a:solidFill>
            <a:prstDash val="solid"/>
            <a:miter lim="800000"/>
            <a:headEnd type="none" w="sm" len="sm"/>
            <a:tailEnd type="triangle" w="med" len="med"/>
          </a:ln>
          <a:effectLst>
            <a:outerShdw dist="17961" dir="2700000" algn="ctr" rotWithShape="0">
              <a:srgbClr val="000000"/>
            </a:outerShdw>
          </a:effectLst>
        </p:spPr>
      </p:cxnSp>
      <p:cxnSp>
        <p:nvCxnSpPr>
          <p:cNvPr id="140" name="Google Shape;140;p19"/>
          <p:cNvCxnSpPr>
            <a:stCxn id="134" idx="2"/>
            <a:endCxn id="136" idx="0"/>
          </p:cNvCxnSpPr>
          <p:nvPr/>
        </p:nvCxnSpPr>
        <p:spPr>
          <a:xfrm rot="5400000">
            <a:off x="2114625" y="2752800"/>
            <a:ext cx="457200" cy="1200000"/>
          </a:xfrm>
          <a:prstGeom prst="bentConnector3">
            <a:avLst>
              <a:gd name="adj1" fmla="val 50000"/>
            </a:avLst>
          </a:prstGeom>
          <a:noFill/>
          <a:ln w="12700" cap="flat" cmpd="sng">
            <a:solidFill>
              <a:schemeClr val="lt1"/>
            </a:solidFill>
            <a:prstDash val="solid"/>
            <a:miter lim="800000"/>
            <a:headEnd type="none" w="sm" len="sm"/>
            <a:tailEnd type="triangle" w="med" len="med"/>
          </a:ln>
          <a:effectLst>
            <a:outerShdw dist="17961" dir="2700000" algn="ctr" rotWithShape="0">
              <a:srgbClr val="000000"/>
            </a:outerShdw>
          </a:effectLst>
        </p:spPr>
      </p:cxnSp>
      <p:cxnSp>
        <p:nvCxnSpPr>
          <p:cNvPr id="141" name="Google Shape;141;p19"/>
          <p:cNvCxnSpPr>
            <a:stCxn id="134" idx="2"/>
            <a:endCxn id="137" idx="0"/>
          </p:cNvCxnSpPr>
          <p:nvPr/>
        </p:nvCxnSpPr>
        <p:spPr>
          <a:xfrm rot="-5400000" flipH="1">
            <a:off x="3314775" y="2752650"/>
            <a:ext cx="457200" cy="1200300"/>
          </a:xfrm>
          <a:prstGeom prst="bentConnector3">
            <a:avLst>
              <a:gd name="adj1" fmla="val 50000"/>
            </a:avLst>
          </a:prstGeom>
          <a:noFill/>
          <a:ln w="12700" cap="flat" cmpd="sng">
            <a:solidFill>
              <a:schemeClr val="lt1"/>
            </a:solidFill>
            <a:prstDash val="solid"/>
            <a:miter lim="800000"/>
            <a:headEnd type="none" w="sm" len="sm"/>
            <a:tailEnd type="triangle" w="med" len="med"/>
          </a:ln>
          <a:effectLst>
            <a:outerShdw dist="17961" dir="2700000" algn="ctr" rotWithShape="0">
              <a:srgbClr val="000000"/>
            </a:outerShdw>
          </a:effectLst>
        </p:spPr>
      </p:cxnSp>
      <p:sp>
        <p:nvSpPr>
          <p:cNvPr id="142" name="Google Shape;142;p19"/>
          <p:cNvSpPr/>
          <p:nvPr/>
        </p:nvSpPr>
        <p:spPr>
          <a:xfrm>
            <a:off x="2924175" y="3276600"/>
            <a:ext cx="2438400" cy="1304925"/>
          </a:xfrm>
          <a:prstGeom prst="ellipse">
            <a:avLst/>
          </a:prstGeom>
          <a:noFill/>
          <a:ln w="19050" cap="flat" cmpd="sng">
            <a:solidFill>
              <a:srgbClr val="66FFFF"/>
            </a:solidFill>
            <a:prstDash val="solid"/>
            <a:round/>
            <a:headEnd type="none" w="sm" len="sm"/>
            <a:tailEnd type="none" w="sm" len="sm"/>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Arial"/>
              <a:buNone/>
            </a:pPr>
            <a:endParaRPr sz="2200" b="0" i="0" u="none" strike="noStrike" cap="none">
              <a:solidFill>
                <a:schemeClr val="lt1"/>
              </a:solidFill>
              <a:latin typeface="Arial"/>
              <a:ea typeface="Arial"/>
              <a:cs typeface="Arial"/>
              <a:sym typeface="Arial"/>
            </a:endParaRPr>
          </a:p>
        </p:txBody>
      </p:sp>
      <p:sp>
        <p:nvSpPr>
          <p:cNvPr id="143" name="Google Shape;143;p19"/>
          <p:cNvSpPr txBox="1"/>
          <p:nvPr/>
        </p:nvSpPr>
        <p:spPr>
          <a:xfrm>
            <a:off x="2752725" y="4600575"/>
            <a:ext cx="2765501"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66FFFF"/>
                </a:solidFill>
                <a:latin typeface="Book Antiqua"/>
                <a:ea typeface="Book Antiqua"/>
                <a:cs typeface="Book Antiqua"/>
                <a:sym typeface="Book Antiqua"/>
              </a:rPr>
              <a:t>Focus of this chapter</a:t>
            </a:r>
            <a:endParaRPr sz="2200">
              <a:solidFill>
                <a:srgbClr val="66FFFF"/>
              </a:solidFill>
              <a:latin typeface="Book Antiqua"/>
              <a:ea typeface="Book Antiqua"/>
              <a:cs typeface="Book Antiqua"/>
              <a:sym typeface="Book Antiqua"/>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Time Series Patterns</a:t>
            </a:r>
            <a:endParaRPr sz="2800">
              <a:solidFill>
                <a:srgbClr val="66FFFF"/>
              </a:solidFill>
              <a:latin typeface="Book Antiqua"/>
              <a:ea typeface="Book Antiqua"/>
              <a:cs typeface="Book Antiqua"/>
              <a:sym typeface="Book Antiqua"/>
            </a:endParaRPr>
          </a:p>
        </p:txBody>
      </p:sp>
      <p:sp>
        <p:nvSpPr>
          <p:cNvPr id="149" name="Google Shape;149;p20"/>
          <p:cNvSpPr/>
          <p:nvPr/>
        </p:nvSpPr>
        <p:spPr>
          <a:xfrm>
            <a:off x="700088" y="1106488"/>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time series is a sequence of measurements taken every hour, day, week, month, quarter, year, or at any other regular time interval.</a:t>
            </a:r>
            <a:endParaRPr sz="2400">
              <a:solidFill>
                <a:schemeClr val="lt1"/>
              </a:solidFill>
              <a:latin typeface="Book Antiqua"/>
              <a:ea typeface="Book Antiqua"/>
              <a:cs typeface="Book Antiqua"/>
              <a:sym typeface="Book Antiqua"/>
            </a:endParaRPr>
          </a:p>
        </p:txBody>
      </p:sp>
      <p:sp>
        <p:nvSpPr>
          <p:cNvPr id="150" name="Google Shape;150;p20"/>
          <p:cNvSpPr/>
          <p:nvPr/>
        </p:nvSpPr>
        <p:spPr>
          <a:xfrm>
            <a:off x="700088" y="2239963"/>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pattern of the data is an important factor in understanding how the time series has behaved in the past.</a:t>
            </a:r>
            <a:endParaRPr sz="2400">
              <a:solidFill>
                <a:schemeClr val="lt1"/>
              </a:solidFill>
              <a:latin typeface="Book Antiqua"/>
              <a:ea typeface="Book Antiqua"/>
              <a:cs typeface="Book Antiqua"/>
              <a:sym typeface="Book Antiqua"/>
            </a:endParaRPr>
          </a:p>
        </p:txBody>
      </p:sp>
      <p:sp>
        <p:nvSpPr>
          <p:cNvPr id="151" name="Google Shape;151;p20"/>
          <p:cNvSpPr/>
          <p:nvPr/>
        </p:nvSpPr>
        <p:spPr>
          <a:xfrm>
            <a:off x="700088" y="3363913"/>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such behavior can be expected to continue in the future, we can use it to guide us in selecting an appropriate forecasting method.</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Time Series Plot</a:t>
            </a:r>
            <a:endParaRPr sz="2800">
              <a:solidFill>
                <a:srgbClr val="66FFFF"/>
              </a:solidFill>
              <a:latin typeface="Book Antiqua"/>
              <a:ea typeface="Book Antiqua"/>
              <a:cs typeface="Book Antiqua"/>
              <a:sym typeface="Book Antiqua"/>
            </a:endParaRPr>
          </a:p>
        </p:txBody>
      </p:sp>
      <p:sp>
        <p:nvSpPr>
          <p:cNvPr id="157" name="Google Shape;157;p21"/>
          <p:cNvSpPr/>
          <p:nvPr/>
        </p:nvSpPr>
        <p:spPr>
          <a:xfrm>
            <a:off x="700088" y="1944688"/>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time series plot is a graphical presentation of the relationship between time and the time series variable.</a:t>
            </a:r>
            <a:endParaRPr sz="2400">
              <a:solidFill>
                <a:schemeClr val="lt1"/>
              </a:solidFill>
              <a:latin typeface="Book Antiqua"/>
              <a:ea typeface="Book Antiqua"/>
              <a:cs typeface="Book Antiqua"/>
              <a:sym typeface="Book Antiqua"/>
            </a:endParaRPr>
          </a:p>
        </p:txBody>
      </p:sp>
      <p:sp>
        <p:nvSpPr>
          <p:cNvPr id="158" name="Google Shape;158;p21"/>
          <p:cNvSpPr/>
          <p:nvPr/>
        </p:nvSpPr>
        <p:spPr>
          <a:xfrm>
            <a:off x="700088" y="3078163"/>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Time is on the horizontal axis, and the time series values are shown on the vertical axis.</a:t>
            </a:r>
            <a:endParaRPr sz="2400">
              <a:solidFill>
                <a:schemeClr val="lt1"/>
              </a:solidFill>
              <a:latin typeface="Book Antiqua"/>
              <a:ea typeface="Book Antiqua"/>
              <a:cs typeface="Book Antiqua"/>
              <a:sym typeface="Book Antiqua"/>
            </a:endParaRPr>
          </a:p>
        </p:txBody>
      </p:sp>
      <p:sp>
        <p:nvSpPr>
          <p:cNvPr id="159" name="Google Shape;159;p21"/>
          <p:cNvSpPr/>
          <p:nvPr/>
        </p:nvSpPr>
        <p:spPr>
          <a:xfrm>
            <a:off x="700088" y="1106488"/>
            <a:ext cx="7704137" cy="7556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useful first step in identifying the underlying pattern in the data is to construct a </a:t>
            </a:r>
            <a:r>
              <a:rPr lang="en-US" sz="2400" u="sng">
                <a:solidFill>
                  <a:schemeClr val="lt1"/>
                </a:solidFill>
                <a:latin typeface="Book Antiqua"/>
                <a:ea typeface="Book Antiqua"/>
                <a:cs typeface="Book Antiqua"/>
                <a:sym typeface="Book Antiqua"/>
              </a:rPr>
              <a:t>time series plot</a:t>
            </a:r>
            <a:r>
              <a:rPr lang="en-US" sz="2400">
                <a:solidFill>
                  <a:schemeClr val="lt1"/>
                </a:solidFill>
                <a:latin typeface="Book Antiqua"/>
                <a:ea typeface="Book Antiqua"/>
                <a:cs typeface="Book Antiqua"/>
                <a:sym typeface="Book Antiqua"/>
              </a:rPr>
              <a:t>.</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theme/theme1.xml><?xml version="1.0" encoding="utf-8"?>
<a:theme xmlns:a="http://schemas.openxmlformats.org/drawingml/2006/main" name="QMB11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4475</Words>
  <Application>Microsoft Office PowerPoint</Application>
  <PresentationFormat>On-screen Show (4:3)</PresentationFormat>
  <Paragraphs>939</Paragraphs>
  <Slides>66</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Poppins</vt:lpstr>
      <vt:lpstr>Noto Sans Symbols</vt:lpstr>
      <vt:lpstr>Calibri</vt:lpstr>
      <vt:lpstr>Times New Roman</vt:lpstr>
      <vt:lpstr>Arial</vt:lpstr>
      <vt:lpstr>Book Antiqua</vt:lpstr>
      <vt:lpstr>QMB11ch01</vt:lpstr>
      <vt:lpstr>PowerPoint Presentation</vt:lpstr>
      <vt:lpstr>Chapter 6, Part A Time Series Analysis and Forecasting</vt:lpstr>
      <vt:lpstr>PowerPoint Presentation</vt:lpstr>
      <vt:lpstr>PowerPoint Presentation</vt:lpstr>
      <vt:lpstr>Quantitative Forecasting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Series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Averages and Exponential Smoothing</vt:lpstr>
      <vt:lpstr>Moving Averages</vt:lpstr>
      <vt:lpstr>PowerPoint Presentation</vt:lpstr>
      <vt:lpstr>PowerPoint Presentation</vt:lpstr>
      <vt:lpstr>PowerPoint Presentation</vt:lpstr>
      <vt:lpstr>PowerPoint Presentation</vt:lpstr>
      <vt:lpstr>PowerPoint Presentation</vt:lpstr>
      <vt:lpstr>PowerPoint Presentation</vt:lpstr>
      <vt:lpstr>Weighted Moving Averages</vt:lpstr>
      <vt:lpstr>PowerPoint Presentation</vt:lpstr>
      <vt:lpstr>PowerPoint Presentation</vt:lpstr>
      <vt:lpstr>PowerPoint Presentation</vt:lpstr>
      <vt:lpstr>PowerPoint Presentation</vt:lpstr>
      <vt:lpstr>Exponential Smoothing</vt:lpstr>
      <vt:lpstr>PowerPoint Presentation</vt:lpstr>
      <vt:lpstr>PowerPoint Presentation</vt:lpstr>
      <vt:lpstr>PowerPoint Presentation</vt:lpstr>
      <vt:lpstr>Example:  Exponential Smoothing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Linear Trend Projection</vt:lpstr>
      <vt:lpstr>Linear Trend Projection</vt:lpstr>
      <vt:lpstr>Linear Trend Projection</vt:lpstr>
      <vt:lpstr>PowerPoint Presentation</vt:lpstr>
      <vt:lpstr>PowerPoint Presentation</vt:lpstr>
      <vt:lpstr>PowerPoint Presentation</vt:lpstr>
      <vt:lpstr>End of Chapter 6, Part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dc:creator>
  <cp:lastModifiedBy>deni wdi</cp:lastModifiedBy>
  <cp:revision>6</cp:revision>
  <dcterms:modified xsi:type="dcterms:W3CDTF">2020-09-21T02:38:40Z</dcterms:modified>
</cp:coreProperties>
</file>