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4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50"/>
      <p:bold r:id="rId51"/>
      <p:italic r:id="rId52"/>
      <p:boldItalic r:id="rId53"/>
    </p:embeddedFont>
    <p:embeddedFont>
      <p:font typeface="Book Antiqua" panose="02040602050305030304" pitchFamily="18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Noto Sans Symbols" panose="020B0502040504020204" pitchFamily="34" charset="0"/>
      <p:regular r:id="rId62"/>
    </p:embeddedFont>
    <p:embeddedFont>
      <p:font typeface="Poppins" panose="020B060402020202020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91">
          <p15:clr>
            <a:srgbClr val="000000"/>
          </p15:clr>
        </p15:guide>
        <p15:guide id="2" pos="50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>
        <p:guide orient="horz" pos="791"/>
        <p:guide pos="5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0.fntdata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40" name="Google Shape;34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26" name="Google Shape;42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71" name="Google Shape;47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13" name="Google Shape;5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Google Shape;51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57" name="Google Shape;55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600" name="Google Shape;60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607" name="Google Shape;6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614" name="Google Shape;61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624" name="Google Shape;6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5" name="Google Shape;625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74" name="Google Shape;674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81" name="Google Shape;681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864" name="Google Shape;864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3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873" name="Google Shape;873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886" name="Google Shape;886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938" name="Google Shape;938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945" name="Google Shape;94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6" name="Google Shape;946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1001" name="Google Shape;1001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1012" name="Google Shape;10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3" name="Google Shape;1013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1065" name="Google Shape;10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6" name="Google Shape;1066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1072" name="Google Shape;10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3" name="Google Shape;1073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1082" name="Google Shape;1082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1090" name="Google Shape;10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1" name="Google Shape;1091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1098" name="Google Shape;1098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1105" name="Google Shape;1105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4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1112" name="Google Shape;111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3" name="Google Shape;1113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1121" name="Google Shape;112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2" name="Google Shape;1122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1174" name="Google Shape;117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5" name="Google Shape;1175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1181" name="Google Shape;1181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1190" name="Google Shape;1190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4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1235" name="Google Shape;123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6" name="Google Shape;1236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1242" name="Google Shape;1242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1251" name="Google Shape;1251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5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1301" name="Google Shape;1301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1251" name="Google Shape;1251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89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75" name="Google Shape;27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99" name="Google Shape;29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516731"/>
            <a:ext cx="46434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4740276" y="1914526"/>
            <a:ext cx="569595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719931" y="18257"/>
            <a:ext cx="5695950" cy="576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250"/>
              <a:buFont typeface="Book Antiqu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Book Antiqu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70693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914400" lvl="1" indent="-450850" algn="l">
              <a:spcBef>
                <a:spcPts val="560"/>
              </a:spcBef>
              <a:spcAft>
                <a:spcPts val="0"/>
              </a:spcAft>
              <a:buSzPts val="3500"/>
              <a:buFont typeface="Book Antiqua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66FFFF"/>
              </a:buClr>
              <a:buSzPts val="3500"/>
              <a:buFont typeface="Book Antiqua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50000">
              <a:srgbClr val="666699"/>
            </a:gs>
            <a:gs pos="100000">
              <a:srgbClr val="47476B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12" name="Google Shape;12;p1"/>
              <p:cNvSpPr/>
              <p:nvPr/>
            </p:nvSpPr>
            <p:spPr>
              <a:xfrm>
                <a:off x="372" y="192"/>
                <a:ext cx="86" cy="9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913" extrusionOk="0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5470" y="186"/>
                <a:ext cx="87" cy="910"/>
              </a:xfrm>
              <a:custGeom>
                <a:avLst/>
                <a:gdLst/>
                <a:ahLst/>
                <a:cxnLst/>
                <a:rect l="l" t="t" r="r" b="b"/>
                <a:pathLst>
                  <a:path w="87" h="910" extrusionOk="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372" y="189"/>
                <a:ext cx="5185" cy="103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03" extrusionOk="0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5" name="Google Shape;15;p1"/>
            <p:cNvGrpSpPr/>
            <p:nvPr/>
          </p:nvGrpSpPr>
          <p:grpSpPr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6" name="Google Shape;16;p1"/>
              <p:cNvSpPr/>
              <p:nvPr/>
            </p:nvSpPr>
            <p:spPr>
              <a:xfrm>
                <a:off x="372" y="807"/>
                <a:ext cx="79" cy="32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4" extrusionOk="0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470" y="747"/>
                <a:ext cx="84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3325" extrusionOk="0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72" y="3984"/>
                <a:ext cx="518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88" extrusionOk="0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457" y="291"/>
                <a:ext cx="5013" cy="3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/>
          <p:nvPr/>
        </p:nvSpPr>
        <p:spPr>
          <a:xfrm>
            <a:off x="7988300" y="6229350"/>
            <a:ext cx="543420" cy="36676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fld id="{00000000-1234-1234-1234-123412341234}" type="slidenum">
              <a:rPr lang="en-US"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5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7572375" y="5980113"/>
            <a:ext cx="831850" cy="59759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lang="en-US" sz="15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Slide</a:t>
            </a:r>
            <a:endParaRPr/>
          </a:p>
        </p:txBody>
      </p:sp>
      <p:sp>
        <p:nvSpPr>
          <p:cNvPr id="24" name="Google Shape;24;p1"/>
          <p:cNvSpPr/>
          <p:nvPr/>
        </p:nvSpPr>
        <p:spPr>
          <a:xfrm>
            <a:off x="563563" y="6164263"/>
            <a:ext cx="682783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© 2013  Cengage Learning.  All Rights Reserved.  May not be scanned, copied</a:t>
            </a:r>
            <a:endParaRPr/>
          </a:p>
          <a:p>
            <a:pPr marL="0" marR="0" lvl="0" indent="0" algn="l" rtl="0">
              <a:lnSpc>
                <a:spcPct val="10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  or duplicated, or posted to a publicly accessible website, in whole or in part.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50000">
              <a:srgbClr val="666699"/>
            </a:gs>
            <a:gs pos="100000">
              <a:srgbClr val="47476B"/>
            </a:gs>
          </a:gsLst>
          <a:lin ang="54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50000">
              <a:srgbClr val="666699"/>
            </a:gs>
            <a:gs pos="100000">
              <a:srgbClr val="47476B"/>
            </a:gs>
          </a:gsLst>
          <a:lin ang="5400000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7" descr="C:\Users\John IV\Downloads\97808400623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446" y="412750"/>
            <a:ext cx="4288644" cy="5626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37"/>
          <p:cNvGrpSpPr/>
          <p:nvPr/>
        </p:nvGrpSpPr>
        <p:grpSpPr>
          <a:xfrm>
            <a:off x="5481875" y="2122566"/>
            <a:ext cx="2594095" cy="1827486"/>
            <a:chOff x="6033407" y="2122566"/>
            <a:chExt cx="2594095" cy="1827486"/>
          </a:xfrm>
        </p:grpSpPr>
        <p:sp>
          <p:nvSpPr>
            <p:cNvPr id="218" name="Google Shape;218;p37"/>
            <p:cNvSpPr/>
            <p:nvPr/>
          </p:nvSpPr>
          <p:spPr>
            <a:xfrm>
              <a:off x="6035673" y="2672654"/>
              <a:ext cx="2389871" cy="276999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                          </a:t>
              </a:r>
              <a:r>
                <a:rPr lang="en-US" sz="1150" b="1" i="0" u="none" strike="noStrike" cap="none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SLIDES  BY</a:t>
              </a:r>
              <a:endParaRPr/>
            </a:p>
          </p:txBody>
        </p:sp>
        <p:grpSp>
          <p:nvGrpSpPr>
            <p:cNvPr id="219" name="Google Shape;219;p37"/>
            <p:cNvGrpSpPr/>
            <p:nvPr/>
          </p:nvGrpSpPr>
          <p:grpSpPr>
            <a:xfrm>
              <a:off x="6035673" y="2122566"/>
              <a:ext cx="2382611" cy="556438"/>
              <a:chOff x="6035673" y="1335314"/>
              <a:chExt cx="2382611" cy="560160"/>
            </a:xfrm>
          </p:grpSpPr>
          <p:sp>
            <p:nvSpPr>
              <p:cNvPr id="220" name="Google Shape;220;p37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1" name="Google Shape;221;p37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2" name="Google Shape;222;p37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224" name="Google Shape;224;p37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225" name="Google Shape;225;p37"/>
            <p:cNvGrpSpPr/>
            <p:nvPr/>
          </p:nvGrpSpPr>
          <p:grpSpPr>
            <a:xfrm>
              <a:off x="6042933" y="2947824"/>
              <a:ext cx="2382611" cy="970744"/>
              <a:chOff x="6035673" y="1335314"/>
              <a:chExt cx="2382611" cy="560160"/>
            </a:xfrm>
          </p:grpSpPr>
          <p:sp>
            <p:nvSpPr>
              <p:cNvPr id="226" name="Google Shape;226;p37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230" name="Google Shape;230;p37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31" name="Google Shape;231;p37"/>
            <p:cNvSpPr/>
            <p:nvPr/>
          </p:nvSpPr>
          <p:spPr>
            <a:xfrm>
              <a:off x="6033407" y="2949371"/>
              <a:ext cx="1468113" cy="969197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32" name="Google Shape;232;p37"/>
            <p:cNvSpPr txBox="1"/>
            <p:nvPr/>
          </p:nvSpPr>
          <p:spPr>
            <a:xfrm>
              <a:off x="6172510" y="2690733"/>
              <a:ext cx="223138" cy="125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33" name="Google Shape;233;p37"/>
            <p:cNvSpPr/>
            <p:nvPr/>
          </p:nvSpPr>
          <p:spPr>
            <a:xfrm rot="10800000">
              <a:off x="7501520" y="2946948"/>
              <a:ext cx="1003836" cy="971620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234" name="Google Shape;234;p37"/>
            <p:cNvCxnSpPr/>
            <p:nvPr/>
          </p:nvCxnSpPr>
          <p:spPr>
            <a:xfrm flipH="1">
              <a:off x="7485889" y="2894222"/>
              <a:ext cx="7474" cy="1021849"/>
            </a:xfrm>
            <a:prstGeom prst="straightConnector1">
              <a:avLst/>
            </a:prstGeom>
            <a:solidFill>
              <a:schemeClr val="accent1"/>
            </a:solidFill>
            <a:ln w="22225" cap="flat" cmpd="sng">
              <a:solidFill>
                <a:schemeClr val="dk1">
                  <a:alpha val="8392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5" name="Google Shape;235;p37"/>
            <p:cNvSpPr/>
            <p:nvPr/>
          </p:nvSpPr>
          <p:spPr>
            <a:xfrm>
              <a:off x="7406277" y="2870056"/>
              <a:ext cx="180066" cy="1049024"/>
            </a:xfrm>
            <a:prstGeom prst="rect">
              <a:avLst/>
            </a:prstGeom>
            <a:solidFill>
              <a:srgbClr val="1F103B">
                <a:alpha val="5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8418284" y="2126262"/>
              <a:ext cx="209218" cy="1792818"/>
            </a:xfrm>
            <a:prstGeom prst="rect">
              <a:avLst/>
            </a:prstGeom>
            <a:gradFill>
              <a:gsLst>
                <a:gs pos="0">
                  <a:srgbClr val="432B6F"/>
                </a:gs>
                <a:gs pos="50000">
                  <a:srgbClr val="361E60"/>
                </a:gs>
                <a:gs pos="100000">
                  <a:srgbClr val="41257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6194630" y="2929145"/>
              <a:ext cx="2182018" cy="8683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John Loucks</a:t>
              </a:r>
              <a:endParaRPr sz="20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St. Edward’s Univ.</a:t>
              </a:r>
              <a:endParaRPr sz="14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/>
          <p:nvPr/>
        </p:nvSpPr>
        <p:spPr>
          <a:xfrm>
            <a:off x="2057400" y="2984500"/>
            <a:ext cx="4381500" cy="2730500"/>
          </a:xfrm>
          <a:custGeom>
            <a:avLst/>
            <a:gdLst/>
            <a:ahLst/>
            <a:cxnLst/>
            <a:rect l="l" t="t" r="r" b="b"/>
            <a:pathLst>
              <a:path w="2736" h="1720" extrusionOk="0">
                <a:moveTo>
                  <a:pt x="0" y="1720"/>
                </a:moveTo>
                <a:lnTo>
                  <a:pt x="0" y="0"/>
                </a:lnTo>
                <a:lnTo>
                  <a:pt x="2736" y="1720"/>
                </a:lnTo>
                <a:lnTo>
                  <a:pt x="0" y="172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4" name="Google Shape;344;p46"/>
          <p:cNvSpPr txBox="1">
            <a:spLocks noGrp="1"/>
          </p:cNvSpPr>
          <p:nvPr>
            <p:ph type="title"/>
          </p:nvPr>
        </p:nvSpPr>
        <p:spPr>
          <a:xfrm>
            <a:off x="836613" y="166688"/>
            <a:ext cx="74755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  Graphical Solution</a:t>
            </a:r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body" idx="1"/>
          </p:nvPr>
        </p:nvSpPr>
        <p:spPr>
          <a:xfrm>
            <a:off x="687388" y="1081088"/>
            <a:ext cx="4468812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Second Constraint Graphed</a:t>
            </a:r>
            <a:endParaRPr/>
          </a:p>
        </p:txBody>
      </p:sp>
      <p:cxnSp>
        <p:nvCxnSpPr>
          <p:cNvPr id="346" name="Google Shape;346;p46"/>
          <p:cNvCxnSpPr/>
          <p:nvPr/>
        </p:nvCxnSpPr>
        <p:spPr>
          <a:xfrm>
            <a:off x="2025650" y="2959100"/>
            <a:ext cx="4445000" cy="276225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347" name="Google Shape;347;p46"/>
          <p:cNvSpPr/>
          <p:nvPr/>
        </p:nvSpPr>
        <p:spPr>
          <a:xfrm>
            <a:off x="4649788" y="3227388"/>
            <a:ext cx="1939925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+ 3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= 19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/>
          </a:p>
        </p:txBody>
      </p:sp>
      <p:sp>
        <p:nvSpPr>
          <p:cNvPr id="348" name="Google Shape;348;p46"/>
          <p:cNvSpPr/>
          <p:nvPr/>
        </p:nvSpPr>
        <p:spPr>
          <a:xfrm>
            <a:off x="1636713" y="1358900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349" name="Google Shape;349;p46"/>
          <p:cNvSpPr/>
          <p:nvPr/>
        </p:nvSpPr>
        <p:spPr>
          <a:xfrm>
            <a:off x="6932613" y="54848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350" name="Google Shape;350;p46"/>
          <p:cNvCxnSpPr/>
          <p:nvPr/>
        </p:nvCxnSpPr>
        <p:spPr>
          <a:xfrm flipH="1">
            <a:off x="2165350" y="2520950"/>
            <a:ext cx="431800" cy="4064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51" name="Google Shape;351;p46"/>
          <p:cNvCxnSpPr/>
          <p:nvPr/>
        </p:nvCxnSpPr>
        <p:spPr>
          <a:xfrm>
            <a:off x="2032000" y="1847850"/>
            <a:ext cx="0" cy="387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352" name="Google Shape;352;p46"/>
          <p:cNvSpPr txBox="1"/>
          <p:nvPr/>
        </p:nvSpPr>
        <p:spPr>
          <a:xfrm>
            <a:off x="2574925" y="2116138"/>
            <a:ext cx="1158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(0, 6</a:t>
            </a: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800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1/3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22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353" name="Google Shape;353;p46"/>
          <p:cNvCxnSpPr/>
          <p:nvPr/>
        </p:nvCxnSpPr>
        <p:spPr>
          <a:xfrm flipH="1">
            <a:off x="4197350" y="3625850"/>
            <a:ext cx="520700" cy="5842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54" name="Google Shape;354;p46"/>
          <p:cNvCxnSpPr/>
          <p:nvPr/>
        </p:nvCxnSpPr>
        <p:spPr>
          <a:xfrm flipH="1">
            <a:off x="6477000" y="5245100"/>
            <a:ext cx="431800" cy="4064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355" name="Google Shape;355;p46"/>
          <p:cNvSpPr txBox="1"/>
          <p:nvPr/>
        </p:nvSpPr>
        <p:spPr>
          <a:xfrm>
            <a:off x="6842125" y="4802188"/>
            <a:ext cx="11715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(9</a:t>
            </a: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800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1/2</a:t>
            </a: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0)</a:t>
            </a:r>
            <a:endParaRPr sz="22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6" name="Google Shape;356;p46"/>
          <p:cNvSpPr txBox="1"/>
          <p:nvPr/>
        </p:nvSpPr>
        <p:spPr>
          <a:xfrm>
            <a:off x="1647825" y="2054225"/>
            <a:ext cx="31115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357" name="Google Shape;357;p46"/>
          <p:cNvSpPr txBox="1"/>
          <p:nvPr/>
        </p:nvSpPr>
        <p:spPr>
          <a:xfrm>
            <a:off x="2238375" y="58134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grpSp>
        <p:nvGrpSpPr>
          <p:cNvPr id="358" name="Google Shape;358;p46"/>
          <p:cNvGrpSpPr/>
          <p:nvPr/>
        </p:nvGrpSpPr>
        <p:grpSpPr>
          <a:xfrm>
            <a:off x="1955800" y="2235200"/>
            <a:ext cx="139700" cy="3111500"/>
            <a:chOff x="1200" y="1536"/>
            <a:chExt cx="88" cy="1960"/>
          </a:xfrm>
        </p:grpSpPr>
        <p:cxnSp>
          <p:nvCxnSpPr>
            <p:cNvPr id="359" name="Google Shape;359;p46"/>
            <p:cNvCxnSpPr/>
            <p:nvPr/>
          </p:nvCxnSpPr>
          <p:spPr>
            <a:xfrm>
              <a:off x="1200" y="15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60" name="Google Shape;360;p46"/>
            <p:cNvCxnSpPr/>
            <p:nvPr/>
          </p:nvCxnSpPr>
          <p:spPr>
            <a:xfrm>
              <a:off x="1200" y="18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61" name="Google Shape;361;p46"/>
            <p:cNvCxnSpPr/>
            <p:nvPr/>
          </p:nvCxnSpPr>
          <p:spPr>
            <a:xfrm>
              <a:off x="1200" y="20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62" name="Google Shape;362;p46"/>
            <p:cNvCxnSpPr/>
            <p:nvPr/>
          </p:nvCxnSpPr>
          <p:spPr>
            <a:xfrm>
              <a:off x="1200" y="237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63" name="Google Shape;363;p46"/>
            <p:cNvCxnSpPr/>
            <p:nvPr/>
          </p:nvCxnSpPr>
          <p:spPr>
            <a:xfrm>
              <a:off x="1200" y="265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64" name="Google Shape;364;p46"/>
            <p:cNvCxnSpPr/>
            <p:nvPr/>
          </p:nvCxnSpPr>
          <p:spPr>
            <a:xfrm>
              <a:off x="1200" y="29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65" name="Google Shape;365;p46"/>
            <p:cNvCxnSpPr/>
            <p:nvPr/>
          </p:nvCxnSpPr>
          <p:spPr>
            <a:xfrm>
              <a:off x="1200" y="32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66" name="Google Shape;366;p46"/>
            <p:cNvCxnSpPr/>
            <p:nvPr/>
          </p:nvCxnSpPr>
          <p:spPr>
            <a:xfrm>
              <a:off x="1200" y="34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367" name="Google Shape;367;p46"/>
          <p:cNvCxnSpPr/>
          <p:nvPr/>
        </p:nvCxnSpPr>
        <p:spPr>
          <a:xfrm>
            <a:off x="2025650" y="5727700"/>
            <a:ext cx="4864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368" name="Google Shape;368;p46"/>
          <p:cNvGrpSpPr/>
          <p:nvPr/>
        </p:nvGrpSpPr>
        <p:grpSpPr>
          <a:xfrm>
            <a:off x="2411413" y="5668963"/>
            <a:ext cx="4294187" cy="146050"/>
            <a:chOff x="1447" y="3659"/>
            <a:chExt cx="2705" cy="92"/>
          </a:xfrm>
        </p:grpSpPr>
        <p:grpSp>
          <p:nvGrpSpPr>
            <p:cNvPr id="369" name="Google Shape;369;p46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370" name="Google Shape;370;p46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71" name="Google Shape;371;p46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72" name="Google Shape;372;p46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73" name="Google Shape;373;p46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74" name="Google Shape;374;p46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75" name="Google Shape;375;p46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76" name="Google Shape;376;p46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77" name="Google Shape;377;p46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378" name="Google Shape;378;p46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79" name="Google Shape;379;p46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380" name="Google Shape;380;p46"/>
          <p:cNvSpPr txBox="1"/>
          <p:nvPr/>
        </p:nvSpPr>
        <p:spPr>
          <a:xfrm>
            <a:off x="2347913" y="4124325"/>
            <a:ext cx="216693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Shaded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region contains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all feasible points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for this constraint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>
            <a:spLocks noGrp="1"/>
          </p:cNvSpPr>
          <p:nvPr>
            <p:ph type="title"/>
          </p:nvPr>
        </p:nvSpPr>
        <p:spPr>
          <a:xfrm>
            <a:off x="836613" y="166688"/>
            <a:ext cx="74755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  Graphical Solution</a:t>
            </a:r>
            <a:endParaRPr/>
          </a:p>
        </p:txBody>
      </p:sp>
      <p:sp>
        <p:nvSpPr>
          <p:cNvPr id="387" name="Google Shape;387;p47"/>
          <p:cNvSpPr txBox="1">
            <a:spLocks noGrp="1"/>
          </p:cNvSpPr>
          <p:nvPr>
            <p:ph type="body" idx="1"/>
          </p:nvPr>
        </p:nvSpPr>
        <p:spPr>
          <a:xfrm>
            <a:off x="687388" y="1081088"/>
            <a:ext cx="4344987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Third Constraint Graphed</a:t>
            </a:r>
            <a:endParaRPr/>
          </a:p>
        </p:txBody>
      </p:sp>
      <p:sp>
        <p:nvSpPr>
          <p:cNvPr id="388" name="Google Shape;388;p47"/>
          <p:cNvSpPr/>
          <p:nvPr/>
        </p:nvSpPr>
        <p:spPr>
          <a:xfrm>
            <a:off x="1636713" y="1358900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389" name="Google Shape;389;p47"/>
          <p:cNvSpPr/>
          <p:nvPr/>
        </p:nvSpPr>
        <p:spPr>
          <a:xfrm>
            <a:off x="6932613" y="54848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390" name="Google Shape;390;p47"/>
          <p:cNvCxnSpPr/>
          <p:nvPr/>
        </p:nvCxnSpPr>
        <p:spPr>
          <a:xfrm flipH="1">
            <a:off x="3641725" y="3225800"/>
            <a:ext cx="393700" cy="4445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1" name="Google Shape;391;p47"/>
          <p:cNvCxnSpPr/>
          <p:nvPr/>
        </p:nvCxnSpPr>
        <p:spPr>
          <a:xfrm flipH="1">
            <a:off x="5797550" y="5360988"/>
            <a:ext cx="317500" cy="2921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2" name="Google Shape;392;p47"/>
          <p:cNvCxnSpPr/>
          <p:nvPr/>
        </p:nvCxnSpPr>
        <p:spPr>
          <a:xfrm>
            <a:off x="2032000" y="1860550"/>
            <a:ext cx="0" cy="387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393" name="Google Shape;393;p47"/>
          <p:cNvSpPr/>
          <p:nvPr/>
        </p:nvSpPr>
        <p:spPr>
          <a:xfrm>
            <a:off x="4030663" y="2857500"/>
            <a:ext cx="1549400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=  8</a:t>
            </a:r>
            <a:endParaRPr/>
          </a:p>
        </p:txBody>
      </p:sp>
      <p:cxnSp>
        <p:nvCxnSpPr>
          <p:cNvPr id="394" name="Google Shape;394;p47"/>
          <p:cNvCxnSpPr/>
          <p:nvPr/>
        </p:nvCxnSpPr>
        <p:spPr>
          <a:xfrm flipH="1">
            <a:off x="2122488" y="1916113"/>
            <a:ext cx="317500" cy="2921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395" name="Google Shape;395;p47"/>
          <p:cNvSpPr txBox="1"/>
          <p:nvPr/>
        </p:nvSpPr>
        <p:spPr>
          <a:xfrm>
            <a:off x="2497138" y="1581150"/>
            <a:ext cx="790575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(0, 8)</a:t>
            </a:r>
            <a:endParaRPr/>
          </a:p>
        </p:txBody>
      </p:sp>
      <p:sp>
        <p:nvSpPr>
          <p:cNvPr id="396" name="Google Shape;396;p47"/>
          <p:cNvSpPr txBox="1"/>
          <p:nvPr/>
        </p:nvSpPr>
        <p:spPr>
          <a:xfrm>
            <a:off x="6103938" y="5016500"/>
            <a:ext cx="790575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(8, 0)</a:t>
            </a:r>
            <a:endParaRPr/>
          </a:p>
        </p:txBody>
      </p:sp>
      <p:sp>
        <p:nvSpPr>
          <p:cNvPr id="397" name="Google Shape;397;p47"/>
          <p:cNvSpPr txBox="1"/>
          <p:nvPr/>
        </p:nvSpPr>
        <p:spPr>
          <a:xfrm>
            <a:off x="1647825" y="2054225"/>
            <a:ext cx="31115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398" name="Google Shape;398;p47"/>
          <p:cNvSpPr txBox="1"/>
          <p:nvPr/>
        </p:nvSpPr>
        <p:spPr>
          <a:xfrm>
            <a:off x="2238375" y="58134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sp>
        <p:nvSpPr>
          <p:cNvPr id="399" name="Google Shape;399;p47"/>
          <p:cNvSpPr/>
          <p:nvPr/>
        </p:nvSpPr>
        <p:spPr>
          <a:xfrm>
            <a:off x="2044700" y="2286000"/>
            <a:ext cx="3657600" cy="3429000"/>
          </a:xfrm>
          <a:custGeom>
            <a:avLst/>
            <a:gdLst/>
            <a:ahLst/>
            <a:cxnLst/>
            <a:rect l="l" t="t" r="r" b="b"/>
            <a:pathLst>
              <a:path w="2264" h="2160" extrusionOk="0">
                <a:moveTo>
                  <a:pt x="0" y="2160"/>
                </a:moveTo>
                <a:lnTo>
                  <a:pt x="0" y="0"/>
                </a:lnTo>
                <a:lnTo>
                  <a:pt x="2264" y="2160"/>
                </a:lnTo>
                <a:lnTo>
                  <a:pt x="0" y="216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400" name="Google Shape;400;p47"/>
          <p:cNvCxnSpPr/>
          <p:nvPr/>
        </p:nvCxnSpPr>
        <p:spPr>
          <a:xfrm>
            <a:off x="2025650" y="2260600"/>
            <a:ext cx="3708400" cy="3467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401" name="Google Shape;401;p47"/>
          <p:cNvGrpSpPr/>
          <p:nvPr/>
        </p:nvGrpSpPr>
        <p:grpSpPr>
          <a:xfrm>
            <a:off x="1955800" y="2235200"/>
            <a:ext cx="139700" cy="3111500"/>
            <a:chOff x="1200" y="1536"/>
            <a:chExt cx="88" cy="1960"/>
          </a:xfrm>
        </p:grpSpPr>
        <p:cxnSp>
          <p:nvCxnSpPr>
            <p:cNvPr id="402" name="Google Shape;402;p47"/>
            <p:cNvCxnSpPr/>
            <p:nvPr/>
          </p:nvCxnSpPr>
          <p:spPr>
            <a:xfrm>
              <a:off x="1200" y="15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03" name="Google Shape;403;p47"/>
            <p:cNvCxnSpPr/>
            <p:nvPr/>
          </p:nvCxnSpPr>
          <p:spPr>
            <a:xfrm>
              <a:off x="1200" y="18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04" name="Google Shape;404;p47"/>
            <p:cNvCxnSpPr/>
            <p:nvPr/>
          </p:nvCxnSpPr>
          <p:spPr>
            <a:xfrm>
              <a:off x="1200" y="20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05" name="Google Shape;405;p47"/>
            <p:cNvCxnSpPr/>
            <p:nvPr/>
          </p:nvCxnSpPr>
          <p:spPr>
            <a:xfrm>
              <a:off x="1200" y="237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06" name="Google Shape;406;p47"/>
            <p:cNvCxnSpPr/>
            <p:nvPr/>
          </p:nvCxnSpPr>
          <p:spPr>
            <a:xfrm>
              <a:off x="1200" y="265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07" name="Google Shape;407;p47"/>
            <p:cNvCxnSpPr/>
            <p:nvPr/>
          </p:nvCxnSpPr>
          <p:spPr>
            <a:xfrm>
              <a:off x="1200" y="29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08" name="Google Shape;408;p47"/>
            <p:cNvCxnSpPr/>
            <p:nvPr/>
          </p:nvCxnSpPr>
          <p:spPr>
            <a:xfrm>
              <a:off x="1200" y="32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09" name="Google Shape;409;p47"/>
            <p:cNvCxnSpPr/>
            <p:nvPr/>
          </p:nvCxnSpPr>
          <p:spPr>
            <a:xfrm>
              <a:off x="1200" y="34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410" name="Google Shape;410;p47"/>
          <p:cNvCxnSpPr/>
          <p:nvPr/>
        </p:nvCxnSpPr>
        <p:spPr>
          <a:xfrm>
            <a:off x="2025650" y="5727700"/>
            <a:ext cx="4864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411" name="Google Shape;411;p47"/>
          <p:cNvGrpSpPr/>
          <p:nvPr/>
        </p:nvGrpSpPr>
        <p:grpSpPr>
          <a:xfrm>
            <a:off x="2411413" y="5668963"/>
            <a:ext cx="4294187" cy="146050"/>
            <a:chOff x="1447" y="3659"/>
            <a:chExt cx="2705" cy="92"/>
          </a:xfrm>
        </p:grpSpPr>
        <p:grpSp>
          <p:nvGrpSpPr>
            <p:cNvPr id="412" name="Google Shape;412;p47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413" name="Google Shape;413;p47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14" name="Google Shape;414;p47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15" name="Google Shape;415;p47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16" name="Google Shape;416;p47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17" name="Google Shape;417;p47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18" name="Google Shape;418;p47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19" name="Google Shape;419;p47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20" name="Google Shape;420;p47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421" name="Google Shape;421;p47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22" name="Google Shape;422;p47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423" name="Google Shape;423;p47"/>
          <p:cNvSpPr txBox="1"/>
          <p:nvPr/>
        </p:nvSpPr>
        <p:spPr>
          <a:xfrm>
            <a:off x="2284413" y="4124325"/>
            <a:ext cx="216693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Shaded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region contains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all feasible points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for this constraint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8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  Graphical Solution</a:t>
            </a:r>
            <a:endParaRPr/>
          </a:p>
        </p:txBody>
      </p:sp>
      <p:sp>
        <p:nvSpPr>
          <p:cNvPr id="430" name="Google Shape;430;p48"/>
          <p:cNvSpPr/>
          <p:nvPr/>
        </p:nvSpPr>
        <p:spPr>
          <a:xfrm>
            <a:off x="6945313" y="54848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431" name="Google Shape;431;p48"/>
          <p:cNvCxnSpPr/>
          <p:nvPr/>
        </p:nvCxnSpPr>
        <p:spPr>
          <a:xfrm>
            <a:off x="2032000" y="1860550"/>
            <a:ext cx="0" cy="387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432" name="Google Shape;432;p48"/>
          <p:cNvSpPr/>
          <p:nvPr/>
        </p:nvSpPr>
        <p:spPr>
          <a:xfrm>
            <a:off x="1636713" y="1358900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433" name="Google Shape;433;p48"/>
          <p:cNvSpPr/>
          <p:nvPr/>
        </p:nvSpPr>
        <p:spPr>
          <a:xfrm>
            <a:off x="2057400" y="2260600"/>
            <a:ext cx="3683000" cy="3479800"/>
          </a:xfrm>
          <a:custGeom>
            <a:avLst/>
            <a:gdLst/>
            <a:ahLst/>
            <a:cxnLst/>
            <a:rect l="l" t="t" r="r" b="b"/>
            <a:pathLst>
              <a:path w="2296" h="2200" extrusionOk="0">
                <a:moveTo>
                  <a:pt x="0" y="0"/>
                </a:moveTo>
                <a:lnTo>
                  <a:pt x="2296" y="220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34" name="Google Shape;434;p48"/>
          <p:cNvSpPr/>
          <p:nvPr/>
        </p:nvSpPr>
        <p:spPr>
          <a:xfrm>
            <a:off x="2038350" y="2984500"/>
            <a:ext cx="4413250" cy="2743200"/>
          </a:xfrm>
          <a:custGeom>
            <a:avLst/>
            <a:gdLst/>
            <a:ahLst/>
            <a:cxnLst/>
            <a:rect l="l" t="t" r="r" b="b"/>
            <a:pathLst>
              <a:path w="2732" h="1736" extrusionOk="0">
                <a:moveTo>
                  <a:pt x="0" y="0"/>
                </a:moveTo>
                <a:lnTo>
                  <a:pt x="2732" y="173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35" name="Google Shape;435;p48"/>
          <p:cNvSpPr/>
          <p:nvPr/>
        </p:nvSpPr>
        <p:spPr>
          <a:xfrm>
            <a:off x="2032000" y="2978150"/>
            <a:ext cx="2754313" cy="2755900"/>
          </a:xfrm>
          <a:custGeom>
            <a:avLst/>
            <a:gdLst/>
            <a:ahLst/>
            <a:cxnLst/>
            <a:rect l="l" t="t" r="r" b="b"/>
            <a:pathLst>
              <a:path w="1735" h="1736" extrusionOk="0">
                <a:moveTo>
                  <a:pt x="0" y="20"/>
                </a:moveTo>
                <a:lnTo>
                  <a:pt x="1452" y="907"/>
                </a:lnTo>
                <a:lnTo>
                  <a:pt x="1735" y="1177"/>
                </a:lnTo>
                <a:lnTo>
                  <a:pt x="1732" y="1732"/>
                </a:lnTo>
                <a:lnTo>
                  <a:pt x="16" y="1736"/>
                </a:lnTo>
                <a:lnTo>
                  <a:pt x="8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36" name="Google Shape;436;p48"/>
          <p:cNvSpPr txBox="1"/>
          <p:nvPr/>
        </p:nvSpPr>
        <p:spPr>
          <a:xfrm>
            <a:off x="1647825" y="2054225"/>
            <a:ext cx="31115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437" name="Google Shape;437;p48"/>
          <p:cNvSpPr txBox="1"/>
          <p:nvPr/>
        </p:nvSpPr>
        <p:spPr>
          <a:xfrm>
            <a:off x="2238375" y="58134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sp>
        <p:nvSpPr>
          <p:cNvPr id="438" name="Google Shape;438;p48"/>
          <p:cNvSpPr/>
          <p:nvPr/>
        </p:nvSpPr>
        <p:spPr>
          <a:xfrm>
            <a:off x="5786438" y="4446588"/>
            <a:ext cx="1965325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+ 3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= 19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439" name="Google Shape;439;p48"/>
          <p:cNvCxnSpPr/>
          <p:nvPr/>
        </p:nvCxnSpPr>
        <p:spPr>
          <a:xfrm flipH="1">
            <a:off x="2432050" y="2260600"/>
            <a:ext cx="279400" cy="3111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40" name="Google Shape;440;p48"/>
          <p:cNvCxnSpPr/>
          <p:nvPr/>
        </p:nvCxnSpPr>
        <p:spPr>
          <a:xfrm rot="10800000">
            <a:off x="4845050" y="3060700"/>
            <a:ext cx="6223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41" name="Google Shape;441;p48"/>
          <p:cNvCxnSpPr/>
          <p:nvPr/>
        </p:nvCxnSpPr>
        <p:spPr>
          <a:xfrm flipH="1">
            <a:off x="5467350" y="4800600"/>
            <a:ext cx="317500" cy="2730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442" name="Google Shape;442;p48"/>
          <p:cNvSpPr/>
          <p:nvPr/>
        </p:nvSpPr>
        <p:spPr>
          <a:xfrm>
            <a:off x="2703513" y="1897063"/>
            <a:ext cx="154940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=  8</a:t>
            </a:r>
            <a:endParaRPr/>
          </a:p>
        </p:txBody>
      </p:sp>
      <p:sp>
        <p:nvSpPr>
          <p:cNvPr id="443" name="Google Shape;443;p48"/>
          <p:cNvSpPr/>
          <p:nvPr/>
        </p:nvSpPr>
        <p:spPr>
          <a:xfrm>
            <a:off x="5522913" y="2830513"/>
            <a:ext cx="935037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 6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4" name="Google Shape;444;p48"/>
          <p:cNvSpPr txBox="1">
            <a:spLocks noGrp="1"/>
          </p:cNvSpPr>
          <p:nvPr>
            <p:ph type="body" idx="1"/>
          </p:nvPr>
        </p:nvSpPr>
        <p:spPr>
          <a:xfrm>
            <a:off x="687388" y="1081088"/>
            <a:ext cx="8020050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Combined-Constraint Graph Showing Feasible Region</a:t>
            </a:r>
            <a:endParaRPr/>
          </a:p>
        </p:txBody>
      </p:sp>
      <p:sp>
        <p:nvSpPr>
          <p:cNvPr id="445" name="Google Shape;445;p48"/>
          <p:cNvSpPr txBox="1"/>
          <p:nvPr/>
        </p:nvSpPr>
        <p:spPr>
          <a:xfrm>
            <a:off x="2754313" y="4537075"/>
            <a:ext cx="1181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Feasible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Region</a:t>
            </a:r>
            <a:endParaRPr/>
          </a:p>
        </p:txBody>
      </p:sp>
      <p:grpSp>
        <p:nvGrpSpPr>
          <p:cNvPr id="446" name="Google Shape;446;p48"/>
          <p:cNvGrpSpPr/>
          <p:nvPr/>
        </p:nvGrpSpPr>
        <p:grpSpPr>
          <a:xfrm>
            <a:off x="1955800" y="2235200"/>
            <a:ext cx="139700" cy="3111500"/>
            <a:chOff x="1200" y="1536"/>
            <a:chExt cx="88" cy="1960"/>
          </a:xfrm>
        </p:grpSpPr>
        <p:cxnSp>
          <p:nvCxnSpPr>
            <p:cNvPr id="447" name="Google Shape;447;p48"/>
            <p:cNvCxnSpPr/>
            <p:nvPr/>
          </p:nvCxnSpPr>
          <p:spPr>
            <a:xfrm>
              <a:off x="1200" y="15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48" name="Google Shape;448;p48"/>
            <p:cNvCxnSpPr/>
            <p:nvPr/>
          </p:nvCxnSpPr>
          <p:spPr>
            <a:xfrm>
              <a:off x="1200" y="18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49" name="Google Shape;449;p48"/>
            <p:cNvCxnSpPr/>
            <p:nvPr/>
          </p:nvCxnSpPr>
          <p:spPr>
            <a:xfrm>
              <a:off x="1200" y="20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50" name="Google Shape;450;p48"/>
            <p:cNvCxnSpPr/>
            <p:nvPr/>
          </p:nvCxnSpPr>
          <p:spPr>
            <a:xfrm>
              <a:off x="1200" y="237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51" name="Google Shape;451;p48"/>
            <p:cNvCxnSpPr/>
            <p:nvPr/>
          </p:nvCxnSpPr>
          <p:spPr>
            <a:xfrm>
              <a:off x="1200" y="265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52" name="Google Shape;452;p48"/>
            <p:cNvCxnSpPr/>
            <p:nvPr/>
          </p:nvCxnSpPr>
          <p:spPr>
            <a:xfrm>
              <a:off x="1200" y="29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53" name="Google Shape;453;p48"/>
            <p:cNvCxnSpPr/>
            <p:nvPr/>
          </p:nvCxnSpPr>
          <p:spPr>
            <a:xfrm>
              <a:off x="1200" y="32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54" name="Google Shape;454;p48"/>
            <p:cNvCxnSpPr/>
            <p:nvPr/>
          </p:nvCxnSpPr>
          <p:spPr>
            <a:xfrm>
              <a:off x="1200" y="34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455" name="Google Shape;455;p48"/>
          <p:cNvCxnSpPr/>
          <p:nvPr/>
        </p:nvCxnSpPr>
        <p:spPr>
          <a:xfrm>
            <a:off x="2025650" y="5727700"/>
            <a:ext cx="4864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456" name="Google Shape;456;p48"/>
          <p:cNvGrpSpPr/>
          <p:nvPr/>
        </p:nvGrpSpPr>
        <p:grpSpPr>
          <a:xfrm>
            <a:off x="2411413" y="5668963"/>
            <a:ext cx="4294187" cy="146050"/>
            <a:chOff x="1447" y="3659"/>
            <a:chExt cx="2705" cy="92"/>
          </a:xfrm>
        </p:grpSpPr>
        <p:grpSp>
          <p:nvGrpSpPr>
            <p:cNvPr id="457" name="Google Shape;457;p48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458" name="Google Shape;458;p48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59" name="Google Shape;459;p48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60" name="Google Shape;460;p48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61" name="Google Shape;461;p48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62" name="Google Shape;462;p48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63" name="Google Shape;463;p48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64" name="Google Shape;464;p48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465" name="Google Shape;465;p48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466" name="Google Shape;466;p48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67" name="Google Shape;467;p48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468" name="Google Shape;468;p48"/>
          <p:cNvCxnSpPr/>
          <p:nvPr/>
        </p:nvCxnSpPr>
        <p:spPr>
          <a:xfrm rot="10800000">
            <a:off x="4781550" y="1739900"/>
            <a:ext cx="0" cy="3975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9"/>
          <p:cNvSpPr/>
          <p:nvPr/>
        </p:nvSpPr>
        <p:spPr>
          <a:xfrm>
            <a:off x="2019300" y="2971800"/>
            <a:ext cx="2755900" cy="2755900"/>
          </a:xfrm>
          <a:custGeom>
            <a:avLst/>
            <a:gdLst/>
            <a:ahLst/>
            <a:cxnLst/>
            <a:rect l="l" t="t" r="r" b="b"/>
            <a:pathLst>
              <a:path w="1704" h="1736" extrusionOk="0">
                <a:moveTo>
                  <a:pt x="0" y="0"/>
                </a:moveTo>
                <a:lnTo>
                  <a:pt x="1408" y="944"/>
                </a:lnTo>
                <a:lnTo>
                  <a:pt x="1704" y="1208"/>
                </a:lnTo>
                <a:lnTo>
                  <a:pt x="1704" y="1736"/>
                </a:lnTo>
                <a:lnTo>
                  <a:pt x="8" y="1736"/>
                </a:lnTo>
                <a:lnTo>
                  <a:pt x="8" y="56"/>
                </a:lnTo>
              </a:path>
            </a:pathLst>
          </a:custGeom>
          <a:solidFill>
            <a:srgbClr val="5F5F5F"/>
          </a:solidFill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75" name="Google Shape;475;p49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  Graphical Solution</a:t>
            </a:r>
            <a:endParaRPr/>
          </a:p>
        </p:txBody>
      </p:sp>
      <p:sp>
        <p:nvSpPr>
          <p:cNvPr id="476" name="Google Shape;476;p49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411480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Objective Function Line</a:t>
            </a:r>
            <a:endParaRPr/>
          </a:p>
        </p:txBody>
      </p:sp>
      <p:sp>
        <p:nvSpPr>
          <p:cNvPr id="477" name="Google Shape;477;p49"/>
          <p:cNvSpPr/>
          <p:nvPr/>
        </p:nvSpPr>
        <p:spPr>
          <a:xfrm>
            <a:off x="7034213" y="54848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478" name="Google Shape;478;p49"/>
          <p:cNvCxnSpPr/>
          <p:nvPr/>
        </p:nvCxnSpPr>
        <p:spPr>
          <a:xfrm>
            <a:off x="2012950" y="5727700"/>
            <a:ext cx="48641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79" name="Google Shape;479;p49"/>
          <p:cNvCxnSpPr/>
          <p:nvPr/>
        </p:nvCxnSpPr>
        <p:spPr>
          <a:xfrm>
            <a:off x="2019300" y="1860550"/>
            <a:ext cx="0" cy="38735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480" name="Google Shape;480;p49"/>
          <p:cNvSpPr/>
          <p:nvPr/>
        </p:nvSpPr>
        <p:spPr>
          <a:xfrm>
            <a:off x="1636713" y="1358900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481" name="Google Shape;481;p49"/>
          <p:cNvSpPr txBox="1"/>
          <p:nvPr/>
        </p:nvSpPr>
        <p:spPr>
          <a:xfrm>
            <a:off x="5665788" y="4965700"/>
            <a:ext cx="790575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(7, 0)</a:t>
            </a:r>
            <a:endParaRPr/>
          </a:p>
        </p:txBody>
      </p:sp>
      <p:cxnSp>
        <p:nvCxnSpPr>
          <p:cNvPr id="482" name="Google Shape;482;p49"/>
          <p:cNvCxnSpPr/>
          <p:nvPr/>
        </p:nvCxnSpPr>
        <p:spPr>
          <a:xfrm flipH="1">
            <a:off x="5353050" y="5353050"/>
            <a:ext cx="317500" cy="2921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483" name="Google Shape;483;p49"/>
          <p:cNvSpPr txBox="1"/>
          <p:nvPr/>
        </p:nvSpPr>
        <p:spPr>
          <a:xfrm>
            <a:off x="2643188" y="2660650"/>
            <a:ext cx="790575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(0, 5)</a:t>
            </a:r>
            <a:endParaRPr/>
          </a:p>
        </p:txBody>
      </p:sp>
      <p:sp>
        <p:nvSpPr>
          <p:cNvPr id="484" name="Google Shape;484;p49"/>
          <p:cNvSpPr/>
          <p:nvPr/>
        </p:nvSpPr>
        <p:spPr>
          <a:xfrm>
            <a:off x="4132263" y="3014663"/>
            <a:ext cx="2503487" cy="758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Objective Function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7x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= 35</a:t>
            </a:r>
            <a:endParaRPr/>
          </a:p>
        </p:txBody>
      </p:sp>
      <p:cxnSp>
        <p:nvCxnSpPr>
          <p:cNvPr id="485" name="Google Shape;485;p49"/>
          <p:cNvCxnSpPr/>
          <p:nvPr/>
        </p:nvCxnSpPr>
        <p:spPr>
          <a:xfrm>
            <a:off x="2000250" y="3562350"/>
            <a:ext cx="3263900" cy="2159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86" name="Google Shape;486;p49"/>
          <p:cNvCxnSpPr/>
          <p:nvPr/>
        </p:nvCxnSpPr>
        <p:spPr>
          <a:xfrm flipH="1">
            <a:off x="3530600" y="3752850"/>
            <a:ext cx="584200" cy="7302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87" name="Google Shape;487;p49"/>
          <p:cNvCxnSpPr/>
          <p:nvPr/>
        </p:nvCxnSpPr>
        <p:spPr>
          <a:xfrm flipH="1">
            <a:off x="2159000" y="3041650"/>
            <a:ext cx="488950" cy="4635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488" name="Google Shape;488;p49"/>
          <p:cNvSpPr txBox="1"/>
          <p:nvPr/>
        </p:nvSpPr>
        <p:spPr>
          <a:xfrm>
            <a:off x="1635125" y="2054225"/>
            <a:ext cx="31115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489" name="Google Shape;489;p49"/>
          <p:cNvSpPr txBox="1"/>
          <p:nvPr/>
        </p:nvSpPr>
        <p:spPr>
          <a:xfrm>
            <a:off x="2225675" y="58134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grpSp>
        <p:nvGrpSpPr>
          <p:cNvPr id="490" name="Google Shape;490;p49"/>
          <p:cNvGrpSpPr/>
          <p:nvPr/>
        </p:nvGrpSpPr>
        <p:grpSpPr>
          <a:xfrm>
            <a:off x="1943100" y="2235200"/>
            <a:ext cx="139700" cy="3111500"/>
            <a:chOff x="1200" y="1536"/>
            <a:chExt cx="88" cy="1960"/>
          </a:xfrm>
        </p:grpSpPr>
        <p:cxnSp>
          <p:nvCxnSpPr>
            <p:cNvPr id="491" name="Google Shape;491;p49"/>
            <p:cNvCxnSpPr/>
            <p:nvPr/>
          </p:nvCxnSpPr>
          <p:spPr>
            <a:xfrm>
              <a:off x="1200" y="15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92" name="Google Shape;492;p49"/>
            <p:cNvCxnSpPr/>
            <p:nvPr/>
          </p:nvCxnSpPr>
          <p:spPr>
            <a:xfrm>
              <a:off x="1200" y="18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93" name="Google Shape;493;p49"/>
            <p:cNvCxnSpPr/>
            <p:nvPr/>
          </p:nvCxnSpPr>
          <p:spPr>
            <a:xfrm>
              <a:off x="1200" y="20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94" name="Google Shape;494;p49"/>
            <p:cNvCxnSpPr/>
            <p:nvPr/>
          </p:nvCxnSpPr>
          <p:spPr>
            <a:xfrm>
              <a:off x="1200" y="237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95" name="Google Shape;495;p49"/>
            <p:cNvCxnSpPr/>
            <p:nvPr/>
          </p:nvCxnSpPr>
          <p:spPr>
            <a:xfrm>
              <a:off x="1200" y="265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96" name="Google Shape;496;p49"/>
            <p:cNvCxnSpPr/>
            <p:nvPr/>
          </p:nvCxnSpPr>
          <p:spPr>
            <a:xfrm>
              <a:off x="1200" y="29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97" name="Google Shape;497;p49"/>
            <p:cNvCxnSpPr/>
            <p:nvPr/>
          </p:nvCxnSpPr>
          <p:spPr>
            <a:xfrm>
              <a:off x="1200" y="32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498" name="Google Shape;498;p49"/>
            <p:cNvCxnSpPr/>
            <p:nvPr/>
          </p:nvCxnSpPr>
          <p:spPr>
            <a:xfrm>
              <a:off x="1200" y="34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grpSp>
        <p:nvGrpSpPr>
          <p:cNvPr id="499" name="Google Shape;499;p49"/>
          <p:cNvGrpSpPr/>
          <p:nvPr/>
        </p:nvGrpSpPr>
        <p:grpSpPr>
          <a:xfrm>
            <a:off x="2398713" y="5668963"/>
            <a:ext cx="4294187" cy="146050"/>
            <a:chOff x="1447" y="3659"/>
            <a:chExt cx="2705" cy="92"/>
          </a:xfrm>
        </p:grpSpPr>
        <p:grpSp>
          <p:nvGrpSpPr>
            <p:cNvPr id="500" name="Google Shape;500;p49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501" name="Google Shape;501;p49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02" name="Google Shape;502;p49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03" name="Google Shape;503;p49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04" name="Google Shape;504;p49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05" name="Google Shape;505;p49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06" name="Google Shape;506;p49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07" name="Google Shape;507;p49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08" name="Google Shape;508;p49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509" name="Google Shape;509;p49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10" name="Google Shape;510;p49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0"/>
          <p:cNvSpPr/>
          <p:nvPr/>
        </p:nvSpPr>
        <p:spPr>
          <a:xfrm>
            <a:off x="2019300" y="2957513"/>
            <a:ext cx="2755900" cy="2770187"/>
          </a:xfrm>
          <a:custGeom>
            <a:avLst/>
            <a:gdLst/>
            <a:ahLst/>
            <a:cxnLst/>
            <a:rect l="l" t="t" r="r" b="b"/>
            <a:pathLst>
              <a:path w="1736" h="1745" extrusionOk="0">
                <a:moveTo>
                  <a:pt x="0" y="9"/>
                </a:moveTo>
                <a:lnTo>
                  <a:pt x="1434" y="942"/>
                </a:lnTo>
                <a:lnTo>
                  <a:pt x="1735" y="1210"/>
                </a:lnTo>
                <a:lnTo>
                  <a:pt x="1736" y="1745"/>
                </a:lnTo>
                <a:lnTo>
                  <a:pt x="8" y="1745"/>
                </a:lnTo>
                <a:lnTo>
                  <a:pt x="8" y="0"/>
                </a:lnTo>
              </a:path>
            </a:pathLst>
          </a:custGeom>
          <a:solidFill>
            <a:srgbClr val="5F5F5F"/>
          </a:solidFill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17" name="Google Shape;517;p50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1:  Graphical Solution</a:t>
            </a:r>
            <a:endParaRPr/>
          </a:p>
        </p:txBody>
      </p:sp>
      <p:sp>
        <p:nvSpPr>
          <p:cNvPr id="518" name="Google Shape;518;p50"/>
          <p:cNvSpPr/>
          <p:nvPr/>
        </p:nvSpPr>
        <p:spPr>
          <a:xfrm>
            <a:off x="687388" y="1085850"/>
            <a:ext cx="537845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Selected Objective Function Lines</a:t>
            </a:r>
            <a:endParaRPr/>
          </a:p>
        </p:txBody>
      </p:sp>
      <p:sp>
        <p:nvSpPr>
          <p:cNvPr id="519" name="Google Shape;519;p50"/>
          <p:cNvSpPr/>
          <p:nvPr/>
        </p:nvSpPr>
        <p:spPr>
          <a:xfrm>
            <a:off x="7034213" y="54848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520" name="Google Shape;520;p50"/>
          <p:cNvCxnSpPr/>
          <p:nvPr/>
        </p:nvCxnSpPr>
        <p:spPr>
          <a:xfrm>
            <a:off x="2012950" y="5727700"/>
            <a:ext cx="48641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521" name="Google Shape;521;p50"/>
          <p:cNvSpPr/>
          <p:nvPr/>
        </p:nvSpPr>
        <p:spPr>
          <a:xfrm>
            <a:off x="1636713" y="1358900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522" name="Google Shape;522;p50"/>
          <p:cNvSpPr/>
          <p:nvPr/>
        </p:nvSpPr>
        <p:spPr>
          <a:xfrm>
            <a:off x="2963863" y="2652713"/>
            <a:ext cx="1806575" cy="4238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7x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= 35</a:t>
            </a:r>
            <a:endParaRPr/>
          </a:p>
        </p:txBody>
      </p:sp>
      <p:cxnSp>
        <p:nvCxnSpPr>
          <p:cNvPr id="523" name="Google Shape;523;p50"/>
          <p:cNvCxnSpPr/>
          <p:nvPr/>
        </p:nvCxnSpPr>
        <p:spPr>
          <a:xfrm>
            <a:off x="2038350" y="3575050"/>
            <a:ext cx="3200400" cy="2146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524" name="Google Shape;524;p50"/>
          <p:cNvSpPr txBox="1"/>
          <p:nvPr/>
        </p:nvSpPr>
        <p:spPr>
          <a:xfrm>
            <a:off x="1635125" y="2054225"/>
            <a:ext cx="31115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525" name="Google Shape;525;p50"/>
          <p:cNvSpPr txBox="1"/>
          <p:nvPr/>
        </p:nvSpPr>
        <p:spPr>
          <a:xfrm>
            <a:off x="2225675" y="58134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cxnSp>
        <p:nvCxnSpPr>
          <p:cNvPr id="526" name="Google Shape;526;p50"/>
          <p:cNvCxnSpPr/>
          <p:nvPr/>
        </p:nvCxnSpPr>
        <p:spPr>
          <a:xfrm>
            <a:off x="2012950" y="3282950"/>
            <a:ext cx="3581400" cy="2413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527" name="Google Shape;527;p50"/>
          <p:cNvSpPr/>
          <p:nvPr/>
        </p:nvSpPr>
        <p:spPr>
          <a:xfrm>
            <a:off x="5783263" y="4198938"/>
            <a:ext cx="1806575" cy="4238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7x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= 42</a:t>
            </a:r>
            <a:endParaRPr/>
          </a:p>
        </p:txBody>
      </p:sp>
      <p:sp>
        <p:nvSpPr>
          <p:cNvPr id="528" name="Google Shape;528;p50"/>
          <p:cNvSpPr/>
          <p:nvPr/>
        </p:nvSpPr>
        <p:spPr>
          <a:xfrm>
            <a:off x="4341813" y="3344863"/>
            <a:ext cx="1806575" cy="4238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7x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= 39</a:t>
            </a:r>
            <a:endParaRPr/>
          </a:p>
        </p:txBody>
      </p:sp>
      <p:cxnSp>
        <p:nvCxnSpPr>
          <p:cNvPr id="529" name="Google Shape;529;p50"/>
          <p:cNvCxnSpPr/>
          <p:nvPr/>
        </p:nvCxnSpPr>
        <p:spPr>
          <a:xfrm flipH="1">
            <a:off x="5200650" y="4546600"/>
            <a:ext cx="609600" cy="6350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530" name="Google Shape;530;p50"/>
          <p:cNvCxnSpPr/>
          <p:nvPr/>
        </p:nvCxnSpPr>
        <p:spPr>
          <a:xfrm>
            <a:off x="2025650" y="3092450"/>
            <a:ext cx="3924300" cy="2616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531" name="Google Shape;531;p50"/>
          <p:cNvGrpSpPr/>
          <p:nvPr/>
        </p:nvGrpSpPr>
        <p:grpSpPr>
          <a:xfrm>
            <a:off x="2398713" y="5668963"/>
            <a:ext cx="4294187" cy="146050"/>
            <a:chOff x="1447" y="3659"/>
            <a:chExt cx="2705" cy="92"/>
          </a:xfrm>
        </p:grpSpPr>
        <p:grpSp>
          <p:nvGrpSpPr>
            <p:cNvPr id="532" name="Google Shape;532;p50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533" name="Google Shape;533;p50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34" name="Google Shape;534;p50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35" name="Google Shape;535;p50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36" name="Google Shape;536;p50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37" name="Google Shape;537;p50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38" name="Google Shape;538;p50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39" name="Google Shape;539;p50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40" name="Google Shape;540;p50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541" name="Google Shape;541;p50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42" name="Google Shape;542;p50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543" name="Google Shape;543;p50"/>
          <p:cNvCxnSpPr/>
          <p:nvPr/>
        </p:nvCxnSpPr>
        <p:spPr>
          <a:xfrm flipH="1">
            <a:off x="3771900" y="3714750"/>
            <a:ext cx="584200" cy="7302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544" name="Google Shape;544;p50"/>
          <p:cNvCxnSpPr/>
          <p:nvPr/>
        </p:nvCxnSpPr>
        <p:spPr>
          <a:xfrm flipH="1">
            <a:off x="2247900" y="3016250"/>
            <a:ext cx="739775" cy="6667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545" name="Google Shape;545;p50"/>
          <p:cNvCxnSpPr/>
          <p:nvPr/>
        </p:nvCxnSpPr>
        <p:spPr>
          <a:xfrm>
            <a:off x="2019300" y="1847850"/>
            <a:ext cx="0" cy="38735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546" name="Google Shape;546;p50"/>
          <p:cNvGrpSpPr/>
          <p:nvPr/>
        </p:nvGrpSpPr>
        <p:grpSpPr>
          <a:xfrm>
            <a:off x="1943100" y="2235200"/>
            <a:ext cx="139700" cy="3111500"/>
            <a:chOff x="1200" y="1536"/>
            <a:chExt cx="88" cy="1960"/>
          </a:xfrm>
        </p:grpSpPr>
        <p:cxnSp>
          <p:nvCxnSpPr>
            <p:cNvPr id="547" name="Google Shape;547;p50"/>
            <p:cNvCxnSpPr/>
            <p:nvPr/>
          </p:nvCxnSpPr>
          <p:spPr>
            <a:xfrm>
              <a:off x="1200" y="15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48" name="Google Shape;548;p50"/>
            <p:cNvCxnSpPr/>
            <p:nvPr/>
          </p:nvCxnSpPr>
          <p:spPr>
            <a:xfrm>
              <a:off x="1200" y="18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49" name="Google Shape;549;p50"/>
            <p:cNvCxnSpPr/>
            <p:nvPr/>
          </p:nvCxnSpPr>
          <p:spPr>
            <a:xfrm>
              <a:off x="1200" y="20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50" name="Google Shape;550;p50"/>
            <p:cNvCxnSpPr/>
            <p:nvPr/>
          </p:nvCxnSpPr>
          <p:spPr>
            <a:xfrm>
              <a:off x="1200" y="237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51" name="Google Shape;551;p50"/>
            <p:cNvCxnSpPr/>
            <p:nvPr/>
          </p:nvCxnSpPr>
          <p:spPr>
            <a:xfrm>
              <a:off x="1200" y="265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52" name="Google Shape;552;p50"/>
            <p:cNvCxnSpPr/>
            <p:nvPr/>
          </p:nvCxnSpPr>
          <p:spPr>
            <a:xfrm>
              <a:off x="1200" y="29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53" name="Google Shape;553;p50"/>
            <p:cNvCxnSpPr/>
            <p:nvPr/>
          </p:nvCxnSpPr>
          <p:spPr>
            <a:xfrm>
              <a:off x="1200" y="32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54" name="Google Shape;554;p50"/>
            <p:cNvCxnSpPr/>
            <p:nvPr/>
          </p:nvCxnSpPr>
          <p:spPr>
            <a:xfrm>
              <a:off x="1200" y="34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1"/>
          <p:cNvSpPr/>
          <p:nvPr/>
        </p:nvSpPr>
        <p:spPr>
          <a:xfrm>
            <a:off x="2032000" y="2946400"/>
            <a:ext cx="2743200" cy="2781300"/>
          </a:xfrm>
          <a:custGeom>
            <a:avLst/>
            <a:gdLst/>
            <a:ahLst/>
            <a:cxnLst/>
            <a:rect l="l" t="t" r="r" b="b"/>
            <a:pathLst>
              <a:path w="1696" h="1752" extrusionOk="0">
                <a:moveTo>
                  <a:pt x="0" y="8"/>
                </a:moveTo>
                <a:lnTo>
                  <a:pt x="1448" y="960"/>
                </a:lnTo>
                <a:lnTo>
                  <a:pt x="1696" y="1224"/>
                </a:lnTo>
                <a:lnTo>
                  <a:pt x="1696" y="1752"/>
                </a:lnTo>
                <a:lnTo>
                  <a:pt x="0" y="1752"/>
                </a:lnTo>
                <a:lnTo>
                  <a:pt x="0" y="0"/>
                </a:lnTo>
              </a:path>
            </a:pathLst>
          </a:custGeom>
          <a:solidFill>
            <a:srgbClr val="5F5F5F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61" name="Google Shape;561;p5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  Graphical Solution</a:t>
            </a:r>
            <a:endParaRPr/>
          </a:p>
        </p:txBody>
      </p:sp>
      <p:sp>
        <p:nvSpPr>
          <p:cNvPr id="562" name="Google Shape;562;p51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31416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Optimal Solution</a:t>
            </a:r>
            <a:endParaRPr/>
          </a:p>
        </p:txBody>
      </p:sp>
      <p:sp>
        <p:nvSpPr>
          <p:cNvPr id="563" name="Google Shape;563;p51"/>
          <p:cNvSpPr/>
          <p:nvPr/>
        </p:nvSpPr>
        <p:spPr>
          <a:xfrm>
            <a:off x="7034213" y="54848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564" name="Google Shape;564;p51"/>
          <p:cNvCxnSpPr/>
          <p:nvPr/>
        </p:nvCxnSpPr>
        <p:spPr>
          <a:xfrm>
            <a:off x="2012950" y="5727700"/>
            <a:ext cx="4864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565" name="Google Shape;565;p51"/>
          <p:cNvCxnSpPr/>
          <p:nvPr/>
        </p:nvCxnSpPr>
        <p:spPr>
          <a:xfrm>
            <a:off x="2019300" y="1860550"/>
            <a:ext cx="0" cy="387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566" name="Google Shape;566;p51"/>
          <p:cNvSpPr/>
          <p:nvPr/>
        </p:nvSpPr>
        <p:spPr>
          <a:xfrm>
            <a:off x="1636713" y="1362075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cxnSp>
        <p:nvCxnSpPr>
          <p:cNvPr id="567" name="Google Shape;567;p51"/>
          <p:cNvCxnSpPr/>
          <p:nvPr/>
        </p:nvCxnSpPr>
        <p:spPr>
          <a:xfrm>
            <a:off x="2241550" y="2997200"/>
            <a:ext cx="3225800" cy="2235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568" name="Google Shape;568;p51"/>
          <p:cNvSpPr/>
          <p:nvPr/>
        </p:nvSpPr>
        <p:spPr>
          <a:xfrm>
            <a:off x="3427413" y="1541463"/>
            <a:ext cx="3121025" cy="10937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Maximum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Objective Function Line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7x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= 46</a:t>
            </a:r>
            <a:endParaRPr/>
          </a:p>
        </p:txBody>
      </p:sp>
      <p:cxnSp>
        <p:nvCxnSpPr>
          <p:cNvPr id="569" name="Google Shape;569;p51"/>
          <p:cNvCxnSpPr/>
          <p:nvPr/>
        </p:nvCxnSpPr>
        <p:spPr>
          <a:xfrm flipH="1">
            <a:off x="2863850" y="2616200"/>
            <a:ext cx="584200" cy="7302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570" name="Google Shape;570;p51"/>
          <p:cNvSpPr/>
          <p:nvPr/>
        </p:nvSpPr>
        <p:spPr>
          <a:xfrm>
            <a:off x="4273550" y="4413250"/>
            <a:ext cx="76200" cy="762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571" name="Google Shape;571;p51"/>
          <p:cNvCxnSpPr/>
          <p:nvPr/>
        </p:nvCxnSpPr>
        <p:spPr>
          <a:xfrm flipH="1">
            <a:off x="4303713" y="4502150"/>
            <a:ext cx="3175" cy="12128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51"/>
          <p:cNvCxnSpPr/>
          <p:nvPr/>
        </p:nvCxnSpPr>
        <p:spPr>
          <a:xfrm flipH="1">
            <a:off x="2082800" y="4456113"/>
            <a:ext cx="2235200" cy="3175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51"/>
          <p:cNvCxnSpPr/>
          <p:nvPr/>
        </p:nvCxnSpPr>
        <p:spPr>
          <a:xfrm flipH="1">
            <a:off x="4425950" y="3651250"/>
            <a:ext cx="584200" cy="7302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574" name="Google Shape;574;p51"/>
          <p:cNvSpPr/>
          <p:nvPr/>
        </p:nvSpPr>
        <p:spPr>
          <a:xfrm>
            <a:off x="4995863" y="2862263"/>
            <a:ext cx="2309812" cy="758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Optimal Solution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5,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3)</a:t>
            </a:r>
            <a:endParaRPr/>
          </a:p>
        </p:txBody>
      </p:sp>
      <p:sp>
        <p:nvSpPr>
          <p:cNvPr id="575" name="Google Shape;575;p51"/>
          <p:cNvSpPr txBox="1"/>
          <p:nvPr/>
        </p:nvSpPr>
        <p:spPr>
          <a:xfrm>
            <a:off x="1635125" y="2054225"/>
            <a:ext cx="31115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576" name="Google Shape;576;p51"/>
          <p:cNvSpPr txBox="1"/>
          <p:nvPr/>
        </p:nvSpPr>
        <p:spPr>
          <a:xfrm>
            <a:off x="2225675" y="58134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grpSp>
        <p:nvGrpSpPr>
          <p:cNvPr id="577" name="Google Shape;577;p51"/>
          <p:cNvGrpSpPr/>
          <p:nvPr/>
        </p:nvGrpSpPr>
        <p:grpSpPr>
          <a:xfrm>
            <a:off x="1943100" y="2235200"/>
            <a:ext cx="139700" cy="3111500"/>
            <a:chOff x="1200" y="1536"/>
            <a:chExt cx="88" cy="1960"/>
          </a:xfrm>
        </p:grpSpPr>
        <p:cxnSp>
          <p:nvCxnSpPr>
            <p:cNvPr id="578" name="Google Shape;578;p51"/>
            <p:cNvCxnSpPr/>
            <p:nvPr/>
          </p:nvCxnSpPr>
          <p:spPr>
            <a:xfrm>
              <a:off x="1200" y="15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79" name="Google Shape;579;p51"/>
            <p:cNvCxnSpPr/>
            <p:nvPr/>
          </p:nvCxnSpPr>
          <p:spPr>
            <a:xfrm>
              <a:off x="1200" y="18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80" name="Google Shape;580;p51"/>
            <p:cNvCxnSpPr/>
            <p:nvPr/>
          </p:nvCxnSpPr>
          <p:spPr>
            <a:xfrm>
              <a:off x="1200" y="20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81" name="Google Shape;581;p51"/>
            <p:cNvCxnSpPr/>
            <p:nvPr/>
          </p:nvCxnSpPr>
          <p:spPr>
            <a:xfrm>
              <a:off x="1200" y="237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82" name="Google Shape;582;p51"/>
            <p:cNvCxnSpPr/>
            <p:nvPr/>
          </p:nvCxnSpPr>
          <p:spPr>
            <a:xfrm>
              <a:off x="1200" y="265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83" name="Google Shape;583;p51"/>
            <p:cNvCxnSpPr/>
            <p:nvPr/>
          </p:nvCxnSpPr>
          <p:spPr>
            <a:xfrm>
              <a:off x="1200" y="29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84" name="Google Shape;584;p51"/>
            <p:cNvCxnSpPr/>
            <p:nvPr/>
          </p:nvCxnSpPr>
          <p:spPr>
            <a:xfrm>
              <a:off x="1200" y="32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85" name="Google Shape;585;p51"/>
            <p:cNvCxnSpPr/>
            <p:nvPr/>
          </p:nvCxnSpPr>
          <p:spPr>
            <a:xfrm>
              <a:off x="1200" y="34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grpSp>
        <p:nvGrpSpPr>
          <p:cNvPr id="586" name="Google Shape;586;p51"/>
          <p:cNvGrpSpPr/>
          <p:nvPr/>
        </p:nvGrpSpPr>
        <p:grpSpPr>
          <a:xfrm>
            <a:off x="2398713" y="5668963"/>
            <a:ext cx="4294187" cy="146050"/>
            <a:chOff x="1447" y="3659"/>
            <a:chExt cx="2705" cy="92"/>
          </a:xfrm>
        </p:grpSpPr>
        <p:grpSp>
          <p:nvGrpSpPr>
            <p:cNvPr id="587" name="Google Shape;587;p51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588" name="Google Shape;588;p51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89" name="Google Shape;589;p51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90" name="Google Shape;590;p51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91" name="Google Shape;591;p51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92" name="Google Shape;592;p51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93" name="Google Shape;593;p51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94" name="Google Shape;594;p51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595" name="Google Shape;595;p51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596" name="Google Shape;596;p51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597" name="Google Shape;597;p51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2"/>
          <p:cNvSpPr txBox="1">
            <a:spLocks noGrp="1"/>
          </p:cNvSpPr>
          <p:nvPr>
            <p:ph type="title"/>
          </p:nvPr>
        </p:nvSpPr>
        <p:spPr>
          <a:xfrm>
            <a:off x="533400" y="144463"/>
            <a:ext cx="8081963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the Graphical Solution Procedure</a:t>
            </a:r>
            <a:br>
              <a:rPr lang="en-US"/>
            </a:br>
            <a:r>
              <a:rPr lang="en-US"/>
              <a:t>for Maximization Problems</a:t>
            </a:r>
            <a:endParaRPr/>
          </a:p>
        </p:txBody>
      </p:sp>
      <p:sp>
        <p:nvSpPr>
          <p:cNvPr id="604" name="Google Shape;604;p52"/>
          <p:cNvSpPr txBox="1">
            <a:spLocks noGrp="1"/>
          </p:cNvSpPr>
          <p:nvPr>
            <p:ph type="body" idx="1"/>
          </p:nvPr>
        </p:nvSpPr>
        <p:spPr>
          <a:xfrm>
            <a:off x="687388" y="1120775"/>
            <a:ext cx="7624762" cy="391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Prepare a graph of the feasible solutions for each of the constraints.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Determine the feasible region that satisfies all the constraints simultaneously.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Draw an objective function line.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Move parallel objective function lines toward </a:t>
            </a:r>
            <a:r>
              <a:rPr lang="en-US" u="sng"/>
              <a:t>larger</a:t>
            </a:r>
            <a:r>
              <a:rPr lang="en-US"/>
              <a:t> objective function values without entirely leaving the feasible region.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Any feasible solution on the objective function line with the </a:t>
            </a:r>
            <a:r>
              <a:rPr lang="en-US" u="sng"/>
              <a:t>largest</a:t>
            </a:r>
            <a:r>
              <a:rPr lang="en-US"/>
              <a:t> value is an optimal solution.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Slack and Surplus Variables</a:t>
            </a:r>
            <a:endParaRPr/>
          </a:p>
        </p:txBody>
      </p:sp>
      <p:sp>
        <p:nvSpPr>
          <p:cNvPr id="611" name="Google Shape;611;p53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16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linear program in which all the variables are non-negative and all the constraints are equalities is said to be in </a:t>
            </a:r>
            <a:r>
              <a:rPr lang="en-US" u="sng"/>
              <a:t>standard form</a:t>
            </a:r>
            <a:r>
              <a:rPr lang="en-US"/>
              <a:t>.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Standard form is attained by adding </a:t>
            </a:r>
            <a:r>
              <a:rPr lang="en-US" u="sng"/>
              <a:t>slack variables</a:t>
            </a:r>
            <a:r>
              <a:rPr lang="en-US"/>
              <a:t> to "less than or equal to" constraints, and by subtracting </a:t>
            </a:r>
            <a:r>
              <a:rPr lang="en-US" u="sng"/>
              <a:t>surplus variables</a:t>
            </a:r>
            <a:r>
              <a:rPr lang="en-US"/>
              <a:t> from "greater than or equal to" constraints.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Slack and surplus variables represent the difference between the left and right sides of the constraints.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Slack and surplus variables have objective function coefficients equal to 0.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4"/>
          <p:cNvSpPr/>
          <p:nvPr/>
        </p:nvSpPr>
        <p:spPr>
          <a:xfrm>
            <a:off x="1847850" y="1733550"/>
            <a:ext cx="5543550" cy="28956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18" name="Google Shape;618;p54"/>
          <p:cNvSpPr txBox="1">
            <a:spLocks noGrp="1"/>
          </p:cNvSpPr>
          <p:nvPr>
            <p:ph type="body" idx="1"/>
          </p:nvPr>
        </p:nvSpPr>
        <p:spPr>
          <a:xfrm>
            <a:off x="2011363" y="1905000"/>
            <a:ext cx="5300662" cy="259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Max     5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+ 7</a:t>
            </a:r>
            <a:r>
              <a:rPr lang="en-US" i="1"/>
              <a:t>x</a:t>
            </a:r>
            <a:r>
              <a:rPr lang="en-US" baseline="-25000"/>
              <a:t>2 </a:t>
            </a:r>
            <a:r>
              <a:rPr lang="en-US"/>
              <a:t>+ 0</a:t>
            </a:r>
            <a:r>
              <a:rPr lang="en-US" i="1"/>
              <a:t>s</a:t>
            </a:r>
            <a:r>
              <a:rPr lang="en-US" baseline="-25000"/>
              <a:t>1 </a:t>
            </a:r>
            <a:r>
              <a:rPr lang="en-US"/>
              <a:t>+ 0</a:t>
            </a:r>
            <a:r>
              <a:rPr lang="en-US" i="1"/>
              <a:t>s</a:t>
            </a:r>
            <a:r>
              <a:rPr lang="en-US" baseline="-25000"/>
              <a:t>2 </a:t>
            </a:r>
            <a:r>
              <a:rPr lang="en-US"/>
              <a:t>+ 0</a:t>
            </a:r>
            <a:r>
              <a:rPr lang="en-US" i="1"/>
              <a:t>s</a:t>
            </a:r>
            <a:r>
              <a:rPr lang="en-US" baseline="-25000"/>
              <a:t>3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s.t.         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          + 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 	         =    6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        2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+ 3</a:t>
            </a:r>
            <a:r>
              <a:rPr lang="en-US" i="1"/>
              <a:t>x</a:t>
            </a:r>
            <a:r>
              <a:rPr lang="en-US" baseline="-25000"/>
              <a:t>2	   </a:t>
            </a:r>
            <a:r>
              <a:rPr lang="en-US"/>
              <a:t>+ 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 	         =  19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         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+   </a:t>
            </a:r>
            <a:r>
              <a:rPr lang="en-US" i="1"/>
              <a:t>x</a:t>
            </a:r>
            <a:r>
              <a:rPr lang="en-US" baseline="-25000"/>
              <a:t>2	 	</a:t>
            </a:r>
            <a:r>
              <a:rPr lang="en-US"/>
              <a:t>+  </a:t>
            </a:r>
            <a:r>
              <a:rPr lang="en-US" i="1"/>
              <a:t>s</a:t>
            </a:r>
            <a:r>
              <a:rPr lang="en-US" baseline="-25000"/>
              <a:t>3 </a:t>
            </a:r>
            <a:r>
              <a:rPr lang="en-US"/>
              <a:t> =    8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                       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x</a:t>
            </a:r>
            <a:r>
              <a:rPr lang="en-US" baseline="-25000"/>
              <a:t>2 </a:t>
            </a:r>
            <a:r>
              <a:rPr lang="en-US"/>
              <a:t>,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 ,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 , </a:t>
            </a:r>
            <a:r>
              <a:rPr lang="en-US" i="1"/>
              <a:t>s</a:t>
            </a:r>
            <a:r>
              <a:rPr lang="en-US" baseline="-25000"/>
              <a:t>3</a:t>
            </a:r>
            <a:r>
              <a:rPr lang="en-US"/>
              <a:t>  </a:t>
            </a:r>
            <a:r>
              <a:rPr lang="en-US" u="sng"/>
              <a:t>&gt;</a:t>
            </a:r>
            <a:r>
              <a:rPr lang="en-US"/>
              <a:t>  0</a:t>
            </a:r>
            <a:endParaRPr/>
          </a:p>
        </p:txBody>
      </p:sp>
      <p:sp>
        <p:nvSpPr>
          <p:cNvPr id="619" name="Google Shape;619;p54"/>
          <p:cNvSpPr/>
          <p:nvPr/>
        </p:nvSpPr>
        <p:spPr>
          <a:xfrm>
            <a:off x="687388" y="1073150"/>
            <a:ext cx="521335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1 in Standard Form</a:t>
            </a:r>
            <a:endParaRPr/>
          </a:p>
        </p:txBody>
      </p:sp>
      <p:sp>
        <p:nvSpPr>
          <p:cNvPr id="620" name="Google Shape;620;p54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Slack Variables (for </a:t>
            </a:r>
            <a:r>
              <a:rPr lang="en-US" u="sng"/>
              <a:t>&lt;</a:t>
            </a:r>
            <a:r>
              <a:rPr lang="en-US"/>
              <a:t> constraints)</a:t>
            </a:r>
            <a:endParaRPr/>
          </a:p>
        </p:txBody>
      </p:sp>
      <p:sp>
        <p:nvSpPr>
          <p:cNvPr id="621" name="Google Shape;621;p54"/>
          <p:cNvSpPr/>
          <p:nvPr/>
        </p:nvSpPr>
        <p:spPr>
          <a:xfrm>
            <a:off x="1179513" y="4064000"/>
            <a:ext cx="2825750" cy="91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A5A5A"/>
              </a:gs>
              <a:gs pos="50000">
                <a:srgbClr val="808080"/>
              </a:gs>
              <a:gs pos="100000">
                <a:srgbClr val="5A5A5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,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,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are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lack variables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/>
          <p:nvPr/>
        </p:nvSpPr>
        <p:spPr>
          <a:xfrm>
            <a:off x="687388" y="1073150"/>
            <a:ext cx="319405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Optimal Solution</a:t>
            </a:r>
            <a:endParaRPr/>
          </a:p>
        </p:txBody>
      </p:sp>
      <p:sp>
        <p:nvSpPr>
          <p:cNvPr id="628" name="Google Shape;628;p55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Slack Variables</a:t>
            </a:r>
            <a:endParaRPr/>
          </a:p>
        </p:txBody>
      </p:sp>
      <p:sp>
        <p:nvSpPr>
          <p:cNvPr id="629" name="Google Shape;629;p55"/>
          <p:cNvSpPr/>
          <p:nvPr/>
        </p:nvSpPr>
        <p:spPr>
          <a:xfrm>
            <a:off x="6932613" y="55356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630" name="Google Shape;630;p55"/>
          <p:cNvCxnSpPr/>
          <p:nvPr/>
        </p:nvCxnSpPr>
        <p:spPr>
          <a:xfrm>
            <a:off x="1917700" y="1911350"/>
            <a:ext cx="0" cy="387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631" name="Google Shape;631;p55"/>
          <p:cNvSpPr/>
          <p:nvPr/>
        </p:nvSpPr>
        <p:spPr>
          <a:xfrm>
            <a:off x="1522413" y="1358900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632" name="Google Shape;632;p55"/>
          <p:cNvSpPr/>
          <p:nvPr/>
        </p:nvSpPr>
        <p:spPr>
          <a:xfrm>
            <a:off x="1943100" y="2311400"/>
            <a:ext cx="3683000" cy="3479800"/>
          </a:xfrm>
          <a:custGeom>
            <a:avLst/>
            <a:gdLst/>
            <a:ahLst/>
            <a:cxnLst/>
            <a:rect l="l" t="t" r="r" b="b"/>
            <a:pathLst>
              <a:path w="2296" h="2200" extrusionOk="0">
                <a:moveTo>
                  <a:pt x="0" y="0"/>
                </a:moveTo>
                <a:lnTo>
                  <a:pt x="2296" y="220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33" name="Google Shape;633;p55"/>
          <p:cNvSpPr/>
          <p:nvPr/>
        </p:nvSpPr>
        <p:spPr>
          <a:xfrm>
            <a:off x="1924050" y="3035300"/>
            <a:ext cx="4413250" cy="2743200"/>
          </a:xfrm>
          <a:custGeom>
            <a:avLst/>
            <a:gdLst/>
            <a:ahLst/>
            <a:cxnLst/>
            <a:rect l="l" t="t" r="r" b="b"/>
            <a:pathLst>
              <a:path w="2732" h="1736" extrusionOk="0">
                <a:moveTo>
                  <a:pt x="0" y="0"/>
                </a:moveTo>
                <a:lnTo>
                  <a:pt x="2732" y="173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34" name="Google Shape;634;p55"/>
          <p:cNvSpPr/>
          <p:nvPr/>
        </p:nvSpPr>
        <p:spPr>
          <a:xfrm>
            <a:off x="1917700" y="3028950"/>
            <a:ext cx="2754313" cy="2755900"/>
          </a:xfrm>
          <a:custGeom>
            <a:avLst/>
            <a:gdLst/>
            <a:ahLst/>
            <a:cxnLst/>
            <a:rect l="l" t="t" r="r" b="b"/>
            <a:pathLst>
              <a:path w="1735" h="1736" extrusionOk="0">
                <a:moveTo>
                  <a:pt x="0" y="20"/>
                </a:moveTo>
                <a:lnTo>
                  <a:pt x="1452" y="907"/>
                </a:lnTo>
                <a:lnTo>
                  <a:pt x="1735" y="1177"/>
                </a:lnTo>
                <a:lnTo>
                  <a:pt x="1732" y="1732"/>
                </a:lnTo>
                <a:lnTo>
                  <a:pt x="16" y="1736"/>
                </a:lnTo>
                <a:lnTo>
                  <a:pt x="8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35" name="Google Shape;635;p55"/>
          <p:cNvSpPr txBox="1"/>
          <p:nvPr/>
        </p:nvSpPr>
        <p:spPr>
          <a:xfrm>
            <a:off x="1533525" y="2092325"/>
            <a:ext cx="31115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636" name="Google Shape;636;p55"/>
          <p:cNvSpPr txBox="1"/>
          <p:nvPr/>
        </p:nvSpPr>
        <p:spPr>
          <a:xfrm>
            <a:off x="2124075" y="58642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sp>
        <p:nvSpPr>
          <p:cNvPr id="637" name="Google Shape;637;p55"/>
          <p:cNvSpPr/>
          <p:nvPr/>
        </p:nvSpPr>
        <p:spPr>
          <a:xfrm>
            <a:off x="5849938" y="3646488"/>
            <a:ext cx="1965325" cy="109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Second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Constraint: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+ 3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= 19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638" name="Google Shape;638;p55"/>
          <p:cNvCxnSpPr/>
          <p:nvPr/>
        </p:nvCxnSpPr>
        <p:spPr>
          <a:xfrm flipH="1">
            <a:off x="2444750" y="2425700"/>
            <a:ext cx="279400" cy="3111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39" name="Google Shape;639;p55"/>
          <p:cNvCxnSpPr/>
          <p:nvPr/>
        </p:nvCxnSpPr>
        <p:spPr>
          <a:xfrm rot="10800000">
            <a:off x="4705350" y="2578100"/>
            <a:ext cx="5461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40" name="Google Shape;640;p55"/>
          <p:cNvCxnSpPr/>
          <p:nvPr/>
        </p:nvCxnSpPr>
        <p:spPr>
          <a:xfrm flipH="1">
            <a:off x="5251450" y="4673600"/>
            <a:ext cx="584200" cy="3492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641" name="Google Shape;641;p55"/>
          <p:cNvSpPr/>
          <p:nvPr/>
        </p:nvSpPr>
        <p:spPr>
          <a:xfrm>
            <a:off x="2605088" y="1465263"/>
            <a:ext cx="155733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Third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Constraint: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=  8</a:t>
            </a:r>
            <a:endParaRPr/>
          </a:p>
        </p:txBody>
      </p:sp>
      <p:sp>
        <p:nvSpPr>
          <p:cNvPr id="642" name="Google Shape;642;p55"/>
          <p:cNvSpPr/>
          <p:nvPr/>
        </p:nvSpPr>
        <p:spPr>
          <a:xfrm>
            <a:off x="5091113" y="1763713"/>
            <a:ext cx="155733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First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Constraint: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 6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643" name="Google Shape;643;p55"/>
          <p:cNvGrpSpPr/>
          <p:nvPr/>
        </p:nvGrpSpPr>
        <p:grpSpPr>
          <a:xfrm>
            <a:off x="1841500" y="2273300"/>
            <a:ext cx="139700" cy="3111500"/>
            <a:chOff x="1200" y="1536"/>
            <a:chExt cx="88" cy="1960"/>
          </a:xfrm>
        </p:grpSpPr>
        <p:cxnSp>
          <p:nvCxnSpPr>
            <p:cNvPr id="644" name="Google Shape;644;p55"/>
            <p:cNvCxnSpPr/>
            <p:nvPr/>
          </p:nvCxnSpPr>
          <p:spPr>
            <a:xfrm>
              <a:off x="1200" y="15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645" name="Google Shape;645;p55"/>
            <p:cNvCxnSpPr/>
            <p:nvPr/>
          </p:nvCxnSpPr>
          <p:spPr>
            <a:xfrm>
              <a:off x="1200" y="18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646" name="Google Shape;646;p55"/>
            <p:cNvCxnSpPr/>
            <p:nvPr/>
          </p:nvCxnSpPr>
          <p:spPr>
            <a:xfrm>
              <a:off x="1200" y="20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647" name="Google Shape;647;p55"/>
            <p:cNvCxnSpPr/>
            <p:nvPr/>
          </p:nvCxnSpPr>
          <p:spPr>
            <a:xfrm>
              <a:off x="1200" y="237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648" name="Google Shape;648;p55"/>
            <p:cNvCxnSpPr/>
            <p:nvPr/>
          </p:nvCxnSpPr>
          <p:spPr>
            <a:xfrm>
              <a:off x="1200" y="265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649" name="Google Shape;649;p55"/>
            <p:cNvCxnSpPr/>
            <p:nvPr/>
          </p:nvCxnSpPr>
          <p:spPr>
            <a:xfrm>
              <a:off x="1200" y="29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650" name="Google Shape;650;p55"/>
            <p:cNvCxnSpPr/>
            <p:nvPr/>
          </p:nvCxnSpPr>
          <p:spPr>
            <a:xfrm>
              <a:off x="1200" y="32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651" name="Google Shape;651;p55"/>
            <p:cNvCxnSpPr/>
            <p:nvPr/>
          </p:nvCxnSpPr>
          <p:spPr>
            <a:xfrm>
              <a:off x="1200" y="34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652" name="Google Shape;652;p55"/>
          <p:cNvCxnSpPr/>
          <p:nvPr/>
        </p:nvCxnSpPr>
        <p:spPr>
          <a:xfrm>
            <a:off x="1911350" y="5778500"/>
            <a:ext cx="4864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653" name="Google Shape;653;p55"/>
          <p:cNvGrpSpPr/>
          <p:nvPr/>
        </p:nvGrpSpPr>
        <p:grpSpPr>
          <a:xfrm>
            <a:off x="2297113" y="5719763"/>
            <a:ext cx="4294187" cy="146050"/>
            <a:chOff x="1447" y="3659"/>
            <a:chExt cx="2705" cy="92"/>
          </a:xfrm>
        </p:grpSpPr>
        <p:grpSp>
          <p:nvGrpSpPr>
            <p:cNvPr id="654" name="Google Shape;654;p55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655" name="Google Shape;655;p55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656" name="Google Shape;656;p55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657" name="Google Shape;657;p55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658" name="Google Shape;658;p55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659" name="Google Shape;659;p55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660" name="Google Shape;660;p55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661" name="Google Shape;661;p55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662" name="Google Shape;662;p55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663" name="Google Shape;663;p55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664" name="Google Shape;664;p55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665" name="Google Shape;665;p55"/>
          <p:cNvCxnSpPr/>
          <p:nvPr/>
        </p:nvCxnSpPr>
        <p:spPr>
          <a:xfrm rot="10800000">
            <a:off x="4667250" y="1879600"/>
            <a:ext cx="0" cy="3886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666" name="Google Shape;666;p55"/>
          <p:cNvSpPr/>
          <p:nvPr/>
        </p:nvSpPr>
        <p:spPr>
          <a:xfrm>
            <a:off x="4171950" y="4425950"/>
            <a:ext cx="76200" cy="762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67" name="Google Shape;667;p55"/>
          <p:cNvSpPr/>
          <p:nvPr/>
        </p:nvSpPr>
        <p:spPr>
          <a:xfrm>
            <a:off x="2214563" y="4500563"/>
            <a:ext cx="1876425" cy="10937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Optimal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Solution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5,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3)</a:t>
            </a:r>
            <a:endParaRPr/>
          </a:p>
        </p:txBody>
      </p:sp>
      <p:cxnSp>
        <p:nvCxnSpPr>
          <p:cNvPr id="668" name="Google Shape;668;p55"/>
          <p:cNvCxnSpPr/>
          <p:nvPr/>
        </p:nvCxnSpPr>
        <p:spPr>
          <a:xfrm rot="10800000" flipH="1">
            <a:off x="3727450" y="4514850"/>
            <a:ext cx="419100" cy="1460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669" name="Google Shape;669;p55"/>
          <p:cNvSpPr/>
          <p:nvPr/>
        </p:nvSpPr>
        <p:spPr>
          <a:xfrm>
            <a:off x="5384800" y="2827338"/>
            <a:ext cx="1000125" cy="4778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B8F"/>
              </a:gs>
              <a:gs pos="50000">
                <a:srgbClr val="0099CC"/>
              </a:gs>
              <a:gs pos="100000">
                <a:srgbClr val="006B8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2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1</a:t>
            </a:r>
            <a:endParaRPr/>
          </a:p>
        </p:txBody>
      </p:sp>
      <p:sp>
        <p:nvSpPr>
          <p:cNvPr id="670" name="Google Shape;670;p55"/>
          <p:cNvSpPr/>
          <p:nvPr/>
        </p:nvSpPr>
        <p:spPr>
          <a:xfrm>
            <a:off x="6350000" y="4846638"/>
            <a:ext cx="1000125" cy="4778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B8F"/>
              </a:gs>
              <a:gs pos="50000">
                <a:srgbClr val="0099CC"/>
              </a:gs>
              <a:gs pos="100000">
                <a:srgbClr val="006B8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2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0</a:t>
            </a:r>
            <a:endParaRPr/>
          </a:p>
        </p:txBody>
      </p:sp>
      <p:sp>
        <p:nvSpPr>
          <p:cNvPr id="671" name="Google Shape;671;p55"/>
          <p:cNvSpPr/>
          <p:nvPr/>
        </p:nvSpPr>
        <p:spPr>
          <a:xfrm>
            <a:off x="2895600" y="2522538"/>
            <a:ext cx="1000125" cy="4778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B8F"/>
              </a:gs>
              <a:gs pos="50000">
                <a:srgbClr val="0099CC"/>
              </a:gs>
              <a:gs pos="100000">
                <a:srgbClr val="006B8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2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690563" y="4763"/>
            <a:ext cx="7772400" cy="11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7</a:t>
            </a:r>
            <a:br>
              <a:rPr lang="en-US"/>
            </a:br>
            <a:r>
              <a:rPr lang="en-US"/>
              <a:t>Introduction to Linear Programming</a:t>
            </a:r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687388" y="1365250"/>
            <a:ext cx="7524750" cy="340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Linear Programming Problem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Problem Formulation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Simple Maximization Problem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Graphical Solution 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Extreme Points and the Optimal Solution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Simple Minimization Problem</a:t>
            </a: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800"/>
            </a:pPr>
            <a:r>
              <a:rPr lang="en-US"/>
              <a:t>Special Cases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Extreme Points and the Optimal Solution</a:t>
            </a:r>
            <a:endParaRPr/>
          </a:p>
        </p:txBody>
      </p:sp>
      <p:sp>
        <p:nvSpPr>
          <p:cNvPr id="678" name="Google Shape;678;p56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7758112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corners or vertices of the feasible region are referred to as the </a:t>
            </a:r>
            <a:r>
              <a:rPr lang="en-US" u="sng"/>
              <a:t>extreme points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 optimal solution to an LP problem can be found at an extreme point of the feasible region.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When looking for the optimal solution, you do not have to evaluate all feasible solution points.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You have to consider only the extreme points of the feasible region.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7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  Extreme Points</a:t>
            </a:r>
            <a:endParaRPr/>
          </a:p>
        </p:txBody>
      </p:sp>
      <p:sp>
        <p:nvSpPr>
          <p:cNvPr id="685" name="Google Shape;685;p57"/>
          <p:cNvSpPr/>
          <p:nvPr/>
        </p:nvSpPr>
        <p:spPr>
          <a:xfrm>
            <a:off x="7008813" y="53578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686" name="Google Shape;686;p57"/>
          <p:cNvCxnSpPr/>
          <p:nvPr/>
        </p:nvCxnSpPr>
        <p:spPr>
          <a:xfrm>
            <a:off x="2089150" y="5600700"/>
            <a:ext cx="4864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687" name="Google Shape;687;p57"/>
          <p:cNvSpPr/>
          <p:nvPr/>
        </p:nvSpPr>
        <p:spPr>
          <a:xfrm>
            <a:off x="2019300" y="2857500"/>
            <a:ext cx="2832100" cy="2743200"/>
          </a:xfrm>
          <a:custGeom>
            <a:avLst/>
            <a:gdLst/>
            <a:ahLst/>
            <a:cxnLst/>
            <a:rect l="l" t="t" r="r" b="b"/>
            <a:pathLst>
              <a:path w="1784" h="1728" extrusionOk="0">
                <a:moveTo>
                  <a:pt x="8" y="8"/>
                </a:moveTo>
                <a:lnTo>
                  <a:pt x="1466" y="936"/>
                </a:lnTo>
                <a:lnTo>
                  <a:pt x="1784" y="1232"/>
                </a:lnTo>
                <a:lnTo>
                  <a:pt x="1784" y="1728"/>
                </a:lnTo>
                <a:lnTo>
                  <a:pt x="0" y="1728"/>
                </a:lnTo>
                <a:lnTo>
                  <a:pt x="8" y="0"/>
                </a:lnTo>
              </a:path>
            </a:pathLst>
          </a:custGeom>
          <a:solidFill>
            <a:srgbClr val="5F5F5F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88" name="Google Shape;688;p57"/>
          <p:cNvSpPr txBox="1"/>
          <p:nvPr/>
        </p:nvSpPr>
        <p:spPr>
          <a:xfrm>
            <a:off x="2805113" y="4333875"/>
            <a:ext cx="1181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Feasible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Region</a:t>
            </a:r>
            <a:endParaRPr/>
          </a:p>
        </p:txBody>
      </p:sp>
      <p:sp>
        <p:nvSpPr>
          <p:cNvPr id="689" name="Google Shape;689;p57"/>
          <p:cNvSpPr/>
          <p:nvPr/>
        </p:nvSpPr>
        <p:spPr>
          <a:xfrm>
            <a:off x="4330700" y="4324350"/>
            <a:ext cx="76200" cy="762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90" name="Google Shape;690;p57"/>
          <p:cNvSpPr/>
          <p:nvPr/>
        </p:nvSpPr>
        <p:spPr>
          <a:xfrm>
            <a:off x="4813300" y="4775200"/>
            <a:ext cx="76200" cy="762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91" name="Google Shape;691;p57"/>
          <p:cNvSpPr/>
          <p:nvPr/>
        </p:nvSpPr>
        <p:spPr>
          <a:xfrm>
            <a:off x="2139950" y="5143500"/>
            <a:ext cx="361950" cy="36195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2" name="Google Shape;692;p57"/>
          <p:cNvSpPr/>
          <p:nvPr/>
        </p:nvSpPr>
        <p:spPr>
          <a:xfrm>
            <a:off x="4965700" y="5130800"/>
            <a:ext cx="361950" cy="36195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3" name="Google Shape;693;p57"/>
          <p:cNvSpPr/>
          <p:nvPr/>
        </p:nvSpPr>
        <p:spPr>
          <a:xfrm>
            <a:off x="4965700" y="4476750"/>
            <a:ext cx="361950" cy="36195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4" name="Google Shape;694;p57"/>
          <p:cNvSpPr/>
          <p:nvPr/>
        </p:nvSpPr>
        <p:spPr>
          <a:xfrm>
            <a:off x="4419600" y="3943350"/>
            <a:ext cx="361950" cy="36195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5" name="Google Shape;695;p57"/>
          <p:cNvSpPr/>
          <p:nvPr/>
        </p:nvSpPr>
        <p:spPr>
          <a:xfrm>
            <a:off x="2127250" y="2540000"/>
            <a:ext cx="361950" cy="36195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6" name="Google Shape;696;p57"/>
          <p:cNvSpPr/>
          <p:nvPr/>
        </p:nvSpPr>
        <p:spPr>
          <a:xfrm>
            <a:off x="1662113" y="1133475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697" name="Google Shape;697;p57"/>
          <p:cNvSpPr txBox="1"/>
          <p:nvPr/>
        </p:nvSpPr>
        <p:spPr>
          <a:xfrm>
            <a:off x="1622425" y="1965325"/>
            <a:ext cx="31115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698" name="Google Shape;698;p57"/>
          <p:cNvSpPr txBox="1"/>
          <p:nvPr/>
        </p:nvSpPr>
        <p:spPr>
          <a:xfrm>
            <a:off x="2289175" y="57118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grpSp>
        <p:nvGrpSpPr>
          <p:cNvPr id="699" name="Google Shape;699;p57"/>
          <p:cNvGrpSpPr/>
          <p:nvPr/>
        </p:nvGrpSpPr>
        <p:grpSpPr>
          <a:xfrm>
            <a:off x="2462213" y="5541963"/>
            <a:ext cx="4294187" cy="146050"/>
            <a:chOff x="1447" y="3659"/>
            <a:chExt cx="2705" cy="92"/>
          </a:xfrm>
        </p:grpSpPr>
        <p:grpSp>
          <p:nvGrpSpPr>
            <p:cNvPr id="700" name="Google Shape;700;p57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701" name="Google Shape;701;p57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702" name="Google Shape;702;p57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703" name="Google Shape;703;p57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704" name="Google Shape;704;p57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705" name="Google Shape;705;p57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706" name="Google Shape;706;p57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707" name="Google Shape;707;p57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708" name="Google Shape;708;p57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709" name="Google Shape;709;p57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710" name="Google Shape;710;p57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711" name="Google Shape;711;p57"/>
          <p:cNvSpPr/>
          <p:nvPr/>
        </p:nvSpPr>
        <p:spPr>
          <a:xfrm>
            <a:off x="4800600" y="5556250"/>
            <a:ext cx="76200" cy="762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712" name="Google Shape;712;p57"/>
          <p:cNvCxnSpPr/>
          <p:nvPr/>
        </p:nvCxnSpPr>
        <p:spPr>
          <a:xfrm>
            <a:off x="2019300" y="1720850"/>
            <a:ext cx="0" cy="387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713" name="Google Shape;713;p57"/>
          <p:cNvSpPr/>
          <p:nvPr/>
        </p:nvSpPr>
        <p:spPr>
          <a:xfrm>
            <a:off x="1981200" y="2844800"/>
            <a:ext cx="76200" cy="762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14" name="Google Shape;714;p57"/>
          <p:cNvSpPr/>
          <p:nvPr/>
        </p:nvSpPr>
        <p:spPr>
          <a:xfrm>
            <a:off x="1981200" y="5556250"/>
            <a:ext cx="76200" cy="762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715" name="Google Shape;715;p57"/>
          <p:cNvGrpSpPr/>
          <p:nvPr/>
        </p:nvGrpSpPr>
        <p:grpSpPr>
          <a:xfrm>
            <a:off x="1943100" y="2146300"/>
            <a:ext cx="139700" cy="3111500"/>
            <a:chOff x="1200" y="1536"/>
            <a:chExt cx="88" cy="1960"/>
          </a:xfrm>
        </p:grpSpPr>
        <p:cxnSp>
          <p:nvCxnSpPr>
            <p:cNvPr id="716" name="Google Shape;716;p57"/>
            <p:cNvCxnSpPr/>
            <p:nvPr/>
          </p:nvCxnSpPr>
          <p:spPr>
            <a:xfrm>
              <a:off x="1200" y="15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717" name="Google Shape;717;p57"/>
            <p:cNvCxnSpPr/>
            <p:nvPr/>
          </p:nvCxnSpPr>
          <p:spPr>
            <a:xfrm>
              <a:off x="1200" y="18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718" name="Google Shape;718;p57"/>
            <p:cNvCxnSpPr/>
            <p:nvPr/>
          </p:nvCxnSpPr>
          <p:spPr>
            <a:xfrm>
              <a:off x="1200" y="20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719" name="Google Shape;719;p57"/>
            <p:cNvCxnSpPr/>
            <p:nvPr/>
          </p:nvCxnSpPr>
          <p:spPr>
            <a:xfrm>
              <a:off x="1200" y="237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720" name="Google Shape;720;p57"/>
            <p:cNvCxnSpPr/>
            <p:nvPr/>
          </p:nvCxnSpPr>
          <p:spPr>
            <a:xfrm>
              <a:off x="1200" y="265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721" name="Google Shape;721;p57"/>
            <p:cNvCxnSpPr/>
            <p:nvPr/>
          </p:nvCxnSpPr>
          <p:spPr>
            <a:xfrm>
              <a:off x="1200" y="29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722" name="Google Shape;722;p57"/>
            <p:cNvCxnSpPr/>
            <p:nvPr/>
          </p:nvCxnSpPr>
          <p:spPr>
            <a:xfrm>
              <a:off x="1200" y="32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723" name="Google Shape;723;p57"/>
            <p:cNvCxnSpPr/>
            <p:nvPr/>
          </p:nvCxnSpPr>
          <p:spPr>
            <a:xfrm>
              <a:off x="1200" y="34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724" name="Google Shape;724;p57"/>
          <p:cNvSpPr txBox="1"/>
          <p:nvPr/>
        </p:nvSpPr>
        <p:spPr>
          <a:xfrm>
            <a:off x="2505075" y="2511425"/>
            <a:ext cx="1217613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(0, 6 </a:t>
            </a:r>
            <a:r>
              <a:rPr lang="en-US" sz="22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1/3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725" name="Google Shape;725;p57"/>
          <p:cNvSpPr txBox="1"/>
          <p:nvPr/>
        </p:nvSpPr>
        <p:spPr>
          <a:xfrm>
            <a:off x="4813300" y="3898900"/>
            <a:ext cx="790575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(5, 3)</a:t>
            </a:r>
            <a:endParaRPr/>
          </a:p>
        </p:txBody>
      </p:sp>
      <p:sp>
        <p:nvSpPr>
          <p:cNvPr id="726" name="Google Shape;726;p57"/>
          <p:cNvSpPr/>
          <p:nvPr/>
        </p:nvSpPr>
        <p:spPr>
          <a:xfrm>
            <a:off x="2508250" y="5099050"/>
            <a:ext cx="82867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(0, 0)</a:t>
            </a:r>
            <a:endParaRPr/>
          </a:p>
        </p:txBody>
      </p:sp>
      <p:sp>
        <p:nvSpPr>
          <p:cNvPr id="727" name="Google Shape;727;p57"/>
          <p:cNvSpPr txBox="1"/>
          <p:nvPr/>
        </p:nvSpPr>
        <p:spPr>
          <a:xfrm>
            <a:off x="5372100" y="4445000"/>
            <a:ext cx="790575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(6, 2)</a:t>
            </a:r>
            <a:endParaRPr/>
          </a:p>
        </p:txBody>
      </p:sp>
      <p:sp>
        <p:nvSpPr>
          <p:cNvPr id="728" name="Google Shape;728;p57"/>
          <p:cNvSpPr txBox="1"/>
          <p:nvPr/>
        </p:nvSpPr>
        <p:spPr>
          <a:xfrm>
            <a:off x="5372100" y="5092700"/>
            <a:ext cx="790575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(6, 0)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65"/>
          <p:cNvSpPr/>
          <p:nvPr/>
        </p:nvSpPr>
        <p:spPr>
          <a:xfrm>
            <a:off x="2806700" y="1619250"/>
            <a:ext cx="3530600" cy="28702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68" name="Google Shape;868;p65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  A Simple Minimization Problem</a:t>
            </a:r>
            <a:endParaRPr/>
          </a:p>
        </p:txBody>
      </p:sp>
      <p:sp>
        <p:nvSpPr>
          <p:cNvPr id="869" name="Google Shape;869;p65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28908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LP Formulation</a:t>
            </a:r>
            <a:endParaRPr/>
          </a:p>
        </p:txBody>
      </p:sp>
      <p:sp>
        <p:nvSpPr>
          <p:cNvPr id="870" name="Google Shape;870;p65"/>
          <p:cNvSpPr/>
          <p:nvPr/>
        </p:nvSpPr>
        <p:spPr>
          <a:xfrm>
            <a:off x="3011488" y="1746250"/>
            <a:ext cx="3308350" cy="274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Min      5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s.t.        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+ 5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10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4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12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4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6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  Graphical Solution</a:t>
            </a:r>
            <a:endParaRPr/>
          </a:p>
        </p:txBody>
      </p:sp>
      <p:sp>
        <p:nvSpPr>
          <p:cNvPr id="877" name="Google Shape;877;p66"/>
          <p:cNvSpPr txBox="1">
            <a:spLocks noGrp="1"/>
          </p:cNvSpPr>
          <p:nvPr>
            <p:ph type="body" idx="1"/>
          </p:nvPr>
        </p:nvSpPr>
        <p:spPr>
          <a:xfrm>
            <a:off x="687388" y="1085850"/>
            <a:ext cx="8037512" cy="521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Graph the Constraints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</a:t>
            </a:r>
            <a:r>
              <a:rPr lang="en-US" u="sng"/>
              <a:t>Constraint 1</a:t>
            </a:r>
            <a:r>
              <a:rPr lang="en-US"/>
              <a:t>:  When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= 0, then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2; when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0, 	then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= 5.  Connect (5,0) and (0,2).  The "&gt;" side 	is above this line.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</a:t>
            </a:r>
            <a:r>
              <a:rPr lang="en-US" u="sng"/>
              <a:t>Constraint 2</a:t>
            </a:r>
            <a:r>
              <a:rPr lang="en-US"/>
              <a:t>:  When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0, then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= 3.  But setting </a:t>
            </a:r>
            <a:r>
              <a:rPr lang="en-US" i="1"/>
              <a:t>x</a:t>
            </a:r>
            <a:r>
              <a:rPr lang="en-US" baseline="-25000"/>
              <a:t>1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baseline="-25000"/>
              <a:t>                 </a:t>
            </a:r>
            <a:r>
              <a:rPr lang="en-US"/>
              <a:t> to 0 will yield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-12, which is not on the graph.  	Thus, to get a second point on this line, set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to 	any number larger than 3 and solve for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:  when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= 5, 	then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8.  Connect (3,0) and (5,8).  The "&gt;“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side is to the right.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7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  Graphical Solution</a:t>
            </a:r>
            <a:endParaRPr/>
          </a:p>
        </p:txBody>
      </p:sp>
      <p:sp>
        <p:nvSpPr>
          <p:cNvPr id="883" name="Google Shape;883;p67"/>
          <p:cNvSpPr txBox="1"/>
          <p:nvPr/>
        </p:nvSpPr>
        <p:spPr>
          <a:xfrm>
            <a:off x="687388" y="1085850"/>
            <a:ext cx="7808912" cy="521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Graph the Constraints (continued)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</a:t>
            </a:r>
            <a:r>
              <a:rPr lang="en-US" sz="2400" b="0" i="0" u="sng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Constraint 3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:  When 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="0" i="0" u="none" strike="noStrike" cap="none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0, then 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="0" i="0" u="none" strike="noStrike" cap="none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4; when 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="0" i="0" u="none" strike="noStrike" cap="none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0, 	then 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="0" i="0" u="none" strike="noStrike" cap="none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4.  Connect (4,0) and (0,4).  The "&gt;" side 	is above this line.</a:t>
            </a: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8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  Graphical Solution</a:t>
            </a:r>
            <a:endParaRPr/>
          </a:p>
        </p:txBody>
      </p:sp>
      <p:sp>
        <p:nvSpPr>
          <p:cNvPr id="890" name="Google Shape;890;p68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35036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Constraints Graphed</a:t>
            </a:r>
            <a:endParaRPr/>
          </a:p>
        </p:txBody>
      </p:sp>
      <p:cxnSp>
        <p:nvCxnSpPr>
          <p:cNvPr id="891" name="Google Shape;891;p68"/>
          <p:cNvCxnSpPr/>
          <p:nvPr/>
        </p:nvCxnSpPr>
        <p:spPr>
          <a:xfrm>
            <a:off x="2082800" y="1982788"/>
            <a:ext cx="0" cy="3716337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892" name="Google Shape;892;p68"/>
          <p:cNvCxnSpPr/>
          <p:nvPr/>
        </p:nvCxnSpPr>
        <p:spPr>
          <a:xfrm>
            <a:off x="2070100" y="3290888"/>
            <a:ext cx="2184400" cy="2366962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893" name="Google Shape;893;p68"/>
          <p:cNvSpPr/>
          <p:nvPr/>
        </p:nvSpPr>
        <p:spPr>
          <a:xfrm>
            <a:off x="1847850" y="1385888"/>
            <a:ext cx="511175" cy="492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894" name="Google Shape;894;p68"/>
          <p:cNvSpPr/>
          <p:nvPr/>
        </p:nvSpPr>
        <p:spPr>
          <a:xfrm>
            <a:off x="5592763" y="2787650"/>
            <a:ext cx="1958975" cy="461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12</a:t>
            </a:r>
            <a:endParaRPr/>
          </a:p>
        </p:txBody>
      </p:sp>
      <p:sp>
        <p:nvSpPr>
          <p:cNvPr id="895" name="Google Shape;895;p68"/>
          <p:cNvSpPr/>
          <p:nvPr/>
        </p:nvSpPr>
        <p:spPr>
          <a:xfrm>
            <a:off x="5583238" y="4244975"/>
            <a:ext cx="2044700" cy="461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10</a:t>
            </a:r>
            <a:endParaRPr/>
          </a:p>
        </p:txBody>
      </p:sp>
      <p:sp>
        <p:nvSpPr>
          <p:cNvPr id="896" name="Google Shape;896;p68"/>
          <p:cNvSpPr/>
          <p:nvPr/>
        </p:nvSpPr>
        <p:spPr>
          <a:xfrm>
            <a:off x="5859463" y="5411788"/>
            <a:ext cx="511175" cy="492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897" name="Google Shape;897;p68"/>
          <p:cNvSpPr/>
          <p:nvPr/>
        </p:nvSpPr>
        <p:spPr>
          <a:xfrm>
            <a:off x="5357813" y="3535363"/>
            <a:ext cx="257175" cy="1254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98" name="Google Shape;898;p68"/>
          <p:cNvSpPr/>
          <p:nvPr/>
        </p:nvSpPr>
        <p:spPr>
          <a:xfrm>
            <a:off x="3832225" y="2079625"/>
            <a:ext cx="1552575" cy="3600450"/>
          </a:xfrm>
          <a:custGeom>
            <a:avLst/>
            <a:gdLst/>
            <a:ahLst/>
            <a:cxnLst/>
            <a:rect l="l" t="t" r="r" b="b"/>
            <a:pathLst>
              <a:path w="978" h="2268" extrusionOk="0">
                <a:moveTo>
                  <a:pt x="0" y="1956"/>
                </a:moveTo>
                <a:lnTo>
                  <a:pt x="437" y="0"/>
                </a:lnTo>
                <a:lnTo>
                  <a:pt x="978" y="0"/>
                </a:lnTo>
                <a:lnTo>
                  <a:pt x="966" y="2268"/>
                </a:lnTo>
                <a:lnTo>
                  <a:pt x="609" y="2262"/>
                </a:lnTo>
                <a:lnTo>
                  <a:pt x="35" y="1998"/>
                </a:lnTo>
              </a:path>
            </a:pathLst>
          </a:custGeom>
          <a:gradFill>
            <a:gsLst>
              <a:gs pos="0">
                <a:srgbClr val="424242"/>
              </a:gs>
              <a:gs pos="100000">
                <a:srgbClr val="5F5F5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899" name="Google Shape;899;p68"/>
          <p:cNvCxnSpPr/>
          <p:nvPr/>
        </p:nvCxnSpPr>
        <p:spPr>
          <a:xfrm>
            <a:off x="4384675" y="3046413"/>
            <a:ext cx="1195388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00" name="Google Shape;900;p68"/>
          <p:cNvCxnSpPr/>
          <p:nvPr/>
        </p:nvCxnSpPr>
        <p:spPr>
          <a:xfrm>
            <a:off x="2070100" y="5692775"/>
            <a:ext cx="3698875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01" name="Google Shape;901;p68"/>
          <p:cNvCxnSpPr/>
          <p:nvPr/>
        </p:nvCxnSpPr>
        <p:spPr>
          <a:xfrm rot="10800000" flipH="1">
            <a:off x="3709988" y="2082800"/>
            <a:ext cx="817562" cy="358775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2" name="Google Shape;902;p68"/>
          <p:cNvCxnSpPr/>
          <p:nvPr/>
        </p:nvCxnSpPr>
        <p:spPr>
          <a:xfrm>
            <a:off x="2089150" y="4486275"/>
            <a:ext cx="2727325" cy="1181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03" name="Google Shape;903;p68"/>
          <p:cNvCxnSpPr/>
          <p:nvPr/>
        </p:nvCxnSpPr>
        <p:spPr>
          <a:xfrm rot="10800000" flipH="1">
            <a:off x="4478338" y="4586288"/>
            <a:ext cx="1130300" cy="871537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04" name="Google Shape;904;p68"/>
          <p:cNvCxnSpPr/>
          <p:nvPr/>
        </p:nvCxnSpPr>
        <p:spPr>
          <a:xfrm rot="10800000" flipH="1">
            <a:off x="3284538" y="3678238"/>
            <a:ext cx="2289175" cy="814387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05" name="Google Shape;905;p68"/>
          <p:cNvCxnSpPr/>
          <p:nvPr/>
        </p:nvCxnSpPr>
        <p:spPr>
          <a:xfrm rot="10800000" flipH="1">
            <a:off x="5022850" y="2292350"/>
            <a:ext cx="917575" cy="236538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906" name="Google Shape;906;p68"/>
          <p:cNvSpPr/>
          <p:nvPr/>
        </p:nvSpPr>
        <p:spPr>
          <a:xfrm>
            <a:off x="5932488" y="2065338"/>
            <a:ext cx="2119312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Feasible Region</a:t>
            </a:r>
            <a:endParaRPr/>
          </a:p>
        </p:txBody>
      </p:sp>
      <p:sp>
        <p:nvSpPr>
          <p:cNvPr id="907" name="Google Shape;907;p68"/>
          <p:cNvSpPr txBox="1"/>
          <p:nvPr/>
        </p:nvSpPr>
        <p:spPr>
          <a:xfrm>
            <a:off x="2470150" y="5746750"/>
            <a:ext cx="34925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1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4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  </a:t>
            </a:r>
            <a:endParaRPr/>
          </a:p>
        </p:txBody>
      </p:sp>
      <p:sp>
        <p:nvSpPr>
          <p:cNvPr id="908" name="Google Shape;908;p68"/>
          <p:cNvSpPr txBox="1"/>
          <p:nvPr/>
        </p:nvSpPr>
        <p:spPr>
          <a:xfrm>
            <a:off x="1724025" y="1851025"/>
            <a:ext cx="311150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grpSp>
        <p:nvGrpSpPr>
          <p:cNvPr id="909" name="Google Shape;909;p68"/>
          <p:cNvGrpSpPr/>
          <p:nvPr/>
        </p:nvGrpSpPr>
        <p:grpSpPr>
          <a:xfrm>
            <a:off x="2340769" y="5618957"/>
            <a:ext cx="3022600" cy="157162"/>
            <a:chOff x="1227" y="3610"/>
            <a:chExt cx="1904" cy="99"/>
          </a:xfrm>
        </p:grpSpPr>
        <p:cxnSp>
          <p:nvCxnSpPr>
            <p:cNvPr id="910" name="Google Shape;910;p68"/>
            <p:cNvCxnSpPr/>
            <p:nvPr/>
          </p:nvCxnSpPr>
          <p:spPr>
            <a:xfrm rot="5400000">
              <a:off x="2736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11" name="Google Shape;911;p68"/>
            <p:cNvCxnSpPr/>
            <p:nvPr/>
          </p:nvCxnSpPr>
          <p:spPr>
            <a:xfrm rot="5400000">
              <a:off x="2389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12" name="Google Shape;912;p68"/>
            <p:cNvCxnSpPr/>
            <p:nvPr/>
          </p:nvCxnSpPr>
          <p:spPr>
            <a:xfrm rot="5400000">
              <a:off x="2043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13" name="Google Shape;913;p68"/>
            <p:cNvCxnSpPr/>
            <p:nvPr/>
          </p:nvCxnSpPr>
          <p:spPr>
            <a:xfrm rot="5400000">
              <a:off x="1870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14" name="Google Shape;914;p68"/>
            <p:cNvCxnSpPr/>
            <p:nvPr/>
          </p:nvCxnSpPr>
          <p:spPr>
            <a:xfrm rot="5400000">
              <a:off x="1697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15" name="Google Shape;915;p68"/>
            <p:cNvCxnSpPr/>
            <p:nvPr/>
          </p:nvCxnSpPr>
          <p:spPr>
            <a:xfrm rot="5400000">
              <a:off x="1519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16" name="Google Shape;916;p68"/>
            <p:cNvCxnSpPr/>
            <p:nvPr/>
          </p:nvCxnSpPr>
          <p:spPr>
            <a:xfrm rot="5400000">
              <a:off x="1353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17" name="Google Shape;917;p68"/>
            <p:cNvCxnSpPr/>
            <p:nvPr/>
          </p:nvCxnSpPr>
          <p:spPr>
            <a:xfrm rot="5400000">
              <a:off x="1180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18" name="Google Shape;918;p68"/>
            <p:cNvCxnSpPr/>
            <p:nvPr/>
          </p:nvCxnSpPr>
          <p:spPr>
            <a:xfrm rot="5400000">
              <a:off x="2561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19" name="Google Shape;919;p68"/>
            <p:cNvCxnSpPr/>
            <p:nvPr/>
          </p:nvCxnSpPr>
          <p:spPr>
            <a:xfrm rot="5400000">
              <a:off x="2217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20" name="Google Shape;920;p68"/>
            <p:cNvCxnSpPr/>
            <p:nvPr/>
          </p:nvCxnSpPr>
          <p:spPr>
            <a:xfrm rot="5400000">
              <a:off x="2910" y="3656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21" name="Google Shape;921;p68"/>
            <p:cNvCxnSpPr/>
            <p:nvPr/>
          </p:nvCxnSpPr>
          <p:spPr>
            <a:xfrm rot="5400000">
              <a:off x="3084" y="3656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grpSp>
        <p:nvGrpSpPr>
          <p:cNvPr id="922" name="Google Shape;922;p68"/>
          <p:cNvGrpSpPr/>
          <p:nvPr/>
        </p:nvGrpSpPr>
        <p:grpSpPr>
          <a:xfrm>
            <a:off x="2012950" y="2063750"/>
            <a:ext cx="119063" cy="3327400"/>
            <a:chOff x="1020" y="1364"/>
            <a:chExt cx="75" cy="2096"/>
          </a:xfrm>
        </p:grpSpPr>
        <p:cxnSp>
          <p:nvCxnSpPr>
            <p:cNvPr id="923" name="Google Shape;923;p68"/>
            <p:cNvCxnSpPr/>
            <p:nvPr/>
          </p:nvCxnSpPr>
          <p:spPr>
            <a:xfrm>
              <a:off x="1020" y="1748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24" name="Google Shape;924;p68"/>
            <p:cNvCxnSpPr/>
            <p:nvPr/>
          </p:nvCxnSpPr>
          <p:spPr>
            <a:xfrm>
              <a:off x="1020" y="213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25" name="Google Shape;925;p68"/>
            <p:cNvCxnSpPr/>
            <p:nvPr/>
          </p:nvCxnSpPr>
          <p:spPr>
            <a:xfrm>
              <a:off x="1020" y="251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26" name="Google Shape;926;p68"/>
            <p:cNvCxnSpPr/>
            <p:nvPr/>
          </p:nvCxnSpPr>
          <p:spPr>
            <a:xfrm>
              <a:off x="1020" y="270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27" name="Google Shape;927;p68"/>
            <p:cNvCxnSpPr/>
            <p:nvPr/>
          </p:nvCxnSpPr>
          <p:spPr>
            <a:xfrm>
              <a:off x="1020" y="289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28" name="Google Shape;928;p68"/>
            <p:cNvCxnSpPr/>
            <p:nvPr/>
          </p:nvCxnSpPr>
          <p:spPr>
            <a:xfrm>
              <a:off x="1020" y="3087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29" name="Google Shape;929;p68"/>
            <p:cNvCxnSpPr/>
            <p:nvPr/>
          </p:nvCxnSpPr>
          <p:spPr>
            <a:xfrm>
              <a:off x="1020" y="327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30" name="Google Shape;930;p68"/>
            <p:cNvCxnSpPr/>
            <p:nvPr/>
          </p:nvCxnSpPr>
          <p:spPr>
            <a:xfrm>
              <a:off x="1020" y="346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31" name="Google Shape;931;p68"/>
            <p:cNvCxnSpPr/>
            <p:nvPr/>
          </p:nvCxnSpPr>
          <p:spPr>
            <a:xfrm>
              <a:off x="1020" y="194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32" name="Google Shape;932;p68"/>
            <p:cNvCxnSpPr/>
            <p:nvPr/>
          </p:nvCxnSpPr>
          <p:spPr>
            <a:xfrm>
              <a:off x="1020" y="2319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33" name="Google Shape;933;p68"/>
            <p:cNvCxnSpPr/>
            <p:nvPr/>
          </p:nvCxnSpPr>
          <p:spPr>
            <a:xfrm>
              <a:off x="1020" y="1364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34" name="Google Shape;934;p68"/>
            <p:cNvCxnSpPr/>
            <p:nvPr/>
          </p:nvCxnSpPr>
          <p:spPr>
            <a:xfrm>
              <a:off x="1020" y="1556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935" name="Google Shape;935;p68"/>
          <p:cNvSpPr/>
          <p:nvPr/>
        </p:nvSpPr>
        <p:spPr>
          <a:xfrm>
            <a:off x="5592763" y="3406775"/>
            <a:ext cx="1625600" cy="461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4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69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  Graphical Solution</a:t>
            </a:r>
            <a:endParaRPr/>
          </a:p>
        </p:txBody>
      </p:sp>
      <p:sp>
        <p:nvSpPr>
          <p:cNvPr id="942" name="Google Shape;942;p69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796212" cy="393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Graph the Objective Function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Set the objective function equal to an arbitrary constant (say 20) and graph it.  For 5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+ 2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20, when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= 0, then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10; when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= 0, then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= 4.  Connect (4,0) and (0,10).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endParaRPr sz="10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Move the Objective Function Line Toward Optimality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Move it in the direction which lowers its value (down), since we are minimizing, until it touches the last point of the feasible region, determined by the last two constraints.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70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2:  Graphical Solution</a:t>
            </a:r>
            <a:endParaRPr/>
          </a:p>
        </p:txBody>
      </p:sp>
      <p:cxnSp>
        <p:nvCxnSpPr>
          <p:cNvPr id="949" name="Google Shape;949;p70"/>
          <p:cNvCxnSpPr/>
          <p:nvPr/>
        </p:nvCxnSpPr>
        <p:spPr>
          <a:xfrm>
            <a:off x="2082800" y="1982788"/>
            <a:ext cx="0" cy="3716337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50" name="Google Shape;950;p70"/>
          <p:cNvCxnSpPr/>
          <p:nvPr/>
        </p:nvCxnSpPr>
        <p:spPr>
          <a:xfrm>
            <a:off x="2089150" y="3271838"/>
            <a:ext cx="2171700" cy="2424112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951" name="Google Shape;951;p70"/>
          <p:cNvSpPr/>
          <p:nvPr/>
        </p:nvSpPr>
        <p:spPr>
          <a:xfrm>
            <a:off x="1847850" y="1385888"/>
            <a:ext cx="5111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952" name="Google Shape;952;p70"/>
          <p:cNvSpPr/>
          <p:nvPr/>
        </p:nvSpPr>
        <p:spPr>
          <a:xfrm>
            <a:off x="5592763" y="2698750"/>
            <a:ext cx="195897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12</a:t>
            </a:r>
            <a:endParaRPr/>
          </a:p>
        </p:txBody>
      </p:sp>
      <p:sp>
        <p:nvSpPr>
          <p:cNvPr id="953" name="Google Shape;953;p70"/>
          <p:cNvSpPr/>
          <p:nvPr/>
        </p:nvSpPr>
        <p:spPr>
          <a:xfrm>
            <a:off x="5583238" y="4244975"/>
            <a:ext cx="20447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10</a:t>
            </a:r>
            <a:endParaRPr/>
          </a:p>
        </p:txBody>
      </p:sp>
      <p:sp>
        <p:nvSpPr>
          <p:cNvPr id="954" name="Google Shape;954;p70"/>
          <p:cNvSpPr/>
          <p:nvPr/>
        </p:nvSpPr>
        <p:spPr>
          <a:xfrm>
            <a:off x="5656263" y="5430838"/>
            <a:ext cx="5111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955" name="Google Shape;955;p70"/>
          <p:cNvSpPr/>
          <p:nvPr/>
        </p:nvSpPr>
        <p:spPr>
          <a:xfrm>
            <a:off x="5357813" y="3535363"/>
            <a:ext cx="257175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56" name="Google Shape;956;p70"/>
          <p:cNvSpPr/>
          <p:nvPr/>
        </p:nvSpPr>
        <p:spPr>
          <a:xfrm>
            <a:off x="3829050" y="2079625"/>
            <a:ext cx="1555750" cy="3609975"/>
          </a:xfrm>
          <a:custGeom>
            <a:avLst/>
            <a:gdLst/>
            <a:ahLst/>
            <a:cxnLst/>
            <a:rect l="l" t="t" r="r" b="b"/>
            <a:pathLst>
              <a:path w="980" h="2274" extrusionOk="0">
                <a:moveTo>
                  <a:pt x="0" y="1962"/>
                </a:moveTo>
                <a:lnTo>
                  <a:pt x="439" y="0"/>
                </a:lnTo>
                <a:lnTo>
                  <a:pt x="980" y="0"/>
                </a:lnTo>
                <a:lnTo>
                  <a:pt x="968" y="2274"/>
                </a:lnTo>
                <a:lnTo>
                  <a:pt x="616" y="2274"/>
                </a:lnTo>
                <a:lnTo>
                  <a:pt x="56" y="2026"/>
                </a:lnTo>
              </a:path>
            </a:pathLst>
          </a:custGeom>
          <a:gradFill>
            <a:gsLst>
              <a:gs pos="0">
                <a:srgbClr val="424242"/>
              </a:gs>
              <a:gs pos="100000">
                <a:srgbClr val="5F5F5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957" name="Google Shape;957;p70"/>
          <p:cNvCxnSpPr/>
          <p:nvPr/>
        </p:nvCxnSpPr>
        <p:spPr>
          <a:xfrm>
            <a:off x="4384675" y="2944813"/>
            <a:ext cx="1195388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58" name="Google Shape;958;p70"/>
          <p:cNvCxnSpPr/>
          <p:nvPr/>
        </p:nvCxnSpPr>
        <p:spPr>
          <a:xfrm>
            <a:off x="2082800" y="5692775"/>
            <a:ext cx="3540125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59" name="Google Shape;959;p70"/>
          <p:cNvCxnSpPr/>
          <p:nvPr/>
        </p:nvCxnSpPr>
        <p:spPr>
          <a:xfrm rot="10800000" flipH="1">
            <a:off x="3709988" y="2082800"/>
            <a:ext cx="811212" cy="3606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70"/>
          <p:cNvCxnSpPr/>
          <p:nvPr/>
        </p:nvCxnSpPr>
        <p:spPr>
          <a:xfrm>
            <a:off x="2082800" y="4492625"/>
            <a:ext cx="2727325" cy="120015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61" name="Google Shape;961;p70"/>
          <p:cNvCxnSpPr/>
          <p:nvPr/>
        </p:nvCxnSpPr>
        <p:spPr>
          <a:xfrm rot="10800000" flipH="1">
            <a:off x="4573588" y="4586288"/>
            <a:ext cx="1035050" cy="922337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62" name="Google Shape;962;p70"/>
          <p:cNvCxnSpPr/>
          <p:nvPr/>
        </p:nvCxnSpPr>
        <p:spPr>
          <a:xfrm rot="10800000" flipH="1">
            <a:off x="3284538" y="3678238"/>
            <a:ext cx="2289175" cy="814387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963" name="Google Shape;963;p70"/>
          <p:cNvCxnSpPr/>
          <p:nvPr/>
        </p:nvCxnSpPr>
        <p:spPr>
          <a:xfrm rot="10800000" flipH="1">
            <a:off x="3105150" y="1860550"/>
            <a:ext cx="917575" cy="236538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64" name="Google Shape;964;p70"/>
          <p:cNvSpPr txBox="1"/>
          <p:nvPr/>
        </p:nvSpPr>
        <p:spPr>
          <a:xfrm>
            <a:off x="2470150" y="5746750"/>
            <a:ext cx="34925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1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4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  </a:t>
            </a:r>
            <a:endParaRPr/>
          </a:p>
        </p:txBody>
      </p:sp>
      <p:sp>
        <p:nvSpPr>
          <p:cNvPr id="965" name="Google Shape;965;p70"/>
          <p:cNvSpPr txBox="1"/>
          <p:nvPr/>
        </p:nvSpPr>
        <p:spPr>
          <a:xfrm>
            <a:off x="1724025" y="1851025"/>
            <a:ext cx="311150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grpSp>
        <p:nvGrpSpPr>
          <p:cNvPr id="966" name="Google Shape;966;p70"/>
          <p:cNvGrpSpPr/>
          <p:nvPr/>
        </p:nvGrpSpPr>
        <p:grpSpPr>
          <a:xfrm>
            <a:off x="2340769" y="5618957"/>
            <a:ext cx="3022600" cy="157162"/>
            <a:chOff x="1227" y="3610"/>
            <a:chExt cx="1904" cy="99"/>
          </a:xfrm>
        </p:grpSpPr>
        <p:cxnSp>
          <p:nvCxnSpPr>
            <p:cNvPr id="967" name="Google Shape;967;p70"/>
            <p:cNvCxnSpPr/>
            <p:nvPr/>
          </p:nvCxnSpPr>
          <p:spPr>
            <a:xfrm rot="5400000">
              <a:off x="2736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68" name="Google Shape;968;p70"/>
            <p:cNvCxnSpPr/>
            <p:nvPr/>
          </p:nvCxnSpPr>
          <p:spPr>
            <a:xfrm rot="5400000">
              <a:off x="2389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69" name="Google Shape;969;p70"/>
            <p:cNvCxnSpPr/>
            <p:nvPr/>
          </p:nvCxnSpPr>
          <p:spPr>
            <a:xfrm rot="5400000">
              <a:off x="2043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70" name="Google Shape;970;p70"/>
            <p:cNvCxnSpPr/>
            <p:nvPr/>
          </p:nvCxnSpPr>
          <p:spPr>
            <a:xfrm rot="5400000">
              <a:off x="1870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71" name="Google Shape;971;p70"/>
            <p:cNvCxnSpPr/>
            <p:nvPr/>
          </p:nvCxnSpPr>
          <p:spPr>
            <a:xfrm rot="5400000">
              <a:off x="1697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72" name="Google Shape;972;p70"/>
            <p:cNvCxnSpPr/>
            <p:nvPr/>
          </p:nvCxnSpPr>
          <p:spPr>
            <a:xfrm rot="5400000">
              <a:off x="1519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73" name="Google Shape;973;p70"/>
            <p:cNvCxnSpPr/>
            <p:nvPr/>
          </p:nvCxnSpPr>
          <p:spPr>
            <a:xfrm rot="5400000">
              <a:off x="1353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74" name="Google Shape;974;p70"/>
            <p:cNvCxnSpPr/>
            <p:nvPr/>
          </p:nvCxnSpPr>
          <p:spPr>
            <a:xfrm rot="5400000">
              <a:off x="1180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75" name="Google Shape;975;p70"/>
            <p:cNvCxnSpPr/>
            <p:nvPr/>
          </p:nvCxnSpPr>
          <p:spPr>
            <a:xfrm rot="5400000">
              <a:off x="2561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76" name="Google Shape;976;p70"/>
            <p:cNvCxnSpPr/>
            <p:nvPr/>
          </p:nvCxnSpPr>
          <p:spPr>
            <a:xfrm rot="5400000">
              <a:off x="2217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77" name="Google Shape;977;p70"/>
            <p:cNvCxnSpPr/>
            <p:nvPr/>
          </p:nvCxnSpPr>
          <p:spPr>
            <a:xfrm rot="5400000">
              <a:off x="2910" y="3656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78" name="Google Shape;978;p70"/>
            <p:cNvCxnSpPr/>
            <p:nvPr/>
          </p:nvCxnSpPr>
          <p:spPr>
            <a:xfrm rot="5400000">
              <a:off x="3084" y="3656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grpSp>
        <p:nvGrpSpPr>
          <p:cNvPr id="979" name="Google Shape;979;p70"/>
          <p:cNvGrpSpPr/>
          <p:nvPr/>
        </p:nvGrpSpPr>
        <p:grpSpPr>
          <a:xfrm>
            <a:off x="2012950" y="2063750"/>
            <a:ext cx="119063" cy="3327400"/>
            <a:chOff x="1020" y="1364"/>
            <a:chExt cx="75" cy="2096"/>
          </a:xfrm>
        </p:grpSpPr>
        <p:cxnSp>
          <p:nvCxnSpPr>
            <p:cNvPr id="980" name="Google Shape;980;p70"/>
            <p:cNvCxnSpPr/>
            <p:nvPr/>
          </p:nvCxnSpPr>
          <p:spPr>
            <a:xfrm>
              <a:off x="1020" y="1748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81" name="Google Shape;981;p70"/>
            <p:cNvCxnSpPr/>
            <p:nvPr/>
          </p:nvCxnSpPr>
          <p:spPr>
            <a:xfrm>
              <a:off x="1020" y="213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82" name="Google Shape;982;p70"/>
            <p:cNvCxnSpPr/>
            <p:nvPr/>
          </p:nvCxnSpPr>
          <p:spPr>
            <a:xfrm>
              <a:off x="1020" y="251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83" name="Google Shape;983;p70"/>
            <p:cNvCxnSpPr/>
            <p:nvPr/>
          </p:nvCxnSpPr>
          <p:spPr>
            <a:xfrm>
              <a:off x="1020" y="270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84" name="Google Shape;984;p70"/>
            <p:cNvCxnSpPr/>
            <p:nvPr/>
          </p:nvCxnSpPr>
          <p:spPr>
            <a:xfrm>
              <a:off x="1020" y="289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85" name="Google Shape;985;p70"/>
            <p:cNvCxnSpPr/>
            <p:nvPr/>
          </p:nvCxnSpPr>
          <p:spPr>
            <a:xfrm>
              <a:off x="1020" y="3087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86" name="Google Shape;986;p70"/>
            <p:cNvCxnSpPr/>
            <p:nvPr/>
          </p:nvCxnSpPr>
          <p:spPr>
            <a:xfrm>
              <a:off x="1020" y="327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87" name="Google Shape;987;p70"/>
            <p:cNvCxnSpPr/>
            <p:nvPr/>
          </p:nvCxnSpPr>
          <p:spPr>
            <a:xfrm>
              <a:off x="1020" y="346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88" name="Google Shape;988;p70"/>
            <p:cNvCxnSpPr/>
            <p:nvPr/>
          </p:nvCxnSpPr>
          <p:spPr>
            <a:xfrm>
              <a:off x="1020" y="194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89" name="Google Shape;989;p70"/>
            <p:cNvCxnSpPr/>
            <p:nvPr/>
          </p:nvCxnSpPr>
          <p:spPr>
            <a:xfrm>
              <a:off x="1020" y="2319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90" name="Google Shape;990;p70"/>
            <p:cNvCxnSpPr/>
            <p:nvPr/>
          </p:nvCxnSpPr>
          <p:spPr>
            <a:xfrm>
              <a:off x="1020" y="1364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91" name="Google Shape;991;p70"/>
            <p:cNvCxnSpPr/>
            <p:nvPr/>
          </p:nvCxnSpPr>
          <p:spPr>
            <a:xfrm>
              <a:off x="1020" y="1556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992" name="Google Shape;992;p70"/>
          <p:cNvSpPr/>
          <p:nvPr/>
        </p:nvSpPr>
        <p:spPr>
          <a:xfrm>
            <a:off x="5592763" y="3406775"/>
            <a:ext cx="1625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4</a:t>
            </a:r>
            <a:endParaRPr/>
          </a:p>
        </p:txBody>
      </p:sp>
      <p:sp>
        <p:nvSpPr>
          <p:cNvPr id="993" name="Google Shape;993;p70"/>
          <p:cNvSpPr/>
          <p:nvPr/>
        </p:nvSpPr>
        <p:spPr>
          <a:xfrm>
            <a:off x="687388" y="1073150"/>
            <a:ext cx="5048250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Objective Function Graphed</a:t>
            </a:r>
            <a:endParaRPr/>
          </a:p>
        </p:txBody>
      </p:sp>
      <p:grpSp>
        <p:nvGrpSpPr>
          <p:cNvPr id="994" name="Google Shape;994;p70"/>
          <p:cNvGrpSpPr/>
          <p:nvPr/>
        </p:nvGrpSpPr>
        <p:grpSpPr>
          <a:xfrm>
            <a:off x="2408238" y="1735138"/>
            <a:ext cx="2062162" cy="4279900"/>
            <a:chOff x="1517" y="1133"/>
            <a:chExt cx="1299" cy="2696"/>
          </a:xfrm>
        </p:grpSpPr>
        <p:cxnSp>
          <p:nvCxnSpPr>
            <p:cNvPr id="995" name="Google Shape;995;p70"/>
            <p:cNvCxnSpPr/>
            <p:nvPr/>
          </p:nvCxnSpPr>
          <p:spPr>
            <a:xfrm flipH="1">
              <a:off x="2527" y="3704"/>
              <a:ext cx="275" cy="125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96" name="Google Shape;996;p70"/>
            <p:cNvCxnSpPr/>
            <p:nvPr/>
          </p:nvCxnSpPr>
          <p:spPr>
            <a:xfrm flipH="1">
              <a:off x="1517" y="1137"/>
              <a:ext cx="274" cy="125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97" name="Google Shape;997;p70"/>
            <p:cNvCxnSpPr/>
            <p:nvPr/>
          </p:nvCxnSpPr>
          <p:spPr>
            <a:xfrm rot="10800000">
              <a:off x="1784" y="1133"/>
              <a:ext cx="1032" cy="2571"/>
            </a:xfrm>
            <a:prstGeom prst="straightConnector1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998" name="Google Shape;998;p70"/>
          <p:cNvSpPr/>
          <p:nvPr/>
        </p:nvSpPr>
        <p:spPr>
          <a:xfrm>
            <a:off x="4027488" y="1549400"/>
            <a:ext cx="19621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Min  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2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1"/>
          <p:cNvSpPr/>
          <p:nvPr/>
        </p:nvSpPr>
        <p:spPr>
          <a:xfrm>
            <a:off x="6311900" y="5187950"/>
            <a:ext cx="990600" cy="5842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05" name="Google Shape;1005;p71"/>
          <p:cNvSpPr/>
          <p:nvPr/>
        </p:nvSpPr>
        <p:spPr>
          <a:xfrm>
            <a:off x="6489700" y="3752850"/>
            <a:ext cx="1384300" cy="5842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06" name="Google Shape;1006;p71"/>
          <p:cNvSpPr/>
          <p:nvPr/>
        </p:nvSpPr>
        <p:spPr>
          <a:xfrm>
            <a:off x="4851400" y="3117850"/>
            <a:ext cx="1524000" cy="6096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07" name="Google Shape;1007;p71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325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Solve for the Extreme Point at the Intersection of the Two Binding Constraints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               		    4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-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12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                		     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+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Adding these two equations gives: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50"/>
              <a:buFont typeface="Arial"/>
              <a:buNone/>
            </a:pPr>
            <a:r>
              <a:rPr lang="en-US" sz="1000"/>
              <a:t>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	         5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= 16  or  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= 16/5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900"/>
              <a:buFont typeface="Arial"/>
              <a:buNone/>
            </a:pPr>
            <a:endParaRPr sz="12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 Substituting this into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+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4  gives:  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 = 4/5</a:t>
            </a:r>
            <a:endParaRPr/>
          </a:p>
        </p:txBody>
      </p:sp>
      <p:sp>
        <p:nvSpPr>
          <p:cNvPr id="1008" name="Google Shape;1008;p7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  Graphical Solution</a:t>
            </a:r>
            <a:endParaRPr/>
          </a:p>
        </p:txBody>
      </p:sp>
      <p:sp>
        <p:nvSpPr>
          <p:cNvPr id="1009" name="Google Shape;1009;p71"/>
          <p:cNvSpPr/>
          <p:nvPr/>
        </p:nvSpPr>
        <p:spPr>
          <a:xfrm>
            <a:off x="687388" y="4629150"/>
            <a:ext cx="8020050" cy="143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Solve for the Optimal Value of the Objective Function</a:t>
            </a:r>
            <a:endParaRPr/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rgbClr val="66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5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= 5(16/5) + 2(4/5)  =   88/5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72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2:  Graphical Solution</a:t>
            </a:r>
            <a:endParaRPr/>
          </a:p>
        </p:txBody>
      </p:sp>
      <p:cxnSp>
        <p:nvCxnSpPr>
          <p:cNvPr id="1016" name="Google Shape;1016;p72"/>
          <p:cNvCxnSpPr/>
          <p:nvPr/>
        </p:nvCxnSpPr>
        <p:spPr>
          <a:xfrm>
            <a:off x="2082800" y="1982788"/>
            <a:ext cx="0" cy="3716337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017" name="Google Shape;1017;p72"/>
          <p:cNvCxnSpPr/>
          <p:nvPr/>
        </p:nvCxnSpPr>
        <p:spPr>
          <a:xfrm>
            <a:off x="2070100" y="3290888"/>
            <a:ext cx="2184400" cy="2366962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018" name="Google Shape;1018;p72"/>
          <p:cNvSpPr/>
          <p:nvPr/>
        </p:nvSpPr>
        <p:spPr>
          <a:xfrm>
            <a:off x="1847850" y="1385888"/>
            <a:ext cx="5111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1019" name="Google Shape;1019;p72"/>
          <p:cNvSpPr/>
          <p:nvPr/>
        </p:nvSpPr>
        <p:spPr>
          <a:xfrm>
            <a:off x="5592763" y="2165350"/>
            <a:ext cx="195897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12</a:t>
            </a:r>
            <a:endParaRPr/>
          </a:p>
        </p:txBody>
      </p:sp>
      <p:sp>
        <p:nvSpPr>
          <p:cNvPr id="1020" name="Google Shape;1020;p72"/>
          <p:cNvSpPr/>
          <p:nvPr/>
        </p:nvSpPr>
        <p:spPr>
          <a:xfrm>
            <a:off x="5634038" y="4765675"/>
            <a:ext cx="20447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10</a:t>
            </a:r>
            <a:endParaRPr/>
          </a:p>
        </p:txBody>
      </p:sp>
      <p:sp>
        <p:nvSpPr>
          <p:cNvPr id="1021" name="Google Shape;1021;p72"/>
          <p:cNvSpPr/>
          <p:nvPr/>
        </p:nvSpPr>
        <p:spPr>
          <a:xfrm>
            <a:off x="5700713" y="5424488"/>
            <a:ext cx="511175" cy="492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1022" name="Google Shape;1022;p72"/>
          <p:cNvSpPr/>
          <p:nvPr/>
        </p:nvSpPr>
        <p:spPr>
          <a:xfrm>
            <a:off x="5357813" y="3535363"/>
            <a:ext cx="257175" cy="1254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23" name="Google Shape;1023;p72"/>
          <p:cNvSpPr/>
          <p:nvPr/>
        </p:nvSpPr>
        <p:spPr>
          <a:xfrm>
            <a:off x="3832225" y="2079625"/>
            <a:ext cx="1552575" cy="3603625"/>
          </a:xfrm>
          <a:custGeom>
            <a:avLst/>
            <a:gdLst/>
            <a:ahLst/>
            <a:cxnLst/>
            <a:rect l="l" t="t" r="r" b="b"/>
            <a:pathLst>
              <a:path w="978" h="2270" extrusionOk="0">
                <a:moveTo>
                  <a:pt x="0" y="1956"/>
                </a:moveTo>
                <a:lnTo>
                  <a:pt x="437" y="0"/>
                </a:lnTo>
                <a:lnTo>
                  <a:pt x="978" y="0"/>
                </a:lnTo>
                <a:lnTo>
                  <a:pt x="966" y="2270"/>
                </a:lnTo>
                <a:lnTo>
                  <a:pt x="618" y="2270"/>
                </a:lnTo>
                <a:lnTo>
                  <a:pt x="54" y="2022"/>
                </a:lnTo>
              </a:path>
            </a:pathLst>
          </a:custGeom>
          <a:gradFill>
            <a:gsLst>
              <a:gs pos="0">
                <a:srgbClr val="424242"/>
              </a:gs>
              <a:gs pos="100000">
                <a:srgbClr val="5F5F5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024" name="Google Shape;1024;p72"/>
          <p:cNvCxnSpPr/>
          <p:nvPr/>
        </p:nvCxnSpPr>
        <p:spPr>
          <a:xfrm>
            <a:off x="4524375" y="2398713"/>
            <a:ext cx="1068388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025" name="Google Shape;1025;p72"/>
          <p:cNvCxnSpPr/>
          <p:nvPr/>
        </p:nvCxnSpPr>
        <p:spPr>
          <a:xfrm>
            <a:off x="2082800" y="5692775"/>
            <a:ext cx="3552825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026" name="Google Shape;1026;p72"/>
          <p:cNvCxnSpPr/>
          <p:nvPr/>
        </p:nvCxnSpPr>
        <p:spPr>
          <a:xfrm rot="10800000" flipH="1">
            <a:off x="3722688" y="2082800"/>
            <a:ext cx="804862" cy="360045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7" name="Google Shape;1027;p72"/>
          <p:cNvCxnSpPr/>
          <p:nvPr/>
        </p:nvCxnSpPr>
        <p:spPr>
          <a:xfrm>
            <a:off x="2076450" y="4492625"/>
            <a:ext cx="2740025" cy="120015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028" name="Google Shape;1028;p72"/>
          <p:cNvCxnSpPr/>
          <p:nvPr/>
        </p:nvCxnSpPr>
        <p:spPr>
          <a:xfrm rot="10800000" flipH="1">
            <a:off x="4592638" y="5018088"/>
            <a:ext cx="1041400" cy="465137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029" name="Google Shape;1029;p72"/>
          <p:cNvCxnSpPr/>
          <p:nvPr/>
        </p:nvCxnSpPr>
        <p:spPr>
          <a:xfrm rot="10800000" flipH="1">
            <a:off x="3068638" y="3094038"/>
            <a:ext cx="2543175" cy="1157287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030" name="Google Shape;1030;p72"/>
          <p:cNvCxnSpPr/>
          <p:nvPr/>
        </p:nvCxnSpPr>
        <p:spPr>
          <a:xfrm rot="10800000" flipH="1">
            <a:off x="3898900" y="4083050"/>
            <a:ext cx="1647825" cy="1042988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031" name="Google Shape;1031;p72"/>
          <p:cNvSpPr txBox="1"/>
          <p:nvPr/>
        </p:nvSpPr>
        <p:spPr>
          <a:xfrm>
            <a:off x="2470150" y="5746750"/>
            <a:ext cx="34925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1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4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  </a:t>
            </a:r>
            <a:endParaRPr/>
          </a:p>
        </p:txBody>
      </p:sp>
      <p:sp>
        <p:nvSpPr>
          <p:cNvPr id="1032" name="Google Shape;1032;p72"/>
          <p:cNvSpPr txBox="1"/>
          <p:nvPr/>
        </p:nvSpPr>
        <p:spPr>
          <a:xfrm>
            <a:off x="1724025" y="1851025"/>
            <a:ext cx="311150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grpSp>
        <p:nvGrpSpPr>
          <p:cNvPr id="1033" name="Google Shape;1033;p72"/>
          <p:cNvGrpSpPr/>
          <p:nvPr/>
        </p:nvGrpSpPr>
        <p:grpSpPr>
          <a:xfrm>
            <a:off x="2340769" y="5618957"/>
            <a:ext cx="3022600" cy="157162"/>
            <a:chOff x="1227" y="3610"/>
            <a:chExt cx="1904" cy="99"/>
          </a:xfrm>
        </p:grpSpPr>
        <p:cxnSp>
          <p:nvCxnSpPr>
            <p:cNvPr id="1034" name="Google Shape;1034;p72"/>
            <p:cNvCxnSpPr/>
            <p:nvPr/>
          </p:nvCxnSpPr>
          <p:spPr>
            <a:xfrm rot="5400000">
              <a:off x="2736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35" name="Google Shape;1035;p72"/>
            <p:cNvCxnSpPr/>
            <p:nvPr/>
          </p:nvCxnSpPr>
          <p:spPr>
            <a:xfrm rot="5400000">
              <a:off x="2389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36" name="Google Shape;1036;p72"/>
            <p:cNvCxnSpPr/>
            <p:nvPr/>
          </p:nvCxnSpPr>
          <p:spPr>
            <a:xfrm rot="5400000">
              <a:off x="2043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37" name="Google Shape;1037;p72"/>
            <p:cNvCxnSpPr/>
            <p:nvPr/>
          </p:nvCxnSpPr>
          <p:spPr>
            <a:xfrm rot="5400000">
              <a:off x="1870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38" name="Google Shape;1038;p72"/>
            <p:cNvCxnSpPr/>
            <p:nvPr/>
          </p:nvCxnSpPr>
          <p:spPr>
            <a:xfrm rot="5400000">
              <a:off x="1697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39" name="Google Shape;1039;p72"/>
            <p:cNvCxnSpPr/>
            <p:nvPr/>
          </p:nvCxnSpPr>
          <p:spPr>
            <a:xfrm rot="5400000">
              <a:off x="1519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40" name="Google Shape;1040;p72"/>
            <p:cNvCxnSpPr/>
            <p:nvPr/>
          </p:nvCxnSpPr>
          <p:spPr>
            <a:xfrm rot="5400000">
              <a:off x="1353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41" name="Google Shape;1041;p72"/>
            <p:cNvCxnSpPr/>
            <p:nvPr/>
          </p:nvCxnSpPr>
          <p:spPr>
            <a:xfrm rot="5400000">
              <a:off x="1180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42" name="Google Shape;1042;p72"/>
            <p:cNvCxnSpPr/>
            <p:nvPr/>
          </p:nvCxnSpPr>
          <p:spPr>
            <a:xfrm rot="5400000">
              <a:off x="2561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43" name="Google Shape;1043;p72"/>
            <p:cNvCxnSpPr/>
            <p:nvPr/>
          </p:nvCxnSpPr>
          <p:spPr>
            <a:xfrm rot="5400000">
              <a:off x="2217" y="3662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44" name="Google Shape;1044;p72"/>
            <p:cNvCxnSpPr/>
            <p:nvPr/>
          </p:nvCxnSpPr>
          <p:spPr>
            <a:xfrm rot="5400000">
              <a:off x="2910" y="3656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45" name="Google Shape;1045;p72"/>
            <p:cNvCxnSpPr/>
            <p:nvPr/>
          </p:nvCxnSpPr>
          <p:spPr>
            <a:xfrm rot="5400000">
              <a:off x="3084" y="3656"/>
              <a:ext cx="93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grpSp>
        <p:nvGrpSpPr>
          <p:cNvPr id="1046" name="Google Shape;1046;p72"/>
          <p:cNvGrpSpPr/>
          <p:nvPr/>
        </p:nvGrpSpPr>
        <p:grpSpPr>
          <a:xfrm>
            <a:off x="2012950" y="2063750"/>
            <a:ext cx="119063" cy="3327400"/>
            <a:chOff x="1020" y="1364"/>
            <a:chExt cx="75" cy="2096"/>
          </a:xfrm>
        </p:grpSpPr>
        <p:cxnSp>
          <p:nvCxnSpPr>
            <p:cNvPr id="1047" name="Google Shape;1047;p72"/>
            <p:cNvCxnSpPr/>
            <p:nvPr/>
          </p:nvCxnSpPr>
          <p:spPr>
            <a:xfrm>
              <a:off x="1020" y="1748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48" name="Google Shape;1048;p72"/>
            <p:cNvCxnSpPr/>
            <p:nvPr/>
          </p:nvCxnSpPr>
          <p:spPr>
            <a:xfrm>
              <a:off x="1020" y="213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49" name="Google Shape;1049;p72"/>
            <p:cNvCxnSpPr/>
            <p:nvPr/>
          </p:nvCxnSpPr>
          <p:spPr>
            <a:xfrm>
              <a:off x="1020" y="251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50" name="Google Shape;1050;p72"/>
            <p:cNvCxnSpPr/>
            <p:nvPr/>
          </p:nvCxnSpPr>
          <p:spPr>
            <a:xfrm>
              <a:off x="1020" y="270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51" name="Google Shape;1051;p72"/>
            <p:cNvCxnSpPr/>
            <p:nvPr/>
          </p:nvCxnSpPr>
          <p:spPr>
            <a:xfrm>
              <a:off x="1020" y="289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52" name="Google Shape;1052;p72"/>
            <p:cNvCxnSpPr/>
            <p:nvPr/>
          </p:nvCxnSpPr>
          <p:spPr>
            <a:xfrm>
              <a:off x="1020" y="3087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53" name="Google Shape;1053;p72"/>
            <p:cNvCxnSpPr/>
            <p:nvPr/>
          </p:nvCxnSpPr>
          <p:spPr>
            <a:xfrm>
              <a:off x="1020" y="327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54" name="Google Shape;1054;p72"/>
            <p:cNvCxnSpPr/>
            <p:nvPr/>
          </p:nvCxnSpPr>
          <p:spPr>
            <a:xfrm>
              <a:off x="1020" y="346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55" name="Google Shape;1055;p72"/>
            <p:cNvCxnSpPr/>
            <p:nvPr/>
          </p:nvCxnSpPr>
          <p:spPr>
            <a:xfrm>
              <a:off x="1020" y="194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56" name="Google Shape;1056;p72"/>
            <p:cNvCxnSpPr/>
            <p:nvPr/>
          </p:nvCxnSpPr>
          <p:spPr>
            <a:xfrm>
              <a:off x="1020" y="2319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57" name="Google Shape;1057;p72"/>
            <p:cNvCxnSpPr/>
            <p:nvPr/>
          </p:nvCxnSpPr>
          <p:spPr>
            <a:xfrm>
              <a:off x="1020" y="1364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58" name="Google Shape;1058;p72"/>
            <p:cNvCxnSpPr/>
            <p:nvPr/>
          </p:nvCxnSpPr>
          <p:spPr>
            <a:xfrm>
              <a:off x="1020" y="1556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1059" name="Google Shape;1059;p72"/>
          <p:cNvSpPr/>
          <p:nvPr/>
        </p:nvSpPr>
        <p:spPr>
          <a:xfrm>
            <a:off x="5630863" y="2797175"/>
            <a:ext cx="1625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4</a:t>
            </a:r>
            <a:endParaRPr/>
          </a:p>
        </p:txBody>
      </p:sp>
      <p:sp>
        <p:nvSpPr>
          <p:cNvPr id="1060" name="Google Shape;1060;p72"/>
          <p:cNvSpPr/>
          <p:nvPr/>
        </p:nvSpPr>
        <p:spPr>
          <a:xfrm>
            <a:off x="687388" y="1073150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Optimal Solution</a:t>
            </a:r>
            <a:endParaRPr/>
          </a:p>
        </p:txBody>
      </p:sp>
      <p:sp>
        <p:nvSpPr>
          <p:cNvPr id="1061" name="Google Shape;1061;p72"/>
          <p:cNvSpPr/>
          <p:nvPr/>
        </p:nvSpPr>
        <p:spPr>
          <a:xfrm>
            <a:off x="5532438" y="3368675"/>
            <a:ext cx="2938462" cy="13573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5525C"/>
              </a:gs>
              <a:gs pos="50000">
                <a:srgbClr val="A3A3A3"/>
              </a:gs>
              <a:gs pos="100000">
                <a:srgbClr val="55525C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Optimal Solution: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16/5, 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4/5,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  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17.6</a:t>
            </a:r>
            <a:endParaRPr sz="2200" baseline="-250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62" name="Google Shape;1062;p72"/>
          <p:cNvSpPr/>
          <p:nvPr/>
        </p:nvSpPr>
        <p:spPr>
          <a:xfrm>
            <a:off x="3790950" y="5133975"/>
            <a:ext cx="74613" cy="74613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Linear Programming</a:t>
            </a:r>
            <a:endParaRPr/>
          </a:p>
        </p:txBody>
      </p:sp>
      <p:sp>
        <p:nvSpPr>
          <p:cNvPr id="251" name="Google Shape;251;p39"/>
          <p:cNvSpPr/>
          <p:nvPr/>
        </p:nvSpPr>
        <p:spPr>
          <a:xfrm>
            <a:off x="687388" y="1073150"/>
            <a:ext cx="7859712" cy="294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Linear programming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has nothing to do with computer programming.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use of the word “programming” here means “choosing a course of action.”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Linear programming involves choosing a course of action when the mathematical model of the problem contains only linear functions.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73"/>
          <p:cNvSpPr/>
          <p:nvPr/>
        </p:nvSpPr>
        <p:spPr>
          <a:xfrm>
            <a:off x="533400" y="144463"/>
            <a:ext cx="8081963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Summary of the Graphical Solution Procedure</a:t>
            </a:r>
            <a:b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for Minimization Problems</a:t>
            </a:r>
            <a:endParaRPr/>
          </a:p>
        </p:txBody>
      </p:sp>
      <p:sp>
        <p:nvSpPr>
          <p:cNvPr id="1069" name="Google Shape;1069;p73"/>
          <p:cNvSpPr/>
          <p:nvPr/>
        </p:nvSpPr>
        <p:spPr>
          <a:xfrm>
            <a:off x="687388" y="1073150"/>
            <a:ext cx="7753350" cy="457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Prepare a graph of the feasible solutions for each of the constraints.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Determine the feasible region that satisfies all the constraints simultaneously.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Draw an objective function line.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Move parallel objective function lines toward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smaller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objective function values without entirely leaving the feasible region.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Any feasible solution on the objective function line with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smallest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value is an optimal solution.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74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Surplus Variables</a:t>
            </a:r>
            <a:endParaRPr/>
          </a:p>
        </p:txBody>
      </p:sp>
      <p:sp>
        <p:nvSpPr>
          <p:cNvPr id="1076" name="Google Shape;1076;p74"/>
          <p:cNvSpPr/>
          <p:nvPr/>
        </p:nvSpPr>
        <p:spPr>
          <a:xfrm>
            <a:off x="687388" y="1073150"/>
            <a:ext cx="521335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2 in Standard Form</a:t>
            </a:r>
            <a:endParaRPr/>
          </a:p>
        </p:txBody>
      </p:sp>
      <p:sp>
        <p:nvSpPr>
          <p:cNvPr id="1077" name="Google Shape;1077;p74"/>
          <p:cNvSpPr/>
          <p:nvPr/>
        </p:nvSpPr>
        <p:spPr>
          <a:xfrm>
            <a:off x="1816100" y="1733550"/>
            <a:ext cx="5676900" cy="28702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78" name="Google Shape;1078;p74"/>
          <p:cNvSpPr/>
          <p:nvPr/>
        </p:nvSpPr>
        <p:spPr>
          <a:xfrm>
            <a:off x="1970088" y="1860550"/>
            <a:ext cx="5492750" cy="274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Min      5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+ 0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+ 0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+ 0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s.t.        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+ 5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	=  10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4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	=  12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	=    4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0</a:t>
            </a:r>
            <a:endParaRPr/>
          </a:p>
        </p:txBody>
      </p:sp>
      <p:sp>
        <p:nvSpPr>
          <p:cNvPr id="1079" name="Google Shape;1079;p74"/>
          <p:cNvSpPr/>
          <p:nvPr/>
        </p:nvSpPr>
        <p:spPr>
          <a:xfrm>
            <a:off x="1033463" y="4025900"/>
            <a:ext cx="2736850" cy="91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A5A5A"/>
              </a:gs>
              <a:gs pos="50000">
                <a:srgbClr val="808080"/>
              </a:gs>
              <a:gs pos="100000">
                <a:srgbClr val="5A5A5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,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,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surplus variables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75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2:  Spreadsheet Solution</a:t>
            </a:r>
            <a:endParaRPr/>
          </a:p>
        </p:txBody>
      </p:sp>
      <p:sp>
        <p:nvSpPr>
          <p:cNvPr id="1086" name="Google Shape;1086;p75"/>
          <p:cNvSpPr txBox="1">
            <a:spLocks noGrp="1"/>
          </p:cNvSpPr>
          <p:nvPr>
            <p:ph type="body" idx="1"/>
          </p:nvPr>
        </p:nvSpPr>
        <p:spPr>
          <a:xfrm>
            <a:off x="687388" y="10668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Partial Spreadsheet Showing Solution</a:t>
            </a:r>
            <a:endParaRPr/>
          </a:p>
        </p:txBody>
      </p:sp>
      <p:pic>
        <p:nvPicPr>
          <p:cNvPr id="1087" name="Google Shape;108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63" y="1671638"/>
            <a:ext cx="8169275" cy="341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76"/>
          <p:cNvSpPr/>
          <p:nvPr/>
        </p:nvSpPr>
        <p:spPr>
          <a:xfrm>
            <a:off x="1562100" y="2197100"/>
            <a:ext cx="6311900" cy="29527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4" name="Google Shape;1094;p76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 2:  Spreadsheet Solution</a:t>
            </a:r>
            <a:endParaRPr/>
          </a:p>
        </p:txBody>
      </p:sp>
      <p:sp>
        <p:nvSpPr>
          <p:cNvPr id="1095" name="Google Shape;1095;p76"/>
          <p:cNvSpPr/>
          <p:nvPr/>
        </p:nvSpPr>
        <p:spPr>
          <a:xfrm>
            <a:off x="687388" y="1073150"/>
            <a:ext cx="8020050" cy="402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Interpretation of Computer Output</a:t>
            </a:r>
            <a:endParaRPr/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rgbClr val="66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see from the previous slide that:</a:t>
            </a:r>
            <a:endParaRPr/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  Objective Function Value  =  17.6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  Decision Variable #1 (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="0" i="0" u="none" strike="noStrike" cap="none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  =    3.2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  Decision Variable #2 (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="0" i="0" u="none" strike="noStrike" cap="none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  =    0.8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  Surplus in Constraint #1    =  10.4 </a:t>
            </a:r>
            <a:r>
              <a:rPr lang="en-US" sz="24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 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 = 0.4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  Surplus in Constraint #2    =  12.0 </a:t>
            </a:r>
            <a:r>
              <a:rPr lang="en-US" sz="24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12 = 0.0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  Surplus in Constraint #3    =    4.0 </a:t>
            </a:r>
            <a:r>
              <a:rPr lang="en-US" sz="24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4 = 0.0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77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Feasible Region</a:t>
            </a:r>
            <a:endParaRPr/>
          </a:p>
        </p:txBody>
      </p:sp>
      <p:sp>
        <p:nvSpPr>
          <p:cNvPr id="1102" name="Google Shape;1102;p77"/>
          <p:cNvSpPr txBox="1">
            <a:spLocks noGrp="1"/>
          </p:cNvSpPr>
          <p:nvPr>
            <p:ph type="body" idx="1"/>
          </p:nvPr>
        </p:nvSpPr>
        <p:spPr>
          <a:xfrm>
            <a:off x="687388" y="1066800"/>
            <a:ext cx="8058150" cy="515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feasible region for a two-variable LP problem can be nonexistent, a single point, a line, a polygon, or an unbounded area.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Any linear program falls in one of four categories: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is infeasible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has a unique optimal solution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has alternative optimal solutions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/>
              <a:t>has an objective function that can be increased without bound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feasible region may be unbounded and yet there may be optimal solutions.  This is common in minimization problems and is possible in maximization problems.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78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Special Cases</a:t>
            </a:r>
            <a:endParaRPr/>
          </a:p>
        </p:txBody>
      </p:sp>
      <p:sp>
        <p:nvSpPr>
          <p:cNvPr id="1109" name="Google Shape;1109;p78"/>
          <p:cNvSpPr txBox="1">
            <a:spLocks noGrp="1"/>
          </p:cNvSpPr>
          <p:nvPr>
            <p:ph type="body" idx="1"/>
          </p:nvPr>
        </p:nvSpPr>
        <p:spPr>
          <a:xfrm>
            <a:off x="687388" y="1066800"/>
            <a:ext cx="7812087" cy="393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Alternative Optimal Solutions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In the graphical method, if the objective function line is parallel to a boundary constraint in the direction of optimization, there are </a:t>
            </a:r>
            <a:r>
              <a:rPr lang="en-US" u="sng"/>
              <a:t>alternate optimal solutions</a:t>
            </a:r>
            <a:r>
              <a:rPr lang="en-US"/>
              <a:t>, with all points on this line segment being optimal.</a:t>
            </a:r>
            <a:endParaRPr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79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Alternative Optimal Solutions</a:t>
            </a:r>
            <a:endParaRPr/>
          </a:p>
        </p:txBody>
      </p:sp>
      <p:sp>
        <p:nvSpPr>
          <p:cNvPr id="1116" name="Google Shape;1116;p79"/>
          <p:cNvSpPr/>
          <p:nvPr/>
        </p:nvSpPr>
        <p:spPr>
          <a:xfrm>
            <a:off x="687388" y="1073150"/>
            <a:ext cx="628015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Consider the following LP problem.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17" name="Google Shape;1117;p79"/>
          <p:cNvSpPr/>
          <p:nvPr/>
        </p:nvSpPr>
        <p:spPr>
          <a:xfrm>
            <a:off x="2597150" y="1697038"/>
            <a:ext cx="3905250" cy="29464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18" name="Google Shape;1118;p79"/>
          <p:cNvSpPr/>
          <p:nvPr/>
        </p:nvSpPr>
        <p:spPr>
          <a:xfrm>
            <a:off x="2922588" y="1873250"/>
            <a:ext cx="3333750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Max       4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+ 6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s.t.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6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+ 3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18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7</a:t>
            </a:r>
            <a:endParaRPr/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0  and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80"/>
          <p:cNvSpPr/>
          <p:nvPr/>
        </p:nvSpPr>
        <p:spPr>
          <a:xfrm>
            <a:off x="1968500" y="3146425"/>
            <a:ext cx="2762250" cy="2625725"/>
          </a:xfrm>
          <a:custGeom>
            <a:avLst/>
            <a:gdLst/>
            <a:ahLst/>
            <a:cxnLst/>
            <a:rect l="l" t="t" r="r" b="b"/>
            <a:pathLst>
              <a:path w="1740" h="1654" extrusionOk="0">
                <a:moveTo>
                  <a:pt x="0" y="0"/>
                </a:moveTo>
                <a:lnTo>
                  <a:pt x="894" y="558"/>
                </a:lnTo>
                <a:lnTo>
                  <a:pt x="1740" y="1356"/>
                </a:lnTo>
                <a:lnTo>
                  <a:pt x="1740" y="1650"/>
                </a:lnTo>
                <a:lnTo>
                  <a:pt x="24" y="1654"/>
                </a:lnTo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25" name="Google Shape;1125;p80"/>
          <p:cNvSpPr/>
          <p:nvPr/>
        </p:nvSpPr>
        <p:spPr>
          <a:xfrm>
            <a:off x="687388" y="1073150"/>
            <a:ext cx="7486650" cy="128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Boundary constraint </a:t>
            </a: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+ 3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18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and objective function </a:t>
            </a: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Max  4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+ 6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are parallel.  All points on line segment A – B are optimal solutions.</a:t>
            </a:r>
            <a:endParaRPr/>
          </a:p>
        </p:txBody>
      </p:sp>
      <p:sp>
        <p:nvSpPr>
          <p:cNvPr id="1126" name="Google Shape;1126;p80"/>
          <p:cNvSpPr/>
          <p:nvPr/>
        </p:nvSpPr>
        <p:spPr>
          <a:xfrm>
            <a:off x="6919913" y="55229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1127" name="Google Shape;1127;p80"/>
          <p:cNvCxnSpPr/>
          <p:nvPr/>
        </p:nvCxnSpPr>
        <p:spPr>
          <a:xfrm>
            <a:off x="1981200" y="2598738"/>
            <a:ext cx="0" cy="3173412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128" name="Google Shape;1128;p80"/>
          <p:cNvSpPr/>
          <p:nvPr/>
        </p:nvSpPr>
        <p:spPr>
          <a:xfrm>
            <a:off x="1611313" y="2133600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1129" name="Google Shape;1129;p80"/>
          <p:cNvSpPr/>
          <p:nvPr/>
        </p:nvSpPr>
        <p:spPr>
          <a:xfrm>
            <a:off x="1968500" y="2689225"/>
            <a:ext cx="3251200" cy="3076575"/>
          </a:xfrm>
          <a:custGeom>
            <a:avLst/>
            <a:gdLst/>
            <a:ahLst/>
            <a:cxnLst/>
            <a:rect l="l" t="t" r="r" b="b"/>
            <a:pathLst>
              <a:path w="2024" h="2184" extrusionOk="0">
                <a:moveTo>
                  <a:pt x="0" y="0"/>
                </a:moveTo>
                <a:lnTo>
                  <a:pt x="2024" y="2184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30" name="Google Shape;1130;p80"/>
          <p:cNvSpPr/>
          <p:nvPr/>
        </p:nvSpPr>
        <p:spPr>
          <a:xfrm>
            <a:off x="1987550" y="3149600"/>
            <a:ext cx="4171950" cy="2616200"/>
          </a:xfrm>
          <a:custGeom>
            <a:avLst/>
            <a:gdLst/>
            <a:ahLst/>
            <a:cxnLst/>
            <a:rect l="l" t="t" r="r" b="b"/>
            <a:pathLst>
              <a:path w="2732" h="1736" extrusionOk="0">
                <a:moveTo>
                  <a:pt x="0" y="0"/>
                </a:moveTo>
                <a:lnTo>
                  <a:pt x="2732" y="173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31" name="Google Shape;1131;p80"/>
          <p:cNvSpPr txBox="1"/>
          <p:nvPr/>
        </p:nvSpPr>
        <p:spPr>
          <a:xfrm>
            <a:off x="1597025" y="2524125"/>
            <a:ext cx="311150" cy="30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1132" name="Google Shape;1132;p80"/>
          <p:cNvSpPr txBox="1"/>
          <p:nvPr/>
        </p:nvSpPr>
        <p:spPr>
          <a:xfrm>
            <a:off x="2225675" y="58388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sp>
        <p:nvSpPr>
          <p:cNvPr id="1133" name="Google Shape;1133;p80"/>
          <p:cNvSpPr/>
          <p:nvPr/>
        </p:nvSpPr>
        <p:spPr>
          <a:xfrm>
            <a:off x="5862638" y="4268788"/>
            <a:ext cx="1965325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+ 3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18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134" name="Google Shape;1134;p80"/>
          <p:cNvCxnSpPr/>
          <p:nvPr/>
        </p:nvCxnSpPr>
        <p:spPr>
          <a:xfrm flipH="1">
            <a:off x="2571750" y="2628900"/>
            <a:ext cx="495300" cy="5016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35" name="Google Shape;1135;p80"/>
          <p:cNvCxnSpPr/>
          <p:nvPr/>
        </p:nvCxnSpPr>
        <p:spPr>
          <a:xfrm rot="10800000">
            <a:off x="4845050" y="3873500"/>
            <a:ext cx="5461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36" name="Google Shape;1136;p80"/>
          <p:cNvCxnSpPr/>
          <p:nvPr/>
        </p:nvCxnSpPr>
        <p:spPr>
          <a:xfrm flipH="1">
            <a:off x="5314950" y="4660900"/>
            <a:ext cx="584200" cy="4381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137" name="Google Shape;1137;p80"/>
          <p:cNvSpPr/>
          <p:nvPr/>
        </p:nvSpPr>
        <p:spPr>
          <a:xfrm>
            <a:off x="3065463" y="2303463"/>
            <a:ext cx="15494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7</a:t>
            </a:r>
            <a:endParaRPr/>
          </a:p>
        </p:txBody>
      </p:sp>
      <p:sp>
        <p:nvSpPr>
          <p:cNvPr id="1138" name="Google Shape;1138;p80"/>
          <p:cNvSpPr/>
          <p:nvPr/>
        </p:nvSpPr>
        <p:spPr>
          <a:xfrm>
            <a:off x="5465763" y="3656013"/>
            <a:ext cx="935037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6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139" name="Google Shape;1139;p80"/>
          <p:cNvGrpSpPr/>
          <p:nvPr/>
        </p:nvGrpSpPr>
        <p:grpSpPr>
          <a:xfrm>
            <a:off x="1905000" y="2705100"/>
            <a:ext cx="139700" cy="2667000"/>
            <a:chOff x="1200" y="1768"/>
            <a:chExt cx="88" cy="1680"/>
          </a:xfrm>
        </p:grpSpPr>
        <p:cxnSp>
          <p:nvCxnSpPr>
            <p:cNvPr id="1140" name="Google Shape;1140;p80"/>
            <p:cNvCxnSpPr/>
            <p:nvPr/>
          </p:nvCxnSpPr>
          <p:spPr>
            <a:xfrm>
              <a:off x="1200" y="1768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41" name="Google Shape;1141;p80"/>
            <p:cNvCxnSpPr/>
            <p:nvPr/>
          </p:nvCxnSpPr>
          <p:spPr>
            <a:xfrm>
              <a:off x="1200" y="2048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42" name="Google Shape;1142;p80"/>
            <p:cNvCxnSpPr/>
            <p:nvPr/>
          </p:nvCxnSpPr>
          <p:spPr>
            <a:xfrm>
              <a:off x="1200" y="2328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43" name="Google Shape;1143;p80"/>
            <p:cNvCxnSpPr/>
            <p:nvPr/>
          </p:nvCxnSpPr>
          <p:spPr>
            <a:xfrm>
              <a:off x="1200" y="2608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44" name="Google Shape;1144;p80"/>
            <p:cNvCxnSpPr/>
            <p:nvPr/>
          </p:nvCxnSpPr>
          <p:spPr>
            <a:xfrm>
              <a:off x="1200" y="2888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45" name="Google Shape;1145;p80"/>
            <p:cNvCxnSpPr/>
            <p:nvPr/>
          </p:nvCxnSpPr>
          <p:spPr>
            <a:xfrm>
              <a:off x="1200" y="3168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46" name="Google Shape;1146;p80"/>
            <p:cNvCxnSpPr/>
            <p:nvPr/>
          </p:nvCxnSpPr>
          <p:spPr>
            <a:xfrm>
              <a:off x="1200" y="3448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1147" name="Google Shape;1147;p80"/>
          <p:cNvCxnSpPr/>
          <p:nvPr/>
        </p:nvCxnSpPr>
        <p:spPr>
          <a:xfrm>
            <a:off x="1974850" y="5765800"/>
            <a:ext cx="4864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1148" name="Google Shape;1148;p80"/>
          <p:cNvGrpSpPr/>
          <p:nvPr/>
        </p:nvGrpSpPr>
        <p:grpSpPr>
          <a:xfrm>
            <a:off x="2360613" y="5707063"/>
            <a:ext cx="4294187" cy="146050"/>
            <a:chOff x="1447" y="3659"/>
            <a:chExt cx="2705" cy="92"/>
          </a:xfrm>
        </p:grpSpPr>
        <p:grpSp>
          <p:nvGrpSpPr>
            <p:cNvPr id="1149" name="Google Shape;1149;p80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1150" name="Google Shape;1150;p80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1151" name="Google Shape;1151;p80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1152" name="Google Shape;1152;p80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1153" name="Google Shape;1153;p80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1154" name="Google Shape;1154;p80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1155" name="Google Shape;1155;p80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1156" name="Google Shape;1156;p80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1157" name="Google Shape;1157;p80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1158" name="Google Shape;1158;p80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59" name="Google Shape;1159;p80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1160" name="Google Shape;1160;p80"/>
          <p:cNvCxnSpPr/>
          <p:nvPr/>
        </p:nvCxnSpPr>
        <p:spPr>
          <a:xfrm rot="10800000">
            <a:off x="4730750" y="3695700"/>
            <a:ext cx="0" cy="2057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161" name="Google Shape;1161;p80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Alternative Optimal Solutions</a:t>
            </a:r>
            <a:endParaRPr/>
          </a:p>
        </p:txBody>
      </p:sp>
      <p:sp>
        <p:nvSpPr>
          <p:cNvPr id="1162" name="Google Shape;1162;p80"/>
          <p:cNvSpPr/>
          <p:nvPr/>
        </p:nvSpPr>
        <p:spPr>
          <a:xfrm rot="20127">
            <a:off x="4213225" y="2949575"/>
            <a:ext cx="1990725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225" tIns="61900" rIns="122225" bIns="6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Max  4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+ 6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grpSp>
        <p:nvGrpSpPr>
          <p:cNvPr id="1163" name="Google Shape;1163;p80"/>
          <p:cNvGrpSpPr/>
          <p:nvPr/>
        </p:nvGrpSpPr>
        <p:grpSpPr>
          <a:xfrm rot="-243405">
            <a:off x="2011363" y="2781300"/>
            <a:ext cx="2405062" cy="1901825"/>
            <a:chOff x="1998" y="2005"/>
            <a:chExt cx="2278" cy="1758"/>
          </a:xfrm>
        </p:grpSpPr>
        <p:cxnSp>
          <p:nvCxnSpPr>
            <p:cNvPr id="1164" name="Google Shape;1164;p80"/>
            <p:cNvCxnSpPr/>
            <p:nvPr/>
          </p:nvCxnSpPr>
          <p:spPr>
            <a:xfrm rot="10800000" flipH="1">
              <a:off x="4091" y="3509"/>
              <a:ext cx="185" cy="235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2700" algn="ctr" rotWithShape="0">
                <a:srgbClr val="000000"/>
              </a:outerShdw>
            </a:effectLst>
          </p:spPr>
        </p:cxnSp>
        <p:cxnSp>
          <p:nvCxnSpPr>
            <p:cNvPr id="1165" name="Google Shape;1165;p80"/>
            <p:cNvCxnSpPr/>
            <p:nvPr/>
          </p:nvCxnSpPr>
          <p:spPr>
            <a:xfrm>
              <a:off x="1998" y="2235"/>
              <a:ext cx="2109" cy="1528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66" name="Google Shape;1166;p80"/>
            <p:cNvCxnSpPr/>
            <p:nvPr/>
          </p:nvCxnSpPr>
          <p:spPr>
            <a:xfrm rot="10800000" flipH="1">
              <a:off x="2003" y="2005"/>
              <a:ext cx="185" cy="235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2700" algn="ctr" rotWithShape="0">
                <a:srgbClr val="000000"/>
              </a:outerShdw>
            </a:effectLst>
          </p:spPr>
        </p:cxnSp>
      </p:grpSp>
      <p:cxnSp>
        <p:nvCxnSpPr>
          <p:cNvPr id="1167" name="Google Shape;1167;p80"/>
          <p:cNvCxnSpPr/>
          <p:nvPr/>
        </p:nvCxnSpPr>
        <p:spPr>
          <a:xfrm flipH="1">
            <a:off x="3803650" y="3405188"/>
            <a:ext cx="460375" cy="817562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168" name="Google Shape;1168;p80"/>
          <p:cNvSpPr/>
          <p:nvPr/>
        </p:nvSpPr>
        <p:spPr>
          <a:xfrm>
            <a:off x="3305175" y="3962400"/>
            <a:ext cx="93663" cy="889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9" name="Google Shape;1169;p80"/>
          <p:cNvSpPr/>
          <p:nvPr/>
        </p:nvSpPr>
        <p:spPr>
          <a:xfrm>
            <a:off x="1928813" y="3095625"/>
            <a:ext cx="93662" cy="93663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70" name="Google Shape;1170;p80"/>
          <p:cNvSpPr txBox="1"/>
          <p:nvPr/>
        </p:nvSpPr>
        <p:spPr>
          <a:xfrm>
            <a:off x="1957388" y="3205163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endParaRPr/>
          </a:p>
        </p:txBody>
      </p:sp>
      <p:sp>
        <p:nvSpPr>
          <p:cNvPr id="1171" name="Google Shape;1171;p80"/>
          <p:cNvSpPr txBox="1"/>
          <p:nvPr/>
        </p:nvSpPr>
        <p:spPr>
          <a:xfrm>
            <a:off x="3278188" y="3624263"/>
            <a:ext cx="3397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81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Special Cases</a:t>
            </a:r>
            <a:endParaRPr/>
          </a:p>
        </p:txBody>
      </p:sp>
      <p:sp>
        <p:nvSpPr>
          <p:cNvPr id="1178" name="Google Shape;1178;p81"/>
          <p:cNvSpPr/>
          <p:nvPr/>
        </p:nvSpPr>
        <p:spPr>
          <a:xfrm>
            <a:off x="687388" y="1073150"/>
            <a:ext cx="7943850" cy="468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Infeasibility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No solution to the LP problem satisfies all the constraints, including the non-negativity conditions.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Graphically, this means a feasible region does not exist.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Causes include: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formulation error has been made.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Management’s expectations are too high.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Too many restrictions have been placed on the problem (i.e. the problem is over-constrained).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82"/>
          <p:cNvSpPr/>
          <p:nvPr/>
        </p:nvSpPr>
        <p:spPr>
          <a:xfrm>
            <a:off x="2749550" y="1619250"/>
            <a:ext cx="3657600" cy="2427288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85" name="Google Shape;1185;p82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Infeasible Problem</a:t>
            </a:r>
            <a:endParaRPr/>
          </a:p>
        </p:txBody>
      </p:sp>
      <p:sp>
        <p:nvSpPr>
          <p:cNvPr id="1186" name="Google Shape;1186;p82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6175375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Consider the following LP problem.</a:t>
            </a:r>
            <a:endParaRPr/>
          </a:p>
        </p:txBody>
      </p:sp>
      <p:sp>
        <p:nvSpPr>
          <p:cNvPr id="1187" name="Google Shape;1187;p82"/>
          <p:cNvSpPr/>
          <p:nvPr/>
        </p:nvSpPr>
        <p:spPr>
          <a:xfrm>
            <a:off x="3036888" y="1746250"/>
            <a:ext cx="3244850" cy="227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Max     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+ 6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s.t.        4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+ 3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12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8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Linear Programming (LP) Problem</a:t>
            </a:r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21612" cy="417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</a:t>
            </a:r>
            <a:r>
              <a:rPr lang="en-US" u="sng"/>
              <a:t>maximization</a:t>
            </a:r>
            <a:r>
              <a:rPr lang="en-US"/>
              <a:t> or </a:t>
            </a:r>
            <a:r>
              <a:rPr lang="en-US" u="sng"/>
              <a:t>minimization</a:t>
            </a:r>
            <a:r>
              <a:rPr lang="en-US"/>
              <a:t> of some quantity is the </a:t>
            </a:r>
            <a:r>
              <a:rPr lang="en-US" u="sng"/>
              <a:t>objective</a:t>
            </a:r>
            <a:r>
              <a:rPr lang="en-US"/>
              <a:t> in all linear programming problems.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All LP problems have </a:t>
            </a:r>
            <a:r>
              <a:rPr lang="en-US" u="sng"/>
              <a:t>constraints</a:t>
            </a:r>
            <a:r>
              <a:rPr lang="en-US"/>
              <a:t> that limit the degree to which the objective can be pursued.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</a:t>
            </a:r>
            <a:r>
              <a:rPr lang="en-US" u="sng"/>
              <a:t>feasible solution</a:t>
            </a:r>
            <a:r>
              <a:rPr lang="en-US"/>
              <a:t> satisfies all the problem's constraints.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 </a:t>
            </a:r>
            <a:r>
              <a:rPr lang="en-US" u="sng"/>
              <a:t>optimal solution</a:t>
            </a:r>
            <a:r>
              <a:rPr lang="en-US"/>
              <a:t> is a feasible solution that results in the largest possible objective function value when maximizing (or smallest when minimizing).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</a:t>
            </a:r>
            <a:r>
              <a:rPr lang="en-US" u="sng"/>
              <a:t>graphical solution method</a:t>
            </a:r>
            <a:r>
              <a:rPr lang="en-US"/>
              <a:t> can be used to solve a linear program with two variables.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8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Infeasible Problem</a:t>
            </a:r>
            <a:endParaRPr/>
          </a:p>
        </p:txBody>
      </p:sp>
      <p:sp>
        <p:nvSpPr>
          <p:cNvPr id="1194" name="Google Shape;1194;p83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78867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There are no points that satisfy both constraints, so there is no feasible region (and no feasible solution). </a:t>
            </a:r>
            <a:endParaRPr/>
          </a:p>
        </p:txBody>
      </p:sp>
      <p:sp>
        <p:nvSpPr>
          <p:cNvPr id="1195" name="Google Shape;1195;p83"/>
          <p:cNvSpPr/>
          <p:nvPr/>
        </p:nvSpPr>
        <p:spPr>
          <a:xfrm>
            <a:off x="2540000" y="1833563"/>
            <a:ext cx="5111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1196" name="Google Shape;1196;p83"/>
          <p:cNvSpPr/>
          <p:nvPr/>
        </p:nvSpPr>
        <p:spPr>
          <a:xfrm>
            <a:off x="6321425" y="5359400"/>
            <a:ext cx="5111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1197" name="Google Shape;1197;p83"/>
          <p:cNvSpPr/>
          <p:nvPr/>
        </p:nvSpPr>
        <p:spPr>
          <a:xfrm>
            <a:off x="4387850" y="3986213"/>
            <a:ext cx="20447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+ 3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12</a:t>
            </a:r>
            <a:endParaRPr/>
          </a:p>
        </p:txBody>
      </p:sp>
      <p:sp>
        <p:nvSpPr>
          <p:cNvPr id="1198" name="Google Shape;1198;p83"/>
          <p:cNvSpPr/>
          <p:nvPr/>
        </p:nvSpPr>
        <p:spPr>
          <a:xfrm>
            <a:off x="4232275" y="2811463"/>
            <a:ext cx="1765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75" tIns="63500" rIns="128575" bIns="63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8</a:t>
            </a:r>
            <a:endParaRPr/>
          </a:p>
        </p:txBody>
      </p:sp>
      <p:cxnSp>
        <p:nvCxnSpPr>
          <p:cNvPr id="1199" name="Google Shape;1199;p83"/>
          <p:cNvCxnSpPr/>
          <p:nvPr/>
        </p:nvCxnSpPr>
        <p:spPr>
          <a:xfrm flipH="1">
            <a:off x="3352800" y="4313238"/>
            <a:ext cx="1065213" cy="7239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200" name="Google Shape;1200;p83"/>
          <p:cNvCxnSpPr/>
          <p:nvPr/>
        </p:nvCxnSpPr>
        <p:spPr>
          <a:xfrm flipH="1">
            <a:off x="3206750" y="3157538"/>
            <a:ext cx="1063625" cy="7239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201" name="Google Shape;1201;p83"/>
          <p:cNvCxnSpPr/>
          <p:nvPr/>
        </p:nvCxnSpPr>
        <p:spPr>
          <a:xfrm>
            <a:off x="2794000" y="2357438"/>
            <a:ext cx="0" cy="3271837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202" name="Google Shape;1202;p83"/>
          <p:cNvCxnSpPr/>
          <p:nvPr/>
        </p:nvCxnSpPr>
        <p:spPr>
          <a:xfrm>
            <a:off x="2790825" y="5627688"/>
            <a:ext cx="3502025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203" name="Google Shape;1203;p83"/>
          <p:cNvCxnSpPr/>
          <p:nvPr/>
        </p:nvCxnSpPr>
        <p:spPr>
          <a:xfrm>
            <a:off x="2800350" y="4419600"/>
            <a:ext cx="957263" cy="1192213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204" name="Google Shape;1204;p83"/>
          <p:cNvCxnSpPr/>
          <p:nvPr/>
        </p:nvCxnSpPr>
        <p:spPr>
          <a:xfrm>
            <a:off x="2800350" y="3208338"/>
            <a:ext cx="1311275" cy="2403475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205" name="Google Shape;1205;p83"/>
          <p:cNvSpPr/>
          <p:nvPr/>
        </p:nvSpPr>
        <p:spPr>
          <a:xfrm>
            <a:off x="3294063" y="5699125"/>
            <a:ext cx="30384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      </a:t>
            </a:r>
            <a:r>
              <a:rPr lang="en-US" sz="1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4       </a:t>
            </a:r>
            <a:r>
              <a:rPr lang="en-US" sz="1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6       </a:t>
            </a:r>
            <a:r>
              <a:rPr lang="en-US" sz="1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8      </a:t>
            </a:r>
            <a:r>
              <a:rPr lang="en-US" sz="1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10</a:t>
            </a:r>
            <a:endParaRPr/>
          </a:p>
        </p:txBody>
      </p:sp>
      <p:sp>
        <p:nvSpPr>
          <p:cNvPr id="1206" name="Google Shape;1206;p83"/>
          <p:cNvSpPr/>
          <p:nvPr/>
        </p:nvSpPr>
        <p:spPr>
          <a:xfrm>
            <a:off x="2405063" y="4210050"/>
            <a:ext cx="3206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</p:txBody>
      </p:sp>
      <p:sp>
        <p:nvSpPr>
          <p:cNvPr id="1207" name="Google Shape;1207;p83"/>
          <p:cNvSpPr/>
          <p:nvPr/>
        </p:nvSpPr>
        <p:spPr>
          <a:xfrm>
            <a:off x="2405063" y="2978150"/>
            <a:ext cx="3206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</p:txBody>
      </p:sp>
      <p:grpSp>
        <p:nvGrpSpPr>
          <p:cNvPr id="1208" name="Google Shape;1208;p83"/>
          <p:cNvGrpSpPr/>
          <p:nvPr/>
        </p:nvGrpSpPr>
        <p:grpSpPr>
          <a:xfrm>
            <a:off x="2727325" y="2578100"/>
            <a:ext cx="119063" cy="2749550"/>
            <a:chOff x="1670" y="1744"/>
            <a:chExt cx="75" cy="1732"/>
          </a:xfrm>
        </p:grpSpPr>
        <p:cxnSp>
          <p:nvCxnSpPr>
            <p:cNvPr id="1209" name="Google Shape;1209;p83"/>
            <p:cNvCxnSpPr/>
            <p:nvPr/>
          </p:nvCxnSpPr>
          <p:spPr>
            <a:xfrm>
              <a:off x="1670" y="1744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10" name="Google Shape;1210;p83"/>
            <p:cNvCxnSpPr/>
            <p:nvPr/>
          </p:nvCxnSpPr>
          <p:spPr>
            <a:xfrm>
              <a:off x="1670" y="213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11" name="Google Shape;1211;p83"/>
            <p:cNvCxnSpPr/>
            <p:nvPr/>
          </p:nvCxnSpPr>
          <p:spPr>
            <a:xfrm>
              <a:off x="1670" y="2516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12" name="Google Shape;1212;p83"/>
            <p:cNvCxnSpPr/>
            <p:nvPr/>
          </p:nvCxnSpPr>
          <p:spPr>
            <a:xfrm>
              <a:off x="1670" y="2708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13" name="Google Shape;1213;p83"/>
            <p:cNvCxnSpPr/>
            <p:nvPr/>
          </p:nvCxnSpPr>
          <p:spPr>
            <a:xfrm>
              <a:off x="1670" y="290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14" name="Google Shape;1214;p83"/>
            <p:cNvCxnSpPr/>
            <p:nvPr/>
          </p:nvCxnSpPr>
          <p:spPr>
            <a:xfrm>
              <a:off x="1670" y="3099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15" name="Google Shape;1215;p83"/>
            <p:cNvCxnSpPr/>
            <p:nvPr/>
          </p:nvCxnSpPr>
          <p:spPr>
            <a:xfrm>
              <a:off x="1670" y="3284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16" name="Google Shape;1216;p83"/>
            <p:cNvCxnSpPr/>
            <p:nvPr/>
          </p:nvCxnSpPr>
          <p:spPr>
            <a:xfrm>
              <a:off x="1670" y="3476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17" name="Google Shape;1217;p83"/>
            <p:cNvCxnSpPr/>
            <p:nvPr/>
          </p:nvCxnSpPr>
          <p:spPr>
            <a:xfrm>
              <a:off x="1670" y="1939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18" name="Google Shape;1218;p83"/>
            <p:cNvCxnSpPr/>
            <p:nvPr/>
          </p:nvCxnSpPr>
          <p:spPr>
            <a:xfrm>
              <a:off x="1670" y="2322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1219" name="Google Shape;1219;p83"/>
          <p:cNvSpPr/>
          <p:nvPr/>
        </p:nvSpPr>
        <p:spPr>
          <a:xfrm>
            <a:off x="2405063" y="4810125"/>
            <a:ext cx="3206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1220" name="Google Shape;1220;p83"/>
          <p:cNvSpPr/>
          <p:nvPr/>
        </p:nvSpPr>
        <p:spPr>
          <a:xfrm>
            <a:off x="2405063" y="3587750"/>
            <a:ext cx="3206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</p:txBody>
      </p:sp>
      <p:grpSp>
        <p:nvGrpSpPr>
          <p:cNvPr id="1221" name="Google Shape;1221;p83"/>
          <p:cNvGrpSpPr/>
          <p:nvPr/>
        </p:nvGrpSpPr>
        <p:grpSpPr>
          <a:xfrm>
            <a:off x="3112294" y="5568157"/>
            <a:ext cx="2992437" cy="138112"/>
            <a:chOff x="1913" y="3524"/>
            <a:chExt cx="1885" cy="87"/>
          </a:xfrm>
        </p:grpSpPr>
        <p:cxnSp>
          <p:nvCxnSpPr>
            <p:cNvPr id="1222" name="Google Shape;1222;p83"/>
            <p:cNvCxnSpPr/>
            <p:nvPr/>
          </p:nvCxnSpPr>
          <p:spPr>
            <a:xfrm rot="5400000">
              <a:off x="3754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23" name="Google Shape;1223;p83"/>
            <p:cNvCxnSpPr/>
            <p:nvPr/>
          </p:nvCxnSpPr>
          <p:spPr>
            <a:xfrm rot="5400000">
              <a:off x="3333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24" name="Google Shape;1224;p83"/>
            <p:cNvCxnSpPr/>
            <p:nvPr/>
          </p:nvCxnSpPr>
          <p:spPr>
            <a:xfrm rot="5400000">
              <a:off x="2914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25" name="Google Shape;1225;p83"/>
            <p:cNvCxnSpPr/>
            <p:nvPr/>
          </p:nvCxnSpPr>
          <p:spPr>
            <a:xfrm rot="5400000">
              <a:off x="2705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26" name="Google Shape;1226;p83"/>
            <p:cNvCxnSpPr/>
            <p:nvPr/>
          </p:nvCxnSpPr>
          <p:spPr>
            <a:xfrm rot="5400000">
              <a:off x="2495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27" name="Google Shape;1227;p83"/>
            <p:cNvCxnSpPr/>
            <p:nvPr/>
          </p:nvCxnSpPr>
          <p:spPr>
            <a:xfrm rot="5400000">
              <a:off x="2280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28" name="Google Shape;1228;p83"/>
            <p:cNvCxnSpPr/>
            <p:nvPr/>
          </p:nvCxnSpPr>
          <p:spPr>
            <a:xfrm rot="5400000">
              <a:off x="2079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29" name="Google Shape;1229;p83"/>
            <p:cNvCxnSpPr/>
            <p:nvPr/>
          </p:nvCxnSpPr>
          <p:spPr>
            <a:xfrm rot="5400000">
              <a:off x="1869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30" name="Google Shape;1230;p83"/>
            <p:cNvCxnSpPr/>
            <p:nvPr/>
          </p:nvCxnSpPr>
          <p:spPr>
            <a:xfrm rot="5400000">
              <a:off x="3542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31" name="Google Shape;1231;p83"/>
            <p:cNvCxnSpPr/>
            <p:nvPr/>
          </p:nvCxnSpPr>
          <p:spPr>
            <a:xfrm rot="5400000">
              <a:off x="3125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1232" name="Google Shape;1232;p83"/>
          <p:cNvSpPr/>
          <p:nvPr/>
        </p:nvSpPr>
        <p:spPr>
          <a:xfrm>
            <a:off x="2262188" y="2368550"/>
            <a:ext cx="4603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84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Special Cases</a:t>
            </a:r>
            <a:endParaRPr/>
          </a:p>
        </p:txBody>
      </p:sp>
      <p:sp>
        <p:nvSpPr>
          <p:cNvPr id="1239" name="Google Shape;1239;p84"/>
          <p:cNvSpPr/>
          <p:nvPr/>
        </p:nvSpPr>
        <p:spPr>
          <a:xfrm>
            <a:off x="687388" y="1085850"/>
            <a:ext cx="7778750" cy="341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Unbounded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solution to a maximization LP problem is unbounded if the value of the solution may be made indefinitely large without violating any of the constraints.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For real problems, this is the result of improper formulation.  (Quite likely, a constraint has been inadvertently omitted.)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85"/>
          <p:cNvSpPr/>
          <p:nvPr/>
        </p:nvSpPr>
        <p:spPr>
          <a:xfrm>
            <a:off x="2844800" y="1714500"/>
            <a:ext cx="3352800" cy="25908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46" name="Google Shape;1246;p85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Unbounded Solution</a:t>
            </a:r>
            <a:endParaRPr/>
          </a:p>
        </p:txBody>
      </p:sp>
      <p:sp>
        <p:nvSpPr>
          <p:cNvPr id="1247" name="Google Shape;1247;p85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61499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Consider the following LP problem.</a:t>
            </a:r>
            <a:endParaRPr/>
          </a:p>
        </p:txBody>
      </p:sp>
      <p:sp>
        <p:nvSpPr>
          <p:cNvPr id="1248" name="Google Shape;1248;p85"/>
          <p:cNvSpPr/>
          <p:nvPr/>
        </p:nvSpPr>
        <p:spPr>
          <a:xfrm>
            <a:off x="3074988" y="1885950"/>
            <a:ext cx="3143250" cy="22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Max    4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+ 5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s.t.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5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3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8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0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8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Unbounded Solution</a:t>
            </a:r>
            <a:endParaRPr/>
          </a:p>
        </p:txBody>
      </p:sp>
      <p:sp>
        <p:nvSpPr>
          <p:cNvPr id="1255" name="Google Shape;1255;p86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7886700" cy="20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feasible region is unbounded and the objective function line can be moved outward from the origin without bound, infinitely increasing the objective function.  </a:t>
            </a:r>
            <a:endParaRPr/>
          </a:p>
        </p:txBody>
      </p:sp>
      <p:sp>
        <p:nvSpPr>
          <p:cNvPr id="1256" name="Google Shape;1256;p86"/>
          <p:cNvSpPr/>
          <p:nvPr/>
        </p:nvSpPr>
        <p:spPr>
          <a:xfrm>
            <a:off x="2952750" y="2122488"/>
            <a:ext cx="4984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225" tIns="61900" rIns="122225" bIns="6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1257" name="Google Shape;1257;p86"/>
          <p:cNvSpPr/>
          <p:nvPr/>
        </p:nvSpPr>
        <p:spPr>
          <a:xfrm>
            <a:off x="6731000" y="5567363"/>
            <a:ext cx="4984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225" tIns="61900" rIns="122225" bIns="6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1258" name="Google Shape;1258;p86"/>
          <p:cNvSpPr/>
          <p:nvPr/>
        </p:nvSpPr>
        <p:spPr>
          <a:xfrm>
            <a:off x="3175000" y="2805113"/>
            <a:ext cx="3333750" cy="3016250"/>
          </a:xfrm>
          <a:custGeom>
            <a:avLst/>
            <a:gdLst/>
            <a:ahLst/>
            <a:cxnLst/>
            <a:rect l="l" t="t" r="r" b="b"/>
            <a:pathLst>
              <a:path w="2100" h="1892" extrusionOk="0">
                <a:moveTo>
                  <a:pt x="0" y="0"/>
                </a:moveTo>
                <a:lnTo>
                  <a:pt x="2100" y="0"/>
                </a:lnTo>
                <a:lnTo>
                  <a:pt x="2100" y="1889"/>
                </a:lnTo>
                <a:lnTo>
                  <a:pt x="1054" y="1892"/>
                </a:lnTo>
                <a:lnTo>
                  <a:pt x="316" y="1233"/>
                </a:lnTo>
                <a:lnTo>
                  <a:pt x="0" y="409"/>
                </a:lnTo>
                <a:lnTo>
                  <a:pt x="0" y="0"/>
                </a:lnTo>
              </a:path>
            </a:pathLst>
          </a:cu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59" name="Google Shape;1259;p86"/>
          <p:cNvCxnSpPr/>
          <p:nvPr/>
        </p:nvCxnSpPr>
        <p:spPr>
          <a:xfrm flipH="1">
            <a:off x="3475038" y="3238500"/>
            <a:ext cx="804862" cy="835025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2700" algn="ctr" rotWithShape="0">
              <a:srgbClr val="000000"/>
            </a:outerShdw>
          </a:effectLst>
        </p:spPr>
      </p:cxnSp>
      <p:sp>
        <p:nvSpPr>
          <p:cNvPr id="1260" name="Google Shape;1260;p86"/>
          <p:cNvSpPr/>
          <p:nvPr/>
        </p:nvSpPr>
        <p:spPr>
          <a:xfrm>
            <a:off x="4197350" y="2879725"/>
            <a:ext cx="17526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225" tIns="61900" rIns="122225" bIns="6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8</a:t>
            </a:r>
            <a:endParaRPr/>
          </a:p>
        </p:txBody>
      </p:sp>
      <p:sp>
        <p:nvSpPr>
          <p:cNvPr id="1261" name="Google Shape;1261;p86"/>
          <p:cNvSpPr/>
          <p:nvPr/>
        </p:nvSpPr>
        <p:spPr>
          <a:xfrm>
            <a:off x="6070600" y="4618038"/>
            <a:ext cx="16129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225" tIns="61900" rIns="122225" bIns="6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u="sng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5</a:t>
            </a:r>
            <a:endParaRPr/>
          </a:p>
        </p:txBody>
      </p:sp>
      <p:sp>
        <p:nvSpPr>
          <p:cNvPr id="1262" name="Google Shape;1262;p86"/>
          <p:cNvSpPr/>
          <p:nvPr/>
        </p:nvSpPr>
        <p:spPr>
          <a:xfrm rot="2116439">
            <a:off x="3902075" y="4110038"/>
            <a:ext cx="19907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225" tIns="61900" rIns="122225" bIns="6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Max  4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+ 5</a:t>
            </a: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cxnSp>
        <p:nvCxnSpPr>
          <p:cNvPr id="1263" name="Google Shape;1263;p86"/>
          <p:cNvCxnSpPr/>
          <p:nvPr/>
        </p:nvCxnSpPr>
        <p:spPr>
          <a:xfrm flipH="1">
            <a:off x="4743450" y="4976813"/>
            <a:ext cx="1331913" cy="658812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2700" algn="ctr" rotWithShape="0">
              <a:srgbClr val="000000"/>
            </a:outerShdw>
          </a:effectLst>
        </p:spPr>
      </p:cxnSp>
      <p:cxnSp>
        <p:nvCxnSpPr>
          <p:cNvPr id="1264" name="Google Shape;1264;p86"/>
          <p:cNvCxnSpPr/>
          <p:nvPr/>
        </p:nvCxnSpPr>
        <p:spPr>
          <a:xfrm>
            <a:off x="3175000" y="2630488"/>
            <a:ext cx="0" cy="3205162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5" name="Google Shape;1265;p86"/>
          <p:cNvCxnSpPr/>
          <p:nvPr/>
        </p:nvCxnSpPr>
        <p:spPr>
          <a:xfrm>
            <a:off x="3181350" y="5826125"/>
            <a:ext cx="3473450" cy="9525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rgbClr val="000000"/>
            </a:outerShdw>
          </a:effectLst>
        </p:spPr>
      </p:cxnSp>
      <p:cxnSp>
        <p:nvCxnSpPr>
          <p:cNvPr id="1266" name="Google Shape;1266;p86"/>
          <p:cNvCxnSpPr/>
          <p:nvPr/>
        </p:nvCxnSpPr>
        <p:spPr>
          <a:xfrm>
            <a:off x="3171825" y="4330700"/>
            <a:ext cx="1665288" cy="1476375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7" name="Google Shape;1267;p86"/>
          <p:cNvCxnSpPr/>
          <p:nvPr/>
        </p:nvCxnSpPr>
        <p:spPr>
          <a:xfrm>
            <a:off x="3162300" y="3416300"/>
            <a:ext cx="904875" cy="2409825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8" name="Google Shape;1268;p86"/>
          <p:cNvSpPr/>
          <p:nvPr/>
        </p:nvSpPr>
        <p:spPr>
          <a:xfrm>
            <a:off x="2824163" y="3835400"/>
            <a:ext cx="3206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</p:txBody>
      </p:sp>
      <p:sp>
        <p:nvSpPr>
          <p:cNvPr id="1269" name="Google Shape;1269;p86"/>
          <p:cNvSpPr/>
          <p:nvPr/>
        </p:nvSpPr>
        <p:spPr>
          <a:xfrm>
            <a:off x="2824163" y="3225800"/>
            <a:ext cx="3206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</p:txBody>
      </p:sp>
      <p:grpSp>
        <p:nvGrpSpPr>
          <p:cNvPr id="1270" name="Google Shape;1270;p86"/>
          <p:cNvGrpSpPr/>
          <p:nvPr/>
        </p:nvGrpSpPr>
        <p:grpSpPr>
          <a:xfrm>
            <a:off x="3121025" y="2806700"/>
            <a:ext cx="119063" cy="2749550"/>
            <a:chOff x="1670" y="1744"/>
            <a:chExt cx="75" cy="1732"/>
          </a:xfrm>
        </p:grpSpPr>
        <p:cxnSp>
          <p:nvCxnSpPr>
            <p:cNvPr id="1271" name="Google Shape;1271;p86"/>
            <p:cNvCxnSpPr/>
            <p:nvPr/>
          </p:nvCxnSpPr>
          <p:spPr>
            <a:xfrm>
              <a:off x="1670" y="1744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72" name="Google Shape;1272;p86"/>
            <p:cNvCxnSpPr/>
            <p:nvPr/>
          </p:nvCxnSpPr>
          <p:spPr>
            <a:xfrm>
              <a:off x="1670" y="2131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73" name="Google Shape;1273;p86"/>
            <p:cNvCxnSpPr/>
            <p:nvPr/>
          </p:nvCxnSpPr>
          <p:spPr>
            <a:xfrm>
              <a:off x="1670" y="2516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74" name="Google Shape;1274;p86"/>
            <p:cNvCxnSpPr/>
            <p:nvPr/>
          </p:nvCxnSpPr>
          <p:spPr>
            <a:xfrm>
              <a:off x="1670" y="2708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75" name="Google Shape;1275;p86"/>
            <p:cNvCxnSpPr/>
            <p:nvPr/>
          </p:nvCxnSpPr>
          <p:spPr>
            <a:xfrm>
              <a:off x="1670" y="2900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76" name="Google Shape;1276;p86"/>
            <p:cNvCxnSpPr/>
            <p:nvPr/>
          </p:nvCxnSpPr>
          <p:spPr>
            <a:xfrm>
              <a:off x="1670" y="3099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77" name="Google Shape;1277;p86"/>
            <p:cNvCxnSpPr/>
            <p:nvPr/>
          </p:nvCxnSpPr>
          <p:spPr>
            <a:xfrm>
              <a:off x="1670" y="3284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78" name="Google Shape;1278;p86"/>
            <p:cNvCxnSpPr/>
            <p:nvPr/>
          </p:nvCxnSpPr>
          <p:spPr>
            <a:xfrm>
              <a:off x="1670" y="3476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79" name="Google Shape;1279;p86"/>
            <p:cNvCxnSpPr/>
            <p:nvPr/>
          </p:nvCxnSpPr>
          <p:spPr>
            <a:xfrm>
              <a:off x="1670" y="1939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80" name="Google Shape;1280;p86"/>
            <p:cNvCxnSpPr/>
            <p:nvPr/>
          </p:nvCxnSpPr>
          <p:spPr>
            <a:xfrm>
              <a:off x="1670" y="2322"/>
              <a:ext cx="7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1281" name="Google Shape;1281;p86"/>
          <p:cNvSpPr/>
          <p:nvPr/>
        </p:nvSpPr>
        <p:spPr>
          <a:xfrm>
            <a:off x="2684463" y="2603500"/>
            <a:ext cx="4603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10</a:t>
            </a:r>
            <a:endParaRPr/>
          </a:p>
        </p:txBody>
      </p:sp>
      <p:sp>
        <p:nvSpPr>
          <p:cNvPr id="1282" name="Google Shape;1282;p86"/>
          <p:cNvSpPr/>
          <p:nvPr/>
        </p:nvSpPr>
        <p:spPr>
          <a:xfrm>
            <a:off x="3694113" y="5842000"/>
            <a:ext cx="30384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       </a:t>
            </a:r>
            <a:r>
              <a:rPr lang="en-US" sz="1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4       </a:t>
            </a:r>
            <a:r>
              <a:rPr lang="en-US" sz="1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6       </a:t>
            </a:r>
            <a:r>
              <a:rPr lang="en-US" sz="1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8      </a:t>
            </a:r>
            <a:r>
              <a:rPr lang="en-US" sz="1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10</a:t>
            </a:r>
            <a:endParaRPr/>
          </a:p>
        </p:txBody>
      </p:sp>
      <p:grpSp>
        <p:nvGrpSpPr>
          <p:cNvPr id="1283" name="Google Shape;1283;p86"/>
          <p:cNvGrpSpPr/>
          <p:nvPr/>
        </p:nvGrpSpPr>
        <p:grpSpPr>
          <a:xfrm>
            <a:off x="3512344" y="5749132"/>
            <a:ext cx="2992437" cy="138112"/>
            <a:chOff x="1913" y="3524"/>
            <a:chExt cx="1885" cy="87"/>
          </a:xfrm>
        </p:grpSpPr>
        <p:cxnSp>
          <p:nvCxnSpPr>
            <p:cNvPr id="1284" name="Google Shape;1284;p86"/>
            <p:cNvCxnSpPr/>
            <p:nvPr/>
          </p:nvCxnSpPr>
          <p:spPr>
            <a:xfrm rot="5400000">
              <a:off x="3754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85" name="Google Shape;1285;p86"/>
            <p:cNvCxnSpPr/>
            <p:nvPr/>
          </p:nvCxnSpPr>
          <p:spPr>
            <a:xfrm rot="5400000">
              <a:off x="3333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86" name="Google Shape;1286;p86"/>
            <p:cNvCxnSpPr/>
            <p:nvPr/>
          </p:nvCxnSpPr>
          <p:spPr>
            <a:xfrm rot="5400000">
              <a:off x="2914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87" name="Google Shape;1287;p86"/>
            <p:cNvCxnSpPr/>
            <p:nvPr/>
          </p:nvCxnSpPr>
          <p:spPr>
            <a:xfrm rot="5400000">
              <a:off x="2705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88" name="Google Shape;1288;p86"/>
            <p:cNvCxnSpPr/>
            <p:nvPr/>
          </p:nvCxnSpPr>
          <p:spPr>
            <a:xfrm rot="5400000">
              <a:off x="2495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89" name="Google Shape;1289;p86"/>
            <p:cNvCxnSpPr/>
            <p:nvPr/>
          </p:nvCxnSpPr>
          <p:spPr>
            <a:xfrm rot="5400000">
              <a:off x="2280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90" name="Google Shape;1290;p86"/>
            <p:cNvCxnSpPr/>
            <p:nvPr/>
          </p:nvCxnSpPr>
          <p:spPr>
            <a:xfrm rot="5400000">
              <a:off x="2079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91" name="Google Shape;1291;p86"/>
            <p:cNvCxnSpPr/>
            <p:nvPr/>
          </p:nvCxnSpPr>
          <p:spPr>
            <a:xfrm rot="5400000">
              <a:off x="1869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92" name="Google Shape;1292;p86"/>
            <p:cNvCxnSpPr/>
            <p:nvPr/>
          </p:nvCxnSpPr>
          <p:spPr>
            <a:xfrm rot="5400000">
              <a:off x="3542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293" name="Google Shape;1293;p86"/>
            <p:cNvCxnSpPr/>
            <p:nvPr/>
          </p:nvCxnSpPr>
          <p:spPr>
            <a:xfrm rot="5400000">
              <a:off x="3125" y="3567"/>
              <a:ext cx="87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1294" name="Google Shape;1294;p86"/>
          <p:cNvSpPr/>
          <p:nvPr/>
        </p:nvSpPr>
        <p:spPr>
          <a:xfrm>
            <a:off x="2824163" y="4425950"/>
            <a:ext cx="3206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</p:txBody>
      </p:sp>
      <p:sp>
        <p:nvSpPr>
          <p:cNvPr id="1295" name="Google Shape;1295;p86"/>
          <p:cNvSpPr/>
          <p:nvPr/>
        </p:nvSpPr>
        <p:spPr>
          <a:xfrm>
            <a:off x="2824163" y="5035550"/>
            <a:ext cx="320675" cy="42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cxnSp>
        <p:nvCxnSpPr>
          <p:cNvPr id="1296" name="Google Shape;1296;p86"/>
          <p:cNvCxnSpPr/>
          <p:nvPr/>
        </p:nvCxnSpPr>
        <p:spPr>
          <a:xfrm rot="10800000" flipH="1">
            <a:off x="6494463" y="5430838"/>
            <a:ext cx="293687" cy="373062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2700" algn="ctr" rotWithShape="0">
              <a:srgbClr val="000000"/>
            </a:outerShdw>
          </a:effectLst>
        </p:spPr>
      </p:cxnSp>
      <p:cxnSp>
        <p:nvCxnSpPr>
          <p:cNvPr id="1297" name="Google Shape;1297;p86"/>
          <p:cNvCxnSpPr/>
          <p:nvPr/>
        </p:nvCxnSpPr>
        <p:spPr>
          <a:xfrm>
            <a:off x="3171825" y="3408363"/>
            <a:ext cx="3348038" cy="24257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298" name="Google Shape;1298;p86"/>
          <p:cNvCxnSpPr/>
          <p:nvPr/>
        </p:nvCxnSpPr>
        <p:spPr>
          <a:xfrm rot="10800000" flipH="1">
            <a:off x="3179763" y="3043238"/>
            <a:ext cx="293687" cy="373062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2700" algn="ctr" rotWithShape="0">
              <a:srgbClr val="000000"/>
            </a:outerShdw>
          </a:effectLst>
        </p:spPr>
      </p:cxn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87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 of Chapter 7</a:t>
            </a:r>
            <a:endParaRPr/>
          </a:p>
        </p:txBody>
      </p:sp>
      <p:grpSp>
        <p:nvGrpSpPr>
          <p:cNvPr id="1305" name="Google Shape;1305;p87"/>
          <p:cNvGrpSpPr/>
          <p:nvPr/>
        </p:nvGrpSpPr>
        <p:grpSpPr>
          <a:xfrm>
            <a:off x="3754438" y="2740025"/>
            <a:ext cx="1585912" cy="1641475"/>
            <a:chOff x="2305" y="1846"/>
            <a:chExt cx="999" cy="1034"/>
          </a:xfrm>
        </p:grpSpPr>
        <p:sp>
          <p:nvSpPr>
            <p:cNvPr id="1306" name="Google Shape;1306;p87"/>
            <p:cNvSpPr/>
            <p:nvPr/>
          </p:nvSpPr>
          <p:spPr>
            <a:xfrm>
              <a:off x="2321" y="1862"/>
              <a:ext cx="983" cy="1018"/>
            </a:xfrm>
            <a:prstGeom prst="roundRect">
              <a:avLst>
                <a:gd name="adj" fmla="val 11949"/>
              </a:avLst>
            </a:prstGeom>
            <a:noFill/>
            <a:ln w="50800" cap="flat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307" name="Google Shape;1307;p87"/>
            <p:cNvSpPr/>
            <p:nvPr/>
          </p:nvSpPr>
          <p:spPr>
            <a:xfrm>
              <a:off x="2305" y="1846"/>
              <a:ext cx="983" cy="1018"/>
            </a:xfrm>
            <a:prstGeom prst="roundRect">
              <a:avLst>
                <a:gd name="adj" fmla="val 11949"/>
              </a:avLst>
            </a:prstGeom>
            <a:noFill/>
            <a:ln w="50800" cap="flat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1308" name="Google Shape;1308;p87"/>
          <p:cNvSpPr/>
          <p:nvPr/>
        </p:nvSpPr>
        <p:spPr>
          <a:xfrm>
            <a:off x="3922713" y="1854200"/>
            <a:ext cx="1682750" cy="2670175"/>
          </a:xfrm>
          <a:custGeom>
            <a:avLst/>
            <a:gdLst/>
            <a:ahLst/>
            <a:cxnLst/>
            <a:rect l="l" t="t" r="r" b="b"/>
            <a:pathLst>
              <a:path w="2119" h="3364" extrusionOk="0">
                <a:moveTo>
                  <a:pt x="238" y="1569"/>
                </a:moveTo>
                <a:lnTo>
                  <a:pt x="0" y="2480"/>
                </a:lnTo>
                <a:lnTo>
                  <a:pt x="819" y="3364"/>
                </a:lnTo>
                <a:lnTo>
                  <a:pt x="2119" y="392"/>
                </a:lnTo>
                <a:lnTo>
                  <a:pt x="2119" y="0"/>
                </a:lnTo>
                <a:lnTo>
                  <a:pt x="668" y="2506"/>
                </a:lnTo>
                <a:lnTo>
                  <a:pt x="238" y="1569"/>
                </a:lnTo>
                <a:close/>
              </a:path>
            </a:pathLst>
          </a:custGeom>
          <a:gradFill>
            <a:gsLst>
              <a:gs pos="0">
                <a:srgbClr val="42097A"/>
              </a:gs>
              <a:gs pos="50000">
                <a:srgbClr val="600EB1"/>
              </a:gs>
              <a:gs pos="100000">
                <a:srgbClr val="7311D4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8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</a:t>
            </a:r>
            <a:endParaRPr/>
          </a:p>
        </p:txBody>
      </p:sp>
      <p:sp>
        <p:nvSpPr>
          <p:cNvPr id="1255" name="Google Shape;1255;p86"/>
          <p:cNvSpPr txBox="1">
            <a:spLocks noGrp="1"/>
          </p:cNvSpPr>
          <p:nvPr>
            <p:ph type="body" idx="1"/>
          </p:nvPr>
        </p:nvSpPr>
        <p:spPr>
          <a:xfrm>
            <a:off x="180109" y="864673"/>
            <a:ext cx="8783782" cy="20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Reiser Sports Products wants to determine the number of All-Pro (A) and College (C) footballs to produce in order to maximize profit over the next four-week planning horizon. Constraints affecting the production quantities are the production capacities in three departments: cutting and dyeing; sewing; and inspection and packaging. For the four-week planning period, 340 hours of cutting and dyeing time, 420 hours of sewing time, and 200 hours of inspection and packaging time are available. All-Pro footballs provide a profit.  </a:t>
            </a:r>
            <a:endParaRPr sz="1800"/>
          </a:p>
        </p:txBody>
      </p:sp>
      <p:sp>
        <p:nvSpPr>
          <p:cNvPr id="1256" name="Google Shape;1256;p86"/>
          <p:cNvSpPr/>
          <p:nvPr/>
        </p:nvSpPr>
        <p:spPr>
          <a:xfrm>
            <a:off x="2952750" y="2122488"/>
            <a:ext cx="4984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225" tIns="61900" rIns="122225" bIns="6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D84DD3-5841-408C-8F5C-66EC7B16A415}"/>
              </a:ext>
            </a:extLst>
          </p:cNvPr>
          <p:cNvSpPr txBox="1"/>
          <p:nvPr/>
        </p:nvSpPr>
        <p:spPr>
          <a:xfrm>
            <a:off x="1300886" y="2988660"/>
            <a:ext cx="5349296" cy="166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075" algn="just">
              <a:lnSpc>
                <a:spcPct val="107000"/>
              </a:lnSpc>
            </a:pPr>
            <a:r>
              <a:rPr lang="en-ID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Max  5A + 4C</a:t>
            </a:r>
            <a:endParaRPr lang="en-US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6075" algn="just">
              <a:lnSpc>
                <a:spcPct val="107000"/>
              </a:lnSpc>
            </a:pPr>
            <a:r>
              <a:rPr lang="en-ID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s.t. </a:t>
            </a:r>
            <a:endParaRPr lang="en-US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6075" algn="just">
              <a:lnSpc>
                <a:spcPct val="107000"/>
              </a:lnSpc>
            </a:pPr>
            <a:r>
              <a:rPr lang="en-ID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12A +  6C 	≤ 340 	Cutting dan dyeing</a:t>
            </a:r>
            <a:endParaRPr lang="en-US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6075" algn="just">
              <a:lnSpc>
                <a:spcPct val="107000"/>
              </a:lnSpc>
            </a:pPr>
            <a:r>
              <a:rPr lang="en-ID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9A   +  15C 	≤ 420 	Sewing</a:t>
            </a:r>
            <a:endParaRPr lang="en-US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6075" algn="just">
              <a:lnSpc>
                <a:spcPct val="107000"/>
              </a:lnSpc>
            </a:pPr>
            <a:r>
              <a:rPr lang="en-ID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6A   +  6C 	≤ 200 	Inpection dan packaging</a:t>
            </a:r>
            <a:endParaRPr lang="en-US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8800" algn="just">
              <a:lnSpc>
                <a:spcPct val="107000"/>
              </a:lnSpc>
              <a:spcAft>
                <a:spcPts val="800"/>
              </a:spcAft>
            </a:pPr>
            <a:r>
              <a:rPr lang="en-ID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A,C	 ≥ 0</a:t>
            </a:r>
            <a:endParaRPr lang="en-US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AD1683-248F-441B-84E3-A6B077A44102}"/>
              </a:ext>
            </a:extLst>
          </p:cNvPr>
          <p:cNvSpPr txBox="1"/>
          <p:nvPr/>
        </p:nvSpPr>
        <p:spPr>
          <a:xfrm>
            <a:off x="569768" y="4777375"/>
            <a:ext cx="75212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lphaLcPeriod"/>
            </a:pPr>
            <a:r>
              <a:rPr lang="en-US">
                <a:solidFill>
                  <a:schemeClr val="bg1"/>
                </a:solidFill>
              </a:rPr>
              <a:t>Determine the values of variables A and C to determine the maximum solution!</a:t>
            </a:r>
          </a:p>
          <a:p>
            <a:pPr marL="342900" indent="-342900">
              <a:buClr>
                <a:schemeClr val="bg1"/>
              </a:buClr>
              <a:buFont typeface="+mj-lt"/>
              <a:buAutoNum type="alphaLcPeriod"/>
            </a:pPr>
            <a:r>
              <a:rPr lang="en-US">
                <a:solidFill>
                  <a:schemeClr val="bg1"/>
                </a:solidFill>
              </a:rPr>
              <a:t>Graph the solution graph for each time required by each department!</a:t>
            </a:r>
          </a:p>
          <a:p>
            <a:pPr marL="342900" indent="-342900">
              <a:buClr>
                <a:schemeClr val="bg1"/>
              </a:buClr>
              <a:buFont typeface="+mj-lt"/>
              <a:buAutoNum type="alphaLcPeriod"/>
            </a:pPr>
            <a:r>
              <a:rPr lang="en-US">
                <a:solidFill>
                  <a:schemeClr val="bg1"/>
                </a:solidFill>
              </a:rPr>
              <a:t>What is the maximum total profit you get?</a:t>
            </a:r>
          </a:p>
          <a:p>
            <a:pPr marL="342900" indent="-342900">
              <a:buClr>
                <a:schemeClr val="bg1"/>
              </a:buClr>
              <a:buFont typeface="+mj-lt"/>
              <a:buAutoNum type="alphaLcPeriod"/>
            </a:pPr>
            <a:r>
              <a:rPr lang="en-US">
                <a:solidFill>
                  <a:schemeClr val="bg1"/>
                </a:solidFill>
              </a:rPr>
              <a:t>Calculate the slack for the case!</a:t>
            </a:r>
          </a:p>
          <a:p>
            <a:pPr marL="342900" indent="-342900">
              <a:buClr>
                <a:schemeClr val="bg1"/>
              </a:buClr>
              <a:buFont typeface="+mj-lt"/>
              <a:buAutoNum type="alphaLcPeriod"/>
            </a:pPr>
            <a:r>
              <a:rPr lang="en-US">
                <a:solidFill>
                  <a:schemeClr val="bg1"/>
                </a:solidFill>
              </a:rPr>
              <a:t>Write a model for the mathematical equation by adding the slack!</a:t>
            </a:r>
          </a:p>
        </p:txBody>
      </p:sp>
    </p:spTree>
    <p:extLst>
      <p:ext uri="{BB962C8B-B14F-4D97-AF65-F5344CB8AC3E}">
        <p14:creationId xmlns:p14="http://schemas.microsoft.com/office/powerpoint/2010/main" val="3501530764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Linear Programming (LP) Problem</a:t>
            </a:r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338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If both the objective function and the constraints are linear, the problem is referred to as a </a:t>
            </a:r>
            <a:r>
              <a:rPr lang="en-US" u="sng"/>
              <a:t>linear programming problem</a:t>
            </a:r>
            <a:r>
              <a:rPr lang="en-US"/>
              <a:t>.</a:t>
            </a:r>
            <a:endParaRPr u="sng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 u="sng"/>
              <a:t>Linear functions</a:t>
            </a:r>
            <a:r>
              <a:rPr lang="en-US"/>
              <a:t> are functions in which each variable appears in a separate term raised to the first power and is multiplied by a constant (which could be 0).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 u="sng"/>
              <a:t>Linear constraints</a:t>
            </a:r>
            <a:r>
              <a:rPr lang="en-US"/>
              <a:t> are linear functions that are restricted to be "less than or equal to", "equal to", or "greater than or equal to" a constant.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Formulation</a:t>
            </a:r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34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/>
              <a:t>Problem formulation or modeling</a:t>
            </a:r>
            <a:r>
              <a:rPr lang="en-US"/>
              <a:t> is the process of translating a verbal statement of a problem into a mathematical statement.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Formulating models is an art that can only be mastered with practice and experience.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Every LP problems has some unique features, but most problems also have common features.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 u="sng"/>
              <a:t>General guidelines</a:t>
            </a:r>
            <a:r>
              <a:rPr lang="en-US"/>
              <a:t> for LP model formulation are illustrated on the slides that follow.</a:t>
            </a:r>
            <a:endParaRPr u="sng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Guidelines for Model Formulation</a:t>
            </a:r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78867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Understand the problem thoroughly.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Describe the objective.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Describe each constraint.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Define the decision variables.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Write the objective in terms of the decision variables.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Write the constraints in terms of the decision variables.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/>
          <p:nvPr/>
        </p:nvSpPr>
        <p:spPr>
          <a:xfrm>
            <a:off x="1784350" y="1570038"/>
            <a:ext cx="3905250" cy="29464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6" name="Google Shape;286;p44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  A Simple Maximization Problem</a:t>
            </a:r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body" idx="1"/>
          </p:nvPr>
        </p:nvSpPr>
        <p:spPr>
          <a:xfrm>
            <a:off x="687388" y="1079500"/>
            <a:ext cx="27162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LP Formulation</a:t>
            </a:r>
            <a:endParaRPr/>
          </a:p>
        </p:txBody>
      </p:sp>
      <p:sp>
        <p:nvSpPr>
          <p:cNvPr id="288" name="Google Shape;288;p44"/>
          <p:cNvSpPr/>
          <p:nvPr/>
        </p:nvSpPr>
        <p:spPr>
          <a:xfrm>
            <a:off x="2109788" y="1746250"/>
            <a:ext cx="3333750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Max       5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+ 7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s.t.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6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+ 3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19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+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&lt;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8</a:t>
            </a:r>
            <a:endParaRPr/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0  and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0</a:t>
            </a:r>
            <a:endParaRPr/>
          </a:p>
        </p:txBody>
      </p:sp>
      <p:sp>
        <p:nvSpPr>
          <p:cNvPr id="289" name="Google Shape;289;p44"/>
          <p:cNvSpPr/>
          <p:nvPr/>
        </p:nvSpPr>
        <p:spPr>
          <a:xfrm>
            <a:off x="6208713" y="1525588"/>
            <a:ext cx="1430337" cy="847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A5A5A"/>
              </a:gs>
              <a:gs pos="50000">
                <a:srgbClr val="808080"/>
              </a:gs>
              <a:gs pos="100000">
                <a:srgbClr val="5A5A5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Objective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Function</a:t>
            </a:r>
            <a:endParaRPr/>
          </a:p>
        </p:txBody>
      </p:sp>
      <p:sp>
        <p:nvSpPr>
          <p:cNvPr id="290" name="Google Shape;290;p44"/>
          <p:cNvSpPr/>
          <p:nvPr/>
        </p:nvSpPr>
        <p:spPr>
          <a:xfrm>
            <a:off x="6056313" y="2605088"/>
            <a:ext cx="1698625" cy="847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A5A5A"/>
              </a:gs>
              <a:gs pos="50000">
                <a:srgbClr val="808080"/>
              </a:gs>
              <a:gs pos="100000">
                <a:srgbClr val="5A5A5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“Regular”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Constraints</a:t>
            </a:r>
            <a:endParaRPr/>
          </a:p>
        </p:txBody>
      </p:sp>
      <p:sp>
        <p:nvSpPr>
          <p:cNvPr id="291" name="Google Shape;291;p44"/>
          <p:cNvSpPr/>
          <p:nvPr/>
        </p:nvSpPr>
        <p:spPr>
          <a:xfrm>
            <a:off x="5889625" y="3671888"/>
            <a:ext cx="2159000" cy="8477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A5A5A"/>
              </a:gs>
              <a:gs pos="50000">
                <a:srgbClr val="808080"/>
              </a:gs>
              <a:gs pos="100000">
                <a:srgbClr val="5A5A5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Non-negativity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Constraints</a:t>
            </a:r>
            <a:endParaRPr/>
          </a:p>
        </p:txBody>
      </p:sp>
      <p:cxnSp>
        <p:nvCxnSpPr>
          <p:cNvPr id="292" name="Google Shape;292;p44"/>
          <p:cNvCxnSpPr/>
          <p:nvPr/>
        </p:nvCxnSpPr>
        <p:spPr>
          <a:xfrm>
            <a:off x="4597400" y="1955800"/>
            <a:ext cx="1612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p44"/>
          <p:cNvCxnSpPr/>
          <p:nvPr/>
        </p:nvCxnSpPr>
        <p:spPr>
          <a:xfrm>
            <a:off x="5207000" y="4102100"/>
            <a:ext cx="673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4" name="Google Shape;294;p44"/>
          <p:cNvGrpSpPr/>
          <p:nvPr/>
        </p:nvGrpSpPr>
        <p:grpSpPr>
          <a:xfrm>
            <a:off x="5308600" y="2374900"/>
            <a:ext cx="749300" cy="1320800"/>
            <a:chOff x="3344" y="1512"/>
            <a:chExt cx="472" cy="832"/>
          </a:xfrm>
        </p:grpSpPr>
        <p:sp>
          <p:nvSpPr>
            <p:cNvPr id="295" name="Google Shape;295;p44"/>
            <p:cNvSpPr/>
            <p:nvPr/>
          </p:nvSpPr>
          <p:spPr>
            <a:xfrm>
              <a:off x="3344" y="1512"/>
              <a:ext cx="216" cy="832"/>
            </a:xfrm>
            <a:prstGeom prst="rightBrace">
              <a:avLst>
                <a:gd name="adj1" fmla="val 32099"/>
                <a:gd name="adj2" fmla="val 5000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296" name="Google Shape;296;p44"/>
            <p:cNvCxnSpPr/>
            <p:nvPr/>
          </p:nvCxnSpPr>
          <p:spPr>
            <a:xfrm>
              <a:off x="3544" y="1928"/>
              <a:ext cx="272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/>
          <p:nvPr/>
        </p:nvSpPr>
        <p:spPr>
          <a:xfrm>
            <a:off x="2057400" y="1866900"/>
            <a:ext cx="2717800" cy="38481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836613" y="166688"/>
            <a:ext cx="74755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1:  Graphical Solution</a:t>
            </a:r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body" idx="1"/>
          </p:nvPr>
        </p:nvSpPr>
        <p:spPr>
          <a:xfrm>
            <a:off x="687388" y="1081088"/>
            <a:ext cx="3932237" cy="50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First Constraint Graphed</a:t>
            </a:r>
            <a:endParaRPr/>
          </a:p>
        </p:txBody>
      </p:sp>
      <p:sp>
        <p:nvSpPr>
          <p:cNvPr id="305" name="Google Shape;305;p45"/>
          <p:cNvSpPr/>
          <p:nvPr/>
        </p:nvSpPr>
        <p:spPr>
          <a:xfrm>
            <a:off x="1636713" y="1358900"/>
            <a:ext cx="5873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306" name="Google Shape;306;p45"/>
          <p:cNvSpPr/>
          <p:nvPr/>
        </p:nvSpPr>
        <p:spPr>
          <a:xfrm>
            <a:off x="6932613" y="5484813"/>
            <a:ext cx="43497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cxnSp>
        <p:nvCxnSpPr>
          <p:cNvPr id="307" name="Google Shape;307;p45"/>
          <p:cNvCxnSpPr/>
          <p:nvPr/>
        </p:nvCxnSpPr>
        <p:spPr>
          <a:xfrm rot="10800000">
            <a:off x="4781550" y="1860550"/>
            <a:ext cx="0" cy="387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08" name="Google Shape;308;p45"/>
          <p:cNvCxnSpPr/>
          <p:nvPr/>
        </p:nvCxnSpPr>
        <p:spPr>
          <a:xfrm rot="10800000">
            <a:off x="4895850" y="2717800"/>
            <a:ext cx="6223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09" name="Google Shape;309;p45"/>
          <p:cNvCxnSpPr/>
          <p:nvPr/>
        </p:nvCxnSpPr>
        <p:spPr>
          <a:xfrm>
            <a:off x="2032000" y="1847850"/>
            <a:ext cx="0" cy="387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310" name="Google Shape;310;p45"/>
          <p:cNvSpPr/>
          <p:nvPr/>
        </p:nvSpPr>
        <p:spPr>
          <a:xfrm>
            <a:off x="5599113" y="2474913"/>
            <a:ext cx="935037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200" baseline="-25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=  6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5254625" y="4838700"/>
            <a:ext cx="790575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(6, 0)</a:t>
            </a:r>
            <a:endParaRPr sz="22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312" name="Google Shape;312;p45"/>
          <p:cNvCxnSpPr/>
          <p:nvPr/>
        </p:nvCxnSpPr>
        <p:spPr>
          <a:xfrm flipH="1">
            <a:off x="4883150" y="5270500"/>
            <a:ext cx="361950" cy="36195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dk1"/>
            </a:outerShdw>
          </a:effectLst>
        </p:spPr>
      </p:cxnSp>
      <p:sp>
        <p:nvSpPr>
          <p:cNvPr id="313" name="Google Shape;313;p45"/>
          <p:cNvSpPr txBox="1"/>
          <p:nvPr/>
        </p:nvSpPr>
        <p:spPr>
          <a:xfrm>
            <a:off x="1647825" y="2054225"/>
            <a:ext cx="31115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314" name="Google Shape;314;p45"/>
          <p:cNvSpPr txBox="1"/>
          <p:nvPr/>
        </p:nvSpPr>
        <p:spPr>
          <a:xfrm>
            <a:off x="2238375" y="5813425"/>
            <a:ext cx="46926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7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8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9     10</a:t>
            </a:r>
            <a:endParaRPr/>
          </a:p>
        </p:txBody>
      </p:sp>
      <p:grpSp>
        <p:nvGrpSpPr>
          <p:cNvPr id="315" name="Google Shape;315;p45"/>
          <p:cNvGrpSpPr/>
          <p:nvPr/>
        </p:nvGrpSpPr>
        <p:grpSpPr>
          <a:xfrm>
            <a:off x="1955800" y="2235200"/>
            <a:ext cx="139700" cy="3111500"/>
            <a:chOff x="1200" y="1536"/>
            <a:chExt cx="88" cy="1960"/>
          </a:xfrm>
        </p:grpSpPr>
        <p:cxnSp>
          <p:nvCxnSpPr>
            <p:cNvPr id="316" name="Google Shape;316;p45"/>
            <p:cNvCxnSpPr/>
            <p:nvPr/>
          </p:nvCxnSpPr>
          <p:spPr>
            <a:xfrm>
              <a:off x="1200" y="15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17" name="Google Shape;317;p45"/>
            <p:cNvCxnSpPr/>
            <p:nvPr/>
          </p:nvCxnSpPr>
          <p:spPr>
            <a:xfrm>
              <a:off x="1200" y="18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18" name="Google Shape;318;p45"/>
            <p:cNvCxnSpPr/>
            <p:nvPr/>
          </p:nvCxnSpPr>
          <p:spPr>
            <a:xfrm>
              <a:off x="1200" y="20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19" name="Google Shape;319;p45"/>
            <p:cNvCxnSpPr/>
            <p:nvPr/>
          </p:nvCxnSpPr>
          <p:spPr>
            <a:xfrm>
              <a:off x="1200" y="237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20" name="Google Shape;320;p45"/>
            <p:cNvCxnSpPr/>
            <p:nvPr/>
          </p:nvCxnSpPr>
          <p:spPr>
            <a:xfrm>
              <a:off x="1200" y="265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21" name="Google Shape;321;p45"/>
            <p:cNvCxnSpPr/>
            <p:nvPr/>
          </p:nvCxnSpPr>
          <p:spPr>
            <a:xfrm>
              <a:off x="1200" y="293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22" name="Google Shape;322;p45"/>
            <p:cNvCxnSpPr/>
            <p:nvPr/>
          </p:nvCxnSpPr>
          <p:spPr>
            <a:xfrm>
              <a:off x="1200" y="321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23" name="Google Shape;323;p45"/>
            <p:cNvCxnSpPr/>
            <p:nvPr/>
          </p:nvCxnSpPr>
          <p:spPr>
            <a:xfrm>
              <a:off x="1200" y="3496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324" name="Google Shape;324;p45"/>
          <p:cNvCxnSpPr/>
          <p:nvPr/>
        </p:nvCxnSpPr>
        <p:spPr>
          <a:xfrm>
            <a:off x="2025650" y="5727700"/>
            <a:ext cx="4864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325" name="Google Shape;325;p45"/>
          <p:cNvGrpSpPr/>
          <p:nvPr/>
        </p:nvGrpSpPr>
        <p:grpSpPr>
          <a:xfrm>
            <a:off x="2411413" y="5668963"/>
            <a:ext cx="4294187" cy="146050"/>
            <a:chOff x="1447" y="3659"/>
            <a:chExt cx="2705" cy="92"/>
          </a:xfrm>
        </p:grpSpPr>
        <p:grpSp>
          <p:nvGrpSpPr>
            <p:cNvPr id="326" name="Google Shape;326;p45"/>
            <p:cNvGrpSpPr/>
            <p:nvPr/>
          </p:nvGrpSpPr>
          <p:grpSpPr>
            <a:xfrm>
              <a:off x="1447" y="3663"/>
              <a:ext cx="2096" cy="88"/>
              <a:chOff x="1447" y="3663"/>
              <a:chExt cx="2096" cy="88"/>
            </a:xfrm>
          </p:grpSpPr>
          <p:cxnSp>
            <p:nvCxnSpPr>
              <p:cNvPr id="327" name="Google Shape;327;p45"/>
              <p:cNvCxnSpPr/>
              <p:nvPr/>
            </p:nvCxnSpPr>
            <p:spPr>
              <a:xfrm rot="5400000">
                <a:off x="3499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28" name="Google Shape;328;p45"/>
              <p:cNvCxnSpPr/>
              <p:nvPr/>
            </p:nvCxnSpPr>
            <p:spPr>
              <a:xfrm rot="5400000">
                <a:off x="32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29" name="Google Shape;329;p45"/>
              <p:cNvCxnSpPr/>
              <p:nvPr/>
            </p:nvCxnSpPr>
            <p:spPr>
              <a:xfrm rot="5400000">
                <a:off x="2900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30" name="Google Shape;330;p45"/>
              <p:cNvCxnSpPr/>
              <p:nvPr/>
            </p:nvCxnSpPr>
            <p:spPr>
              <a:xfrm rot="5400000">
                <a:off x="26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31" name="Google Shape;331;p45"/>
              <p:cNvCxnSpPr/>
              <p:nvPr/>
            </p:nvCxnSpPr>
            <p:spPr>
              <a:xfrm rot="5400000">
                <a:off x="2301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32" name="Google Shape;332;p45"/>
              <p:cNvCxnSpPr/>
              <p:nvPr/>
            </p:nvCxnSpPr>
            <p:spPr>
              <a:xfrm rot="5400000">
                <a:off x="20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33" name="Google Shape;333;p45"/>
              <p:cNvCxnSpPr/>
              <p:nvPr/>
            </p:nvCxnSpPr>
            <p:spPr>
              <a:xfrm rot="5400000">
                <a:off x="1702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334" name="Google Shape;334;p45"/>
              <p:cNvCxnSpPr/>
              <p:nvPr/>
            </p:nvCxnSpPr>
            <p:spPr>
              <a:xfrm rot="5400000">
                <a:off x="1403" y="3707"/>
                <a:ext cx="8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cxnSp>
          <p:nvCxnSpPr>
            <p:cNvPr id="335" name="Google Shape;335;p45"/>
            <p:cNvCxnSpPr/>
            <p:nvPr/>
          </p:nvCxnSpPr>
          <p:spPr>
            <a:xfrm rot="5400000">
              <a:off x="3800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336" name="Google Shape;336;p45"/>
            <p:cNvCxnSpPr/>
            <p:nvPr/>
          </p:nvCxnSpPr>
          <p:spPr>
            <a:xfrm rot="5400000">
              <a:off x="4108" y="3703"/>
              <a:ext cx="8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sp>
        <p:nvSpPr>
          <p:cNvPr id="337" name="Google Shape;337;p45"/>
          <p:cNvSpPr txBox="1"/>
          <p:nvPr/>
        </p:nvSpPr>
        <p:spPr>
          <a:xfrm>
            <a:off x="2335213" y="3108325"/>
            <a:ext cx="216693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Shaded region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contains all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feasible points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for this constraint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QMB11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2806</Words>
  <Application>Microsoft Office PowerPoint</Application>
  <PresentationFormat>On-screen Show (4:3)</PresentationFormat>
  <Paragraphs>622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Noto Sans Symbols</vt:lpstr>
      <vt:lpstr>Arial Narrow</vt:lpstr>
      <vt:lpstr>Book Antiqua</vt:lpstr>
      <vt:lpstr>Arial</vt:lpstr>
      <vt:lpstr>Calibri</vt:lpstr>
      <vt:lpstr>Poppins</vt:lpstr>
      <vt:lpstr>Times New Roman</vt:lpstr>
      <vt:lpstr>QMB11ch01</vt:lpstr>
      <vt:lpstr>1_Custom Design</vt:lpstr>
      <vt:lpstr>Custom Design</vt:lpstr>
      <vt:lpstr>PowerPoint Presentation</vt:lpstr>
      <vt:lpstr>Chapter 7 Introduction to Linear Programming</vt:lpstr>
      <vt:lpstr>PowerPoint Presentation</vt:lpstr>
      <vt:lpstr>Linear Programming (LP) Problem</vt:lpstr>
      <vt:lpstr>Linear Programming (LP) Problem</vt:lpstr>
      <vt:lpstr>Problem Formulation</vt:lpstr>
      <vt:lpstr>Guidelines for Model Formulation</vt:lpstr>
      <vt:lpstr>Example 1:  A Simple Maximization Problem</vt:lpstr>
      <vt:lpstr>Example 1:  Graphical Solution</vt:lpstr>
      <vt:lpstr>Example 1:  Graphical Solution</vt:lpstr>
      <vt:lpstr>Example 1:  Graphical Solution</vt:lpstr>
      <vt:lpstr>Example 1:  Graphical Solution</vt:lpstr>
      <vt:lpstr>Example 1:  Graphical Solution</vt:lpstr>
      <vt:lpstr>PowerPoint Presentation</vt:lpstr>
      <vt:lpstr>Example 1:  Graphical Solution</vt:lpstr>
      <vt:lpstr>Summary of the Graphical Solution Procedure for Maximization Problems</vt:lpstr>
      <vt:lpstr>Slack and Surplus Variables</vt:lpstr>
      <vt:lpstr>Slack Variables (for &lt; constraints)</vt:lpstr>
      <vt:lpstr>PowerPoint Presentation</vt:lpstr>
      <vt:lpstr>Extreme Points and the Optimal Solution</vt:lpstr>
      <vt:lpstr>Example 1:  Extreme Points</vt:lpstr>
      <vt:lpstr>Example 2:  A Simple Minimization Problem</vt:lpstr>
      <vt:lpstr>Example 2:  Graphical Solution</vt:lpstr>
      <vt:lpstr>Example 2:  Graphical Solution</vt:lpstr>
      <vt:lpstr>Example 2:  Graphical Solution</vt:lpstr>
      <vt:lpstr>Example 2:  Graphical Solution</vt:lpstr>
      <vt:lpstr>PowerPoint Presentation</vt:lpstr>
      <vt:lpstr>Example 2:  Graphical Solution</vt:lpstr>
      <vt:lpstr>PowerPoint Presentation</vt:lpstr>
      <vt:lpstr>PowerPoint Presentation</vt:lpstr>
      <vt:lpstr>PowerPoint Presentation</vt:lpstr>
      <vt:lpstr>Example 2:  Spreadsheet Solution</vt:lpstr>
      <vt:lpstr>PowerPoint Presentation</vt:lpstr>
      <vt:lpstr>Feasible Region</vt:lpstr>
      <vt:lpstr>Special Cases</vt:lpstr>
      <vt:lpstr>PowerPoint Presentation</vt:lpstr>
      <vt:lpstr>PowerPoint Presentation</vt:lpstr>
      <vt:lpstr>PowerPoint Presentation</vt:lpstr>
      <vt:lpstr>Example:  Infeasible Problem</vt:lpstr>
      <vt:lpstr>Example:  Infeasible Problem</vt:lpstr>
      <vt:lpstr>PowerPoint Presentation</vt:lpstr>
      <vt:lpstr>Example:  Unbounded Solution</vt:lpstr>
      <vt:lpstr>Example:  Unbounded Solution</vt:lpstr>
      <vt:lpstr>End of Chapter 7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</dc:creator>
  <cp:lastModifiedBy>deni wdi</cp:lastModifiedBy>
  <cp:revision>6</cp:revision>
  <dcterms:modified xsi:type="dcterms:W3CDTF">2020-10-04T09:44:23Z</dcterms:modified>
</cp:coreProperties>
</file>