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6" r:id="rId16"/>
    <p:sldId id="277" r:id="rId17"/>
    <p:sldId id="278" r:id="rId18"/>
    <p:sldId id="279" r:id="rId19"/>
    <p:sldId id="280" r:id="rId20"/>
    <p:sldId id="281" r:id="rId21"/>
    <p:sldId id="282" r:id="rId22"/>
    <p:sldId id="283" r:id="rId23"/>
    <p:sldId id="306" r:id="rId24"/>
    <p:sldId id="307" r:id="rId25"/>
  </p:sldIdLst>
  <p:sldSz cx="9144000" cy="6858000" type="screen4x3"/>
  <p:notesSz cx="6858000" cy="9144000"/>
  <p:embeddedFontLst>
    <p:embeddedFont>
      <p:font typeface="Poppins"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Noto Sans Symbols" panose="020B0604020202020204" charset="0"/>
      <p:regular r:id="rId35"/>
    </p:embeddedFont>
    <p:embeddedFont>
      <p:font typeface="Book Antiqua" panose="020406020503050303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08">
          <p15:clr>
            <a:srgbClr val="000000"/>
          </p15:clr>
        </p15:guide>
        <p15:guide id="2" pos="51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0B3935-749C-49CF-87BA-A74DDAF02FF9}">
  <a:tblStyle styleId="{340B3935-749C-49CF-87BA-A74DDAF02FF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264B0A-5D5C-4E8D-BFFC-10EE27190B72}" styleName="Table_1">
    <a:wholeTbl>
      <a:tcTxStyle b="off" i="off">
        <a:font>
          <a:latin typeface="Book Antiqua"/>
          <a:ea typeface="Book Antiqua"/>
          <a:cs typeface="Book Antiqu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EFF"/>
          </a:solidFill>
        </a:fill>
      </a:tcStyle>
    </a:wholeTbl>
    <a:band1H>
      <a:tcTxStyle/>
      <a:tcStyle>
        <a:tcBdr/>
        <a:fill>
          <a:solidFill>
            <a:srgbClr val="D1DBFE"/>
          </a:solidFill>
        </a:fill>
      </a:tcStyle>
    </a:band1H>
    <a:band2H>
      <a:tcTxStyle/>
      <a:tcStyle>
        <a:tcBdr/>
      </a:tcStyle>
    </a:band2H>
    <a:band1V>
      <a:tcTxStyle/>
      <a:tcStyle>
        <a:tcBdr/>
        <a:fill>
          <a:solidFill>
            <a:srgbClr val="D1DBFE"/>
          </a:solidFill>
        </a:fill>
      </a:tcStyle>
    </a:band1V>
    <a:band2V>
      <a:tcTxStyle/>
      <a:tcStyle>
        <a:tcBdr/>
      </a:tcStyle>
    </a:band2V>
    <a:lastCol>
      <a:tcTxStyle b="on" i="off">
        <a:font>
          <a:latin typeface="Book Antiqua"/>
          <a:ea typeface="Book Antiqua"/>
          <a:cs typeface="Book Antiqua"/>
        </a:font>
        <a:schemeClr val="lt1"/>
      </a:tcTxStyle>
      <a:tcStyle>
        <a:tcBdr/>
        <a:fill>
          <a:solidFill>
            <a:schemeClr val="accent1"/>
          </a:solidFill>
        </a:fill>
      </a:tcStyle>
    </a:lastCol>
    <a:firstCol>
      <a:tcTxStyle b="on" i="off">
        <a:font>
          <a:latin typeface="Book Antiqua"/>
          <a:ea typeface="Book Antiqua"/>
          <a:cs typeface="Book Antiqua"/>
        </a:font>
        <a:schemeClr val="lt1"/>
      </a:tcTxStyle>
      <a:tcStyle>
        <a:tcBdr/>
        <a:fill>
          <a:solidFill>
            <a:schemeClr val="accent1"/>
          </a:solidFill>
        </a:fill>
      </a:tcStyle>
    </a:firstCol>
    <a:lastRow>
      <a:tcTxStyle b="on" i="off">
        <a:font>
          <a:latin typeface="Book Antiqua"/>
          <a:ea typeface="Book Antiqua"/>
          <a:cs typeface="Book Antiqu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Book Antiqua"/>
          <a:ea typeface="Book Antiqua"/>
          <a:cs typeface="Book Antiqu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66"/>
      </p:cViewPr>
      <p:guideLst>
        <p:guide orient="horz" pos="808"/>
        <p:guide pos="51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 name="Google Shape;5;n"/>
          <p:cNvSpPr/>
          <p:nvPr/>
        </p:nvSpPr>
        <p:spPr>
          <a:xfrm>
            <a:off x="6381750" y="8750300"/>
            <a:ext cx="406400" cy="301625"/>
          </a:xfrm>
          <a:prstGeom prst="rect">
            <a:avLst/>
          </a:prstGeom>
          <a:noFill/>
          <a:ln>
            <a:noFill/>
          </a:ln>
        </p:spPr>
        <p:txBody>
          <a:bodyPr spcFirstLastPara="1" wrap="square" lIns="90475" tIns="44450" rIns="90475" bIns="4445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Book Antiqua"/>
                <a:ea typeface="Book Antiqua"/>
                <a:cs typeface="Book Antiqua"/>
                <a:sym typeface="Book Antiqua"/>
              </a:rPr>
              <a:t>‹#›</a:t>
            </a:fld>
            <a:endParaRPr sz="14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 name="Google Shape;60;p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1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1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1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1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20: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2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2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2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2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2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2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27: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2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p5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p51: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extLst>
      <p:ext uri="{BB962C8B-B14F-4D97-AF65-F5344CB8AC3E}">
        <p14:creationId xmlns:p14="http://schemas.microsoft.com/office/powerpoint/2010/main" val="137967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3: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7: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9: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1"/>
          <p:cNvSpPr txBox="1">
            <a:spLocks noGrp="1"/>
          </p:cNvSpPr>
          <p:nvPr>
            <p:ph type="body" idx="1"/>
          </p:nvPr>
        </p:nvSpPr>
        <p:spPr>
          <a:xfrm rot="5400000">
            <a:off x="2309019" y="-516731"/>
            <a:ext cx="4643438" cy="7886700"/>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rot="5400000">
            <a:off x="4740276" y="1914526"/>
            <a:ext cx="5695950" cy="197167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12"/>
          <p:cNvSpPr txBox="1">
            <a:spLocks noGrp="1"/>
          </p:cNvSpPr>
          <p:nvPr>
            <p:ph type="body" idx="1"/>
          </p:nvPr>
        </p:nvSpPr>
        <p:spPr>
          <a:xfrm rot="5400000">
            <a:off x="719931" y="18257"/>
            <a:ext cx="5695950" cy="5764213"/>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5"/>
            <a:ext cx="7772400" cy="147002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0475" tIns="44450" rIns="90475" bIns="44450" anchor="t" anchorCtr="0">
            <a:noAutofit/>
          </a:bodyPr>
          <a:lstStyle>
            <a:lvl1pPr lvl="0" algn="ctr">
              <a:spcBef>
                <a:spcPts val="480"/>
              </a:spcBef>
              <a:spcAft>
                <a:spcPts val="0"/>
              </a:spcAft>
              <a:buSzPts val="1800"/>
              <a:buNone/>
              <a:defRPr/>
            </a:lvl1pPr>
            <a:lvl2pPr lvl="1" algn="ctr">
              <a:spcBef>
                <a:spcPts val="480"/>
              </a:spcBef>
              <a:spcAft>
                <a:spcPts val="0"/>
              </a:spcAft>
              <a:buSzPts val="3000"/>
              <a:buFont typeface="Book Antiqua"/>
              <a:buNone/>
              <a:defRPr/>
            </a:lvl2pPr>
            <a:lvl3pPr lvl="2" algn="ctr">
              <a:spcBef>
                <a:spcPts val="480"/>
              </a:spcBef>
              <a:spcAft>
                <a:spcPts val="0"/>
              </a:spcAft>
              <a:buSzPts val="2400"/>
              <a:buFont typeface="Book Antiqua"/>
              <a:buNone/>
              <a:defRPr/>
            </a:lvl3pPr>
            <a:lvl4pPr lvl="3" algn="ctr">
              <a:spcBef>
                <a:spcPts val="400"/>
              </a:spcBef>
              <a:spcAft>
                <a:spcPts val="0"/>
              </a:spcAft>
              <a:buClr>
                <a:schemeClr val="lt1"/>
              </a:buClr>
              <a:buSzPts val="2000"/>
              <a:buFont typeface="Times New Roman"/>
              <a:buNone/>
              <a:defRPr/>
            </a:lvl4pPr>
            <a:lvl5pPr lvl="4" algn="ctr">
              <a:spcBef>
                <a:spcPts val="400"/>
              </a:spcBef>
              <a:spcAft>
                <a:spcPts val="0"/>
              </a:spcAft>
              <a:buClr>
                <a:schemeClr val="lt1"/>
              </a:buClr>
              <a:buSzPts val="2000"/>
              <a:buFont typeface="Times New Roman"/>
              <a:buNone/>
              <a:defRPr/>
            </a:lvl5pPr>
            <a:lvl6pPr lvl="5" algn="ctr">
              <a:spcBef>
                <a:spcPts val="400"/>
              </a:spcBef>
              <a:spcAft>
                <a:spcPts val="0"/>
              </a:spcAft>
              <a:buClr>
                <a:schemeClr val="lt1"/>
              </a:buClr>
              <a:buSzPts val="2000"/>
              <a:buFont typeface="Times New Roman"/>
              <a:buNone/>
              <a:defRPr/>
            </a:lvl6pPr>
            <a:lvl7pPr lvl="6" algn="ctr">
              <a:spcBef>
                <a:spcPts val="400"/>
              </a:spcBef>
              <a:spcAft>
                <a:spcPts val="0"/>
              </a:spcAft>
              <a:buClr>
                <a:schemeClr val="lt1"/>
              </a:buClr>
              <a:buSzPts val="2000"/>
              <a:buFont typeface="Times New Roman"/>
              <a:buNone/>
              <a:defRPr/>
            </a:lvl7pPr>
            <a:lvl8pPr lvl="7" algn="ctr">
              <a:spcBef>
                <a:spcPts val="400"/>
              </a:spcBef>
              <a:spcAft>
                <a:spcPts val="0"/>
              </a:spcAft>
              <a:buClr>
                <a:schemeClr val="lt1"/>
              </a:buClr>
              <a:buSzPts val="2000"/>
              <a:buFont typeface="Times New Roman"/>
              <a:buNone/>
              <a:defRPr/>
            </a:lvl8pPr>
            <a:lvl9pPr lvl="8" algn="ctr">
              <a:spcBef>
                <a:spcPts val="400"/>
              </a:spcBef>
              <a:spcAft>
                <a:spcPts val="0"/>
              </a:spcAft>
              <a:buClr>
                <a:schemeClr val="lt1"/>
              </a:buClr>
              <a:buSzPts val="2000"/>
              <a:buFont typeface="Times New Roman"/>
              <a:buNone/>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2313" y="4406900"/>
            <a:ext cx="7772400" cy="1362075"/>
          </a:xfrm>
          <a:prstGeom prst="rect">
            <a:avLst/>
          </a:prstGeom>
          <a:noFill/>
          <a:ln>
            <a:noFill/>
          </a:ln>
        </p:spPr>
        <p:txBody>
          <a:bodyPr spcFirstLastPara="1" wrap="square" lIns="90475" tIns="44450" rIns="90475" bIns="4445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722313" y="2906713"/>
            <a:ext cx="7772400" cy="1500187"/>
          </a:xfrm>
          <a:prstGeom prst="rect">
            <a:avLst/>
          </a:prstGeom>
          <a:noFill/>
          <a:ln>
            <a:noFill/>
          </a:ln>
        </p:spPr>
        <p:txBody>
          <a:bodyPr spcFirstLastPara="1" wrap="square" lIns="90475" tIns="44450" rIns="90475" bIns="4445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2250"/>
              <a:buFont typeface="Book Antiqua"/>
              <a:buNone/>
              <a:defRPr sz="1800"/>
            </a:lvl2pPr>
            <a:lvl3pPr marL="1371600" lvl="2" indent="-228600" algn="l">
              <a:spcBef>
                <a:spcPts val="320"/>
              </a:spcBef>
              <a:spcAft>
                <a:spcPts val="0"/>
              </a:spcAft>
              <a:buSzPts val="1600"/>
              <a:buFont typeface="Book Antiqua"/>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8738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35" name="Google Shape;35;p6"/>
          <p:cNvSpPr txBox="1">
            <a:spLocks noGrp="1"/>
          </p:cNvSpPr>
          <p:nvPr>
            <p:ph type="body" idx="2"/>
          </p:nvPr>
        </p:nvSpPr>
        <p:spPr>
          <a:xfrm>
            <a:off x="470693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57200" y="274638"/>
            <a:ext cx="8229600" cy="1143000"/>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457200" y="1535113"/>
            <a:ext cx="4040188"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9" name="Google Shape;39;p7"/>
          <p:cNvSpPr txBox="1">
            <a:spLocks noGrp="1"/>
          </p:cNvSpPr>
          <p:nvPr>
            <p:ph type="body" idx="2"/>
          </p:nvPr>
        </p:nvSpPr>
        <p:spPr>
          <a:xfrm>
            <a:off x="457200" y="2174875"/>
            <a:ext cx="4040188"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40" name="Google Shape;40;p7"/>
          <p:cNvSpPr txBox="1">
            <a:spLocks noGrp="1"/>
          </p:cNvSpPr>
          <p:nvPr>
            <p:ph type="body" idx="3"/>
          </p:nvPr>
        </p:nvSpPr>
        <p:spPr>
          <a:xfrm>
            <a:off x="4645025" y="1535113"/>
            <a:ext cx="4041775"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41" name="Google Shape;41;p7"/>
          <p:cNvSpPr txBox="1">
            <a:spLocks noGrp="1"/>
          </p:cNvSpPr>
          <p:nvPr>
            <p:ph type="body" idx="4"/>
          </p:nvPr>
        </p:nvSpPr>
        <p:spPr>
          <a:xfrm>
            <a:off x="4645025" y="2174875"/>
            <a:ext cx="4041775"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73050"/>
            <a:ext cx="3008313" cy="1162050"/>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3575050" y="273050"/>
            <a:ext cx="5111750" cy="5853113"/>
          </a:xfrm>
          <a:prstGeom prst="rect">
            <a:avLst/>
          </a:prstGeom>
          <a:noFill/>
          <a:ln>
            <a:noFill/>
          </a:ln>
        </p:spPr>
        <p:txBody>
          <a:bodyPr spcFirstLastPara="1" wrap="square" lIns="90475" tIns="44450" rIns="90475" bIns="44450" anchor="t" anchorCtr="0">
            <a:noAutofit/>
          </a:bodyPr>
          <a:lstStyle>
            <a:lvl1pPr marL="457200" lvl="0" indent="-381000" algn="l">
              <a:spcBef>
                <a:spcPts val="640"/>
              </a:spcBef>
              <a:spcAft>
                <a:spcPts val="0"/>
              </a:spcAft>
              <a:buSzPts val="2400"/>
              <a:buChar char="●"/>
              <a:defRPr sz="3200"/>
            </a:lvl1pPr>
            <a:lvl2pPr marL="914400" lvl="1" indent="-450850" algn="l">
              <a:spcBef>
                <a:spcPts val="560"/>
              </a:spcBef>
              <a:spcAft>
                <a:spcPts val="0"/>
              </a:spcAft>
              <a:buSzPts val="3500"/>
              <a:buFont typeface="Book Antiqua"/>
              <a:buChar char="•"/>
              <a:defRPr sz="2800"/>
            </a:lvl2pPr>
            <a:lvl3pPr marL="1371600" lvl="2" indent="-381000" algn="l">
              <a:spcBef>
                <a:spcPts val="480"/>
              </a:spcBef>
              <a:spcAft>
                <a:spcPts val="0"/>
              </a:spcAft>
              <a:buSzPts val="2400"/>
              <a:buFont typeface="Book Antiqua"/>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47" name="Google Shape;47;p9"/>
          <p:cNvSpPr txBox="1">
            <a:spLocks noGrp="1"/>
          </p:cNvSpPr>
          <p:nvPr>
            <p:ph type="body" idx="2"/>
          </p:nvPr>
        </p:nvSpPr>
        <p:spPr>
          <a:xfrm>
            <a:off x="457200" y="1435100"/>
            <a:ext cx="3008313" cy="4691063"/>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1792288" y="4800600"/>
            <a:ext cx="5486400" cy="566738"/>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10"/>
          <p:cNvSpPr>
            <a:spLocks noGrp="1"/>
          </p:cNvSpPr>
          <p:nvPr>
            <p:ph type="pic" idx="2"/>
          </p:nvPr>
        </p:nvSpPr>
        <p:spPr>
          <a:xfrm>
            <a:off x="1792288" y="612775"/>
            <a:ext cx="5486400" cy="4114800"/>
          </a:xfrm>
          <a:prstGeom prst="rect">
            <a:avLst/>
          </a:prstGeom>
          <a:noFill/>
          <a:ln>
            <a:noFill/>
          </a:ln>
        </p:spPr>
        <p:txBody>
          <a:bodyPr spcFirstLastPara="1" wrap="square" lIns="90475" tIns="44450" rIns="90475" bIns="44450" anchor="t" anchorCtr="0">
            <a:noAutofit/>
          </a:bodyPr>
          <a:lstStyle>
            <a:lvl1pPr marR="0" lvl="0" algn="l" rtl="0">
              <a:spcBef>
                <a:spcPts val="640"/>
              </a:spcBef>
              <a:spcAft>
                <a:spcPts val="0"/>
              </a:spcAft>
              <a:buClr>
                <a:srgbClr val="66FFFF"/>
              </a:buClr>
              <a:buSzPts val="2400"/>
              <a:buFont typeface="Arial"/>
              <a:buNone/>
              <a:defRPr sz="3200" b="0" i="0" u="none" strike="noStrike" cap="none">
                <a:solidFill>
                  <a:schemeClr val="lt1"/>
                </a:solidFill>
                <a:latin typeface="Book Antiqua"/>
                <a:ea typeface="Book Antiqua"/>
                <a:cs typeface="Book Antiqua"/>
                <a:sym typeface="Book Antiqua"/>
              </a:defRPr>
            </a:lvl1pPr>
            <a:lvl2pPr marR="0" lvl="1" algn="l" rtl="0">
              <a:spcBef>
                <a:spcPts val="560"/>
              </a:spcBef>
              <a:spcAft>
                <a:spcPts val="0"/>
              </a:spcAft>
              <a:buClr>
                <a:srgbClr val="66FFFF"/>
              </a:buClr>
              <a:buSzPts val="3500"/>
              <a:buFont typeface="Book Antiqua"/>
              <a:buNone/>
              <a:defRPr sz="2800" b="0" i="0" u="none" strike="noStrike" cap="none">
                <a:solidFill>
                  <a:schemeClr val="lt1"/>
                </a:solidFill>
                <a:latin typeface="Book Antiqua"/>
                <a:ea typeface="Book Antiqua"/>
                <a:cs typeface="Book Antiqua"/>
                <a:sym typeface="Book Antiqua"/>
              </a:defRPr>
            </a:lvl2pPr>
            <a:lvl3pPr marR="0" lvl="2" algn="l" rtl="0">
              <a:spcBef>
                <a:spcPts val="480"/>
              </a:spcBef>
              <a:spcAft>
                <a:spcPts val="0"/>
              </a:spcAft>
              <a:buClr>
                <a:srgbClr val="66FFFF"/>
              </a:buClr>
              <a:buSzPts val="2400"/>
              <a:buFont typeface="Book Antiqua"/>
              <a:buNone/>
              <a:defRPr sz="2400" b="0" i="0" u="none" strike="noStrike" cap="none">
                <a:solidFill>
                  <a:schemeClr val="lt1"/>
                </a:solidFill>
                <a:latin typeface="Book Antiqua"/>
                <a:ea typeface="Book Antiqua"/>
                <a:cs typeface="Book Antiqua"/>
                <a:sym typeface="Book Antiqua"/>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51" name="Google Shape;51;p10"/>
          <p:cNvSpPr txBox="1">
            <a:spLocks noGrp="1"/>
          </p:cNvSpPr>
          <p:nvPr>
            <p:ph type="body" idx="1"/>
          </p:nvPr>
        </p:nvSpPr>
        <p:spPr>
          <a:xfrm>
            <a:off x="1792288" y="5367338"/>
            <a:ext cx="5486400" cy="804862"/>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7476B"/>
            </a:gs>
            <a:gs pos="50000">
              <a:srgbClr val="666699"/>
            </a:gs>
            <a:gs pos="100000">
              <a:srgbClr val="47476B"/>
            </a:gs>
          </a:gsLst>
          <a:lin ang="5400000" scaled="0"/>
        </a:gradFill>
        <a:effectLst/>
      </p:bgPr>
    </p:bg>
    <p:spTree>
      <p:nvGrpSpPr>
        <p:cNvPr id="1" name="Shape 6"/>
        <p:cNvGrpSpPr/>
        <p:nvPr/>
      </p:nvGrpSpPr>
      <p:grpSpPr>
        <a:xfrm>
          <a:off x="0" y="0"/>
          <a:ext cx="0" cy="0"/>
          <a:chOff x="0" y="0"/>
          <a:chExt cx="0" cy="0"/>
        </a:xfrm>
      </p:grpSpPr>
      <p:grpSp>
        <p:nvGrpSpPr>
          <p:cNvPr id="7" name="Google Shape;7;p1"/>
          <p:cNvGrpSpPr/>
          <p:nvPr/>
        </p:nvGrpSpPr>
        <p:grpSpPr>
          <a:xfrm>
            <a:off x="457200" y="304800"/>
            <a:ext cx="8231188" cy="6183313"/>
            <a:chOff x="372" y="186"/>
            <a:chExt cx="5185" cy="3895"/>
          </a:xfrm>
        </p:grpSpPr>
        <p:grpSp>
          <p:nvGrpSpPr>
            <p:cNvPr id="8" name="Google Shape;8;p1"/>
            <p:cNvGrpSpPr/>
            <p:nvPr/>
          </p:nvGrpSpPr>
          <p:grpSpPr>
            <a:xfrm>
              <a:off x="372" y="186"/>
              <a:ext cx="5185" cy="919"/>
              <a:chOff x="372" y="186"/>
              <a:chExt cx="5185" cy="919"/>
            </a:xfrm>
          </p:grpSpPr>
          <p:sp>
            <p:nvSpPr>
              <p:cNvPr id="9" name="Google Shape;9;p1"/>
              <p:cNvSpPr/>
              <p:nvPr/>
            </p:nvSpPr>
            <p:spPr>
              <a:xfrm>
                <a:off x="372" y="192"/>
                <a:ext cx="86" cy="913"/>
              </a:xfrm>
              <a:custGeom>
                <a:avLst/>
                <a:gdLst/>
                <a:ahLst/>
                <a:cxnLst/>
                <a:rect l="l" t="t" r="r" b="b"/>
                <a:pathLst>
                  <a:path w="86" h="913" extrusionOk="0">
                    <a:moveTo>
                      <a:pt x="0" y="0"/>
                    </a:moveTo>
                    <a:lnTo>
                      <a:pt x="85" y="96"/>
                    </a:lnTo>
                    <a:lnTo>
                      <a:pt x="85" y="816"/>
                    </a:lnTo>
                    <a:lnTo>
                      <a:pt x="0" y="91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0" name="Google Shape;10;p1"/>
              <p:cNvSpPr/>
              <p:nvPr/>
            </p:nvSpPr>
            <p:spPr>
              <a:xfrm>
                <a:off x="5470" y="186"/>
                <a:ext cx="87" cy="910"/>
              </a:xfrm>
              <a:custGeom>
                <a:avLst/>
                <a:gdLst/>
                <a:ahLst/>
                <a:cxnLst/>
                <a:rect l="l" t="t" r="r" b="b"/>
                <a:pathLst>
                  <a:path w="87" h="910" extrusionOk="0">
                    <a:moveTo>
                      <a:pt x="86" y="0"/>
                    </a:moveTo>
                    <a:lnTo>
                      <a:pt x="0" y="93"/>
                    </a:lnTo>
                    <a:lnTo>
                      <a:pt x="0" y="813"/>
                    </a:lnTo>
                    <a:lnTo>
                      <a:pt x="86" y="909"/>
                    </a:lnTo>
                    <a:lnTo>
                      <a:pt x="86"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1" name="Google Shape;11;p1"/>
              <p:cNvSpPr/>
              <p:nvPr/>
            </p:nvSpPr>
            <p:spPr>
              <a:xfrm>
                <a:off x="372" y="189"/>
                <a:ext cx="5185" cy="103"/>
              </a:xfrm>
              <a:custGeom>
                <a:avLst/>
                <a:gdLst/>
                <a:ahLst/>
                <a:cxnLst/>
                <a:rect l="l" t="t" r="r" b="b"/>
                <a:pathLst>
                  <a:path w="5185" h="103" extrusionOk="0">
                    <a:moveTo>
                      <a:pt x="0" y="0"/>
                    </a:moveTo>
                    <a:lnTo>
                      <a:pt x="5184" y="3"/>
                    </a:lnTo>
                    <a:lnTo>
                      <a:pt x="5093" y="102"/>
                    </a:lnTo>
                    <a:lnTo>
                      <a:pt x="88" y="10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grpSp>
        <p:grpSp>
          <p:nvGrpSpPr>
            <p:cNvPr id="12" name="Google Shape;12;p1"/>
            <p:cNvGrpSpPr/>
            <p:nvPr/>
          </p:nvGrpSpPr>
          <p:grpSpPr>
            <a:xfrm>
              <a:off x="372" y="291"/>
              <a:ext cx="5185" cy="3790"/>
              <a:chOff x="372" y="291"/>
              <a:chExt cx="5185" cy="3790"/>
            </a:xfrm>
          </p:grpSpPr>
          <p:sp>
            <p:nvSpPr>
              <p:cNvPr id="13" name="Google Shape;13;p1"/>
              <p:cNvSpPr/>
              <p:nvPr/>
            </p:nvSpPr>
            <p:spPr>
              <a:xfrm>
                <a:off x="372" y="807"/>
                <a:ext cx="79" cy="3274"/>
              </a:xfrm>
              <a:custGeom>
                <a:avLst/>
                <a:gdLst/>
                <a:ahLst/>
                <a:cxnLst/>
                <a:rect l="l" t="t" r="r" b="b"/>
                <a:pathLst>
                  <a:path w="79" h="3274" extrusionOk="0">
                    <a:moveTo>
                      <a:pt x="0" y="0"/>
                    </a:moveTo>
                    <a:lnTo>
                      <a:pt x="78" y="107"/>
                    </a:lnTo>
                    <a:lnTo>
                      <a:pt x="78" y="3166"/>
                    </a:lnTo>
                    <a:lnTo>
                      <a:pt x="0" y="3273"/>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4" name="Google Shape;14;p1"/>
              <p:cNvSpPr/>
              <p:nvPr/>
            </p:nvSpPr>
            <p:spPr>
              <a:xfrm>
                <a:off x="5470" y="747"/>
                <a:ext cx="84" cy="3325"/>
              </a:xfrm>
              <a:custGeom>
                <a:avLst/>
                <a:gdLst/>
                <a:ahLst/>
                <a:cxnLst/>
                <a:rect l="l" t="t" r="r" b="b"/>
                <a:pathLst>
                  <a:path w="84" h="3325" extrusionOk="0">
                    <a:moveTo>
                      <a:pt x="83" y="0"/>
                    </a:moveTo>
                    <a:lnTo>
                      <a:pt x="3" y="109"/>
                    </a:lnTo>
                    <a:lnTo>
                      <a:pt x="0" y="3233"/>
                    </a:lnTo>
                    <a:lnTo>
                      <a:pt x="83" y="3324"/>
                    </a:lnTo>
                    <a:lnTo>
                      <a:pt x="83"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5" name="Google Shape;15;p1"/>
              <p:cNvSpPr/>
              <p:nvPr/>
            </p:nvSpPr>
            <p:spPr>
              <a:xfrm>
                <a:off x="372" y="3984"/>
                <a:ext cx="5185" cy="88"/>
              </a:xfrm>
              <a:custGeom>
                <a:avLst/>
                <a:gdLst/>
                <a:ahLst/>
                <a:cxnLst/>
                <a:rect l="l" t="t" r="r" b="b"/>
                <a:pathLst>
                  <a:path w="5185" h="88" extrusionOk="0">
                    <a:moveTo>
                      <a:pt x="0" y="87"/>
                    </a:moveTo>
                    <a:lnTo>
                      <a:pt x="5184" y="87"/>
                    </a:lnTo>
                    <a:lnTo>
                      <a:pt x="5095" y="0"/>
                    </a:lnTo>
                    <a:lnTo>
                      <a:pt x="89" y="0"/>
                    </a:lnTo>
                    <a:lnTo>
                      <a:pt x="0" y="87"/>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6" name="Google Shape;16;p1"/>
              <p:cNvSpPr/>
              <p:nvPr/>
            </p:nvSpPr>
            <p:spPr>
              <a:xfrm>
                <a:off x="457" y="291"/>
                <a:ext cx="5013" cy="369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grpSp>
      </p:grpSp>
      <p:sp>
        <p:nvSpPr>
          <p:cNvPr id="17" name="Google Shape;17;p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marR="0" lvl="0"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1pPr>
            <a:lvl2pPr marR="0" lvl="1"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2pPr>
            <a:lvl3pPr marR="0" lvl="2"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3pPr>
            <a:lvl4pPr marR="0" lvl="3"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4pPr>
            <a:lvl5pPr marR="0" lvl="4"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5pPr>
            <a:lvl6pPr marR="0" lvl="5"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6pPr>
            <a:lvl7pPr marR="0" lvl="6"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7pPr>
            <a:lvl8pPr marR="0" lvl="7"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8pPr>
            <a:lvl9pPr marR="0" lvl="8"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9pPr>
          </a:lstStyle>
          <a:p>
            <a:endParaRPr/>
          </a:p>
        </p:txBody>
      </p:sp>
      <p:sp>
        <p:nvSpPr>
          <p:cNvPr id="18" name="Google Shape;18;p1"/>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marR="0" lvl="0" indent="-342900" algn="l" rtl="0">
              <a:spcBef>
                <a:spcPts val="480"/>
              </a:spcBef>
              <a:spcAft>
                <a:spcPts val="0"/>
              </a:spcAft>
              <a:buClr>
                <a:srgbClr val="66FFFF"/>
              </a:buClr>
              <a:buSzPts val="1800"/>
              <a:buFont typeface="Arial"/>
              <a:buChar char="●"/>
              <a:defRPr sz="2400" b="0" i="0" u="none" strike="noStrike" cap="none">
                <a:solidFill>
                  <a:schemeClr val="lt1"/>
                </a:solidFill>
                <a:latin typeface="Book Antiqua"/>
                <a:ea typeface="Book Antiqua"/>
                <a:cs typeface="Book Antiqua"/>
                <a:sym typeface="Book Antiqua"/>
              </a:defRPr>
            </a:lvl1pPr>
            <a:lvl2pPr marL="914400" marR="0" lvl="1" indent="-419100" algn="l" rtl="0">
              <a:spcBef>
                <a:spcPts val="480"/>
              </a:spcBef>
              <a:spcAft>
                <a:spcPts val="0"/>
              </a:spcAft>
              <a:buClr>
                <a:srgbClr val="66FFFF"/>
              </a:buClr>
              <a:buSzPts val="3000"/>
              <a:buFont typeface="Book Antiqua"/>
              <a:buChar char="•"/>
              <a:defRPr sz="2400" b="0" i="0" u="none" strike="noStrike" cap="none">
                <a:solidFill>
                  <a:schemeClr val="lt1"/>
                </a:solidFill>
                <a:latin typeface="Book Antiqua"/>
                <a:ea typeface="Book Antiqua"/>
                <a:cs typeface="Book Antiqua"/>
                <a:sym typeface="Book Antiqua"/>
              </a:defRPr>
            </a:lvl2pPr>
            <a:lvl3pPr marL="1371600" marR="0" lvl="2" indent="-381000" algn="l" rtl="0">
              <a:spcBef>
                <a:spcPts val="480"/>
              </a:spcBef>
              <a:spcAft>
                <a:spcPts val="0"/>
              </a:spcAft>
              <a:buClr>
                <a:srgbClr val="66FFFF"/>
              </a:buClr>
              <a:buSzPts val="2400"/>
              <a:buFont typeface="Book Antiqua"/>
              <a:buChar char="•"/>
              <a:defRPr sz="24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9" name="Google Shape;19;p1"/>
          <p:cNvSpPr/>
          <p:nvPr/>
        </p:nvSpPr>
        <p:spPr>
          <a:xfrm>
            <a:off x="8012658" y="6258719"/>
            <a:ext cx="543420" cy="366767"/>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fld id="{00000000-1234-1234-1234-123412341234}" type="slidenum">
              <a:rPr lang="en-US" sz="1500" b="0" u="none">
                <a:solidFill>
                  <a:schemeClr val="lt1"/>
                </a:solidFill>
                <a:latin typeface="Book Antiqua"/>
                <a:ea typeface="Book Antiqua"/>
                <a:cs typeface="Book Antiqua"/>
                <a:sym typeface="Book Antiqua"/>
              </a:rPr>
              <a:t>‹#›</a:t>
            </a:fld>
            <a:endParaRPr sz="1500" b="0" u="none">
              <a:solidFill>
                <a:schemeClr val="lt1"/>
              </a:solidFill>
              <a:latin typeface="Book Antiqua"/>
              <a:ea typeface="Book Antiqua"/>
              <a:cs typeface="Book Antiqua"/>
              <a:sym typeface="Book Antiqua"/>
            </a:endParaRPr>
          </a:p>
        </p:txBody>
      </p:sp>
      <p:sp>
        <p:nvSpPr>
          <p:cNvPr id="20" name="Google Shape;20;p1"/>
          <p:cNvSpPr/>
          <p:nvPr/>
        </p:nvSpPr>
        <p:spPr>
          <a:xfrm>
            <a:off x="7596733" y="6022182"/>
            <a:ext cx="831850" cy="597599"/>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r>
              <a:rPr lang="en-US" sz="1500" b="0" u="none">
                <a:solidFill>
                  <a:schemeClr val="lt1"/>
                </a:solidFill>
                <a:latin typeface="Book Antiqua"/>
                <a:ea typeface="Book Antiqua"/>
                <a:cs typeface="Book Antiqua"/>
                <a:sym typeface="Book Antiqua"/>
              </a:rPr>
              <a:t>Slide</a:t>
            </a:r>
            <a:endParaRPr/>
          </a:p>
        </p:txBody>
      </p:sp>
      <p:sp>
        <p:nvSpPr>
          <p:cNvPr id="21" name="Google Shape;21;p1"/>
          <p:cNvSpPr/>
          <p:nvPr/>
        </p:nvSpPr>
        <p:spPr>
          <a:xfrm>
            <a:off x="587921" y="6206332"/>
            <a:ext cx="6827837" cy="547687"/>
          </a:xfrm>
          <a:prstGeom prst="rect">
            <a:avLst/>
          </a:prstGeom>
          <a:noFill/>
          <a:ln>
            <a:noFill/>
          </a:ln>
        </p:spPr>
        <p:txBody>
          <a:bodyPr spcFirstLastPara="1" wrap="square" lIns="90475" tIns="44450" rIns="90475" bIns="44450" anchor="t" anchorCtr="0">
            <a:noAutofit/>
          </a:bodyPr>
          <a:lstStyle/>
          <a:p>
            <a:pPr marL="0" marR="0" lvl="0" indent="0" algn="l" rtl="0">
              <a:lnSpc>
                <a:spcPct val="106666"/>
              </a:lnSpc>
              <a:spcBef>
                <a:spcPts val="0"/>
              </a:spcBef>
              <a:spcAft>
                <a:spcPts val="0"/>
              </a:spcAft>
              <a:buNone/>
            </a:pPr>
            <a:r>
              <a:rPr lang="en-US" sz="1500" b="0" u="none">
                <a:solidFill>
                  <a:srgbClr val="FFFFFF"/>
                </a:solidFill>
                <a:latin typeface="Book Antiqua"/>
                <a:ea typeface="Book Antiqua"/>
                <a:cs typeface="Book Antiqua"/>
                <a:sym typeface="Book Antiqua"/>
              </a:rPr>
              <a:t>© 2013  Cengage Learning.  All Rights Reserved.  May not be scanned, copied</a:t>
            </a:r>
            <a:endParaRPr/>
          </a:p>
          <a:p>
            <a:pPr marL="0" marR="0" lvl="0" indent="0" algn="l" rtl="0">
              <a:lnSpc>
                <a:spcPct val="106666"/>
              </a:lnSpc>
              <a:spcBef>
                <a:spcPts val="300"/>
              </a:spcBef>
              <a:spcAft>
                <a:spcPts val="0"/>
              </a:spcAft>
              <a:buNone/>
            </a:pPr>
            <a:r>
              <a:rPr lang="en-US" sz="1500" b="0" u="none">
                <a:solidFill>
                  <a:srgbClr val="FFFFFF"/>
                </a:solidFill>
                <a:latin typeface="Book Antiqua"/>
                <a:ea typeface="Book Antiqua"/>
                <a:cs typeface="Book Antiqua"/>
                <a:sym typeface="Book Antiqua"/>
              </a:rPr>
              <a:t>    or duplicated, or posted to a publicly accessible website, in whole or in part.</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descr="C:\Users\John IV\Downloads\9780840062338.jpg"/>
          <p:cNvPicPr preferRelativeResize="0"/>
          <p:nvPr/>
        </p:nvPicPr>
        <p:blipFill rotWithShape="1">
          <a:blip r:embed="rId3">
            <a:alphaModFix/>
          </a:blip>
          <a:srcRect/>
          <a:stretch/>
        </p:blipFill>
        <p:spPr>
          <a:xfrm>
            <a:off x="1355446" y="412750"/>
            <a:ext cx="4288644" cy="5626100"/>
          </a:xfrm>
          <a:prstGeom prst="rect">
            <a:avLst/>
          </a:prstGeom>
          <a:noFill/>
          <a:ln>
            <a:noFill/>
          </a:ln>
        </p:spPr>
      </p:pic>
      <p:grpSp>
        <p:nvGrpSpPr>
          <p:cNvPr id="63" name="Google Shape;63;p13"/>
          <p:cNvGrpSpPr/>
          <p:nvPr/>
        </p:nvGrpSpPr>
        <p:grpSpPr>
          <a:xfrm>
            <a:off x="5481875" y="2122566"/>
            <a:ext cx="2594095" cy="1827486"/>
            <a:chOff x="6033407" y="2122566"/>
            <a:chExt cx="2594095" cy="1827486"/>
          </a:xfrm>
        </p:grpSpPr>
        <p:sp>
          <p:nvSpPr>
            <p:cNvPr id="64" name="Google Shape;64;p13"/>
            <p:cNvSpPr/>
            <p:nvPr/>
          </p:nvSpPr>
          <p:spPr>
            <a:xfrm>
              <a:off x="6035673" y="2672654"/>
              <a:ext cx="2389871" cy="276999"/>
            </a:xfrm>
            <a:prstGeom prst="rect">
              <a:avLst/>
            </a:prstGeom>
            <a:solidFill>
              <a:srgbClr val="151515"/>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1200"/>
                <a:buFont typeface="Poppins"/>
                <a:buNone/>
              </a:pPr>
              <a:r>
                <a:rPr lang="en-US" sz="1200" b="1" i="0" u="none" strike="noStrike" cap="none">
                  <a:solidFill>
                    <a:schemeClr val="lt1"/>
                  </a:solidFill>
                  <a:latin typeface="Poppins"/>
                  <a:ea typeface="Poppins"/>
                  <a:cs typeface="Poppins"/>
                  <a:sym typeface="Poppins"/>
                </a:rPr>
                <a:t>                           </a:t>
              </a:r>
              <a:r>
                <a:rPr lang="en-US" sz="1150" b="1" i="0" u="none" strike="noStrike" cap="none">
                  <a:solidFill>
                    <a:srgbClr val="F2F2F2"/>
                  </a:solidFill>
                  <a:latin typeface="Poppins"/>
                  <a:ea typeface="Poppins"/>
                  <a:cs typeface="Poppins"/>
                  <a:sym typeface="Poppins"/>
                </a:rPr>
                <a:t>SLIDES  BY</a:t>
              </a:r>
              <a:endParaRPr/>
            </a:p>
          </p:txBody>
        </p:sp>
        <p:grpSp>
          <p:nvGrpSpPr>
            <p:cNvPr id="65" name="Google Shape;65;p13"/>
            <p:cNvGrpSpPr/>
            <p:nvPr/>
          </p:nvGrpSpPr>
          <p:grpSpPr>
            <a:xfrm>
              <a:off x="6035673" y="2122566"/>
              <a:ext cx="2382611" cy="556438"/>
              <a:chOff x="6035673" y="1335314"/>
              <a:chExt cx="2382611" cy="560160"/>
            </a:xfrm>
          </p:grpSpPr>
          <p:sp>
            <p:nvSpPr>
              <p:cNvPr id="66" name="Google Shape;66;p13"/>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67" name="Google Shape;67;p13"/>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68" name="Google Shape;68;p13"/>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69" name="Google Shape;69;p13"/>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70" name="Google Shape;70;p13"/>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71" name="Google Shape;71;p13"/>
            <p:cNvGrpSpPr/>
            <p:nvPr/>
          </p:nvGrpSpPr>
          <p:grpSpPr>
            <a:xfrm>
              <a:off x="6042933" y="2947824"/>
              <a:ext cx="2382611" cy="970744"/>
              <a:chOff x="6035673" y="1335314"/>
              <a:chExt cx="2382611" cy="560160"/>
            </a:xfrm>
          </p:grpSpPr>
          <p:sp>
            <p:nvSpPr>
              <p:cNvPr id="72" name="Google Shape;72;p13"/>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3" name="Google Shape;73;p13"/>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4" name="Google Shape;74;p13"/>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5" name="Google Shape;75;p13"/>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76" name="Google Shape;76;p13"/>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sp>
          <p:nvSpPr>
            <p:cNvPr id="77" name="Google Shape;77;p13"/>
            <p:cNvSpPr/>
            <p:nvPr/>
          </p:nvSpPr>
          <p:spPr>
            <a:xfrm>
              <a:off x="6033407" y="2949371"/>
              <a:ext cx="1468113" cy="969197"/>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8" name="Google Shape;78;p13"/>
            <p:cNvSpPr txBox="1"/>
            <p:nvPr/>
          </p:nvSpPr>
          <p:spPr>
            <a:xfrm>
              <a:off x="6172510" y="2690733"/>
              <a:ext cx="223138" cy="1259319"/>
            </a:xfrm>
            <a:prstGeom prst="rect">
              <a:avLst/>
            </a:prstGeom>
            <a:noFill/>
            <a:ln>
              <a:noFill/>
            </a:ln>
          </p:spPr>
          <p:txBody>
            <a:bodyPr spcFirstLastPara="1" wrap="square" lIns="91425" tIns="45700" rIns="91425" bIns="45700" anchor="t" anchorCtr="0">
              <a:noAutofit/>
            </a:bodyPr>
            <a:lstStyle/>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endParaRPr sz="1200" b="1">
                <a:solidFill>
                  <a:schemeClr val="lt1"/>
                </a:solidFill>
                <a:latin typeface="Book Antiqua"/>
                <a:ea typeface="Book Antiqua"/>
                <a:cs typeface="Book Antiqua"/>
                <a:sym typeface="Book Antiqua"/>
              </a:endParaRPr>
            </a:p>
          </p:txBody>
        </p:sp>
        <p:sp>
          <p:nvSpPr>
            <p:cNvPr id="79" name="Google Shape;79;p13"/>
            <p:cNvSpPr/>
            <p:nvPr/>
          </p:nvSpPr>
          <p:spPr>
            <a:xfrm rot="10800000">
              <a:off x="7501520" y="2946948"/>
              <a:ext cx="1003836" cy="971620"/>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80" name="Google Shape;80;p13"/>
            <p:cNvCxnSpPr/>
            <p:nvPr/>
          </p:nvCxnSpPr>
          <p:spPr>
            <a:xfrm flipH="1">
              <a:off x="7485889" y="2894222"/>
              <a:ext cx="7474" cy="1021849"/>
            </a:xfrm>
            <a:prstGeom prst="straightConnector1">
              <a:avLst/>
            </a:prstGeom>
            <a:solidFill>
              <a:schemeClr val="accent1"/>
            </a:solidFill>
            <a:ln w="22225" cap="flat" cmpd="sng">
              <a:solidFill>
                <a:schemeClr val="dk1">
                  <a:alpha val="83921"/>
                </a:schemeClr>
              </a:solidFill>
              <a:prstDash val="solid"/>
              <a:round/>
              <a:headEnd type="none" w="sm" len="sm"/>
              <a:tailEnd type="none" w="sm" len="sm"/>
            </a:ln>
          </p:spPr>
        </p:cxnSp>
        <p:sp>
          <p:nvSpPr>
            <p:cNvPr id="81" name="Google Shape;81;p13"/>
            <p:cNvSpPr/>
            <p:nvPr/>
          </p:nvSpPr>
          <p:spPr>
            <a:xfrm>
              <a:off x="7406277" y="2870056"/>
              <a:ext cx="180066" cy="1049024"/>
            </a:xfrm>
            <a:prstGeom prst="rect">
              <a:avLst/>
            </a:prstGeom>
            <a:solidFill>
              <a:srgbClr val="1F103B">
                <a:alpha val="56862"/>
              </a:srgbClr>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2" name="Google Shape;82;p13"/>
            <p:cNvSpPr/>
            <p:nvPr/>
          </p:nvSpPr>
          <p:spPr>
            <a:xfrm>
              <a:off x="8418284" y="2126262"/>
              <a:ext cx="209218" cy="1792818"/>
            </a:xfrm>
            <a:prstGeom prst="rect">
              <a:avLst/>
            </a:prstGeom>
            <a:gradFill>
              <a:gsLst>
                <a:gs pos="0">
                  <a:srgbClr val="432B6F"/>
                </a:gs>
                <a:gs pos="50000">
                  <a:srgbClr val="361E60"/>
                </a:gs>
                <a:gs pos="100000">
                  <a:srgbClr val="412574"/>
                </a:gs>
              </a:gsLst>
              <a:lin ang="54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3" name="Google Shape;83;p13"/>
            <p:cNvSpPr/>
            <p:nvPr/>
          </p:nvSpPr>
          <p:spPr>
            <a:xfrm>
              <a:off x="6194630" y="2929145"/>
              <a:ext cx="2182018" cy="868323"/>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600">
                <a:solidFill>
                  <a:srgbClr val="FFFFFF"/>
                </a:solidFill>
                <a:latin typeface="Poppins"/>
                <a:ea typeface="Poppins"/>
                <a:cs typeface="Poppins"/>
                <a:sym typeface="Poppins"/>
              </a:endParaRPr>
            </a:p>
            <a:p>
              <a:pPr marL="0" marR="0" lvl="0" indent="0" algn="r" rtl="0">
                <a:spcBef>
                  <a:spcPts val="0"/>
                </a:spcBef>
                <a:spcAft>
                  <a:spcPts val="0"/>
                </a:spcAft>
                <a:buNone/>
              </a:pPr>
              <a:r>
                <a:rPr lang="en-US" sz="2000" b="1">
                  <a:solidFill>
                    <a:srgbClr val="F2F2F2"/>
                  </a:solidFill>
                  <a:latin typeface="Poppins"/>
                  <a:ea typeface="Poppins"/>
                  <a:cs typeface="Poppins"/>
                  <a:sym typeface="Poppins"/>
                </a:rPr>
                <a:t>John Loucks</a:t>
              </a:r>
              <a:endParaRPr sz="2000" b="1">
                <a:solidFill>
                  <a:srgbClr val="F2F2F2"/>
                </a:solidFill>
                <a:latin typeface="Poppins"/>
                <a:ea typeface="Poppins"/>
                <a:cs typeface="Poppins"/>
                <a:sym typeface="Poppins"/>
              </a:endParaRPr>
            </a:p>
            <a:p>
              <a:pPr marL="0" marR="0" lvl="0" indent="0" algn="r" rtl="0">
                <a:spcBef>
                  <a:spcPts val="0"/>
                </a:spcBef>
                <a:spcAft>
                  <a:spcPts val="0"/>
                </a:spcAft>
                <a:buNone/>
              </a:pPr>
              <a:endParaRPr sz="400">
                <a:solidFill>
                  <a:srgbClr val="F2F2F2"/>
                </a:solidFill>
                <a:latin typeface="Poppins"/>
                <a:ea typeface="Poppins"/>
                <a:cs typeface="Poppins"/>
                <a:sym typeface="Poppins"/>
              </a:endParaRPr>
            </a:p>
            <a:p>
              <a:pPr marL="0" marR="0" lvl="0" indent="0" algn="r" rtl="0">
                <a:spcBef>
                  <a:spcPts val="0"/>
                </a:spcBef>
                <a:spcAft>
                  <a:spcPts val="0"/>
                </a:spcAft>
                <a:buNone/>
              </a:pPr>
              <a:r>
                <a:rPr lang="en-US" sz="1400" b="1">
                  <a:solidFill>
                    <a:srgbClr val="F2F2F2"/>
                  </a:solidFill>
                  <a:latin typeface="Poppins"/>
                  <a:ea typeface="Poppins"/>
                  <a:cs typeface="Poppins"/>
                  <a:sym typeface="Poppins"/>
                </a:rPr>
                <a:t>St. Edward’s Univ.</a:t>
              </a:r>
              <a:endParaRPr sz="1400" b="1">
                <a:solidFill>
                  <a:srgbClr val="F2F2F2"/>
                </a:solidFill>
                <a:latin typeface="Poppins"/>
                <a:ea typeface="Poppins"/>
                <a:cs typeface="Poppins"/>
                <a:sym typeface="Poppins"/>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p:nvPr/>
        </p:nvSpPr>
        <p:spPr>
          <a:xfrm>
            <a:off x="836613" y="242888"/>
            <a:ext cx="7475537" cy="433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Bart’s Barometer Business</a:t>
            </a:r>
            <a:endParaRPr/>
          </a:p>
        </p:txBody>
      </p:sp>
      <p:sp>
        <p:nvSpPr>
          <p:cNvPr id="138" name="Google Shape;138;p22"/>
          <p:cNvSpPr/>
          <p:nvPr/>
        </p:nvSpPr>
        <p:spPr>
          <a:xfrm>
            <a:off x="692150" y="1106488"/>
            <a:ext cx="7861300" cy="3011487"/>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Economic Order Quantity Model</a:t>
            </a:r>
            <a:r>
              <a:rPr lang="en-US" sz="2400">
                <a:solidFill>
                  <a:schemeClr val="lt1"/>
                </a:solidFill>
                <a:latin typeface="Book Antiqua"/>
                <a:ea typeface="Book Antiqua"/>
                <a:cs typeface="Book Antiqua"/>
                <a:sym typeface="Book Antiqua"/>
              </a:rPr>
              <a:t>	</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Reordering costs are $80 per order and holding</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costs are figured at 20% of the cost of the item. Bart's</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Barometer Business is open 300 days a year (6 days a</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week and closed two weeks in August).  Lead time is</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60 working days.</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Bart’s Barometer Business</a:t>
            </a:r>
            <a:endParaRPr/>
          </a:p>
        </p:txBody>
      </p:sp>
      <p:sp>
        <p:nvSpPr>
          <p:cNvPr id="144" name="Google Shape;144;p23"/>
          <p:cNvSpPr txBox="1">
            <a:spLocks noGrp="1"/>
          </p:cNvSpPr>
          <p:nvPr>
            <p:ph type="body" idx="1"/>
          </p:nvPr>
        </p:nvSpPr>
        <p:spPr>
          <a:xfrm>
            <a:off x="700088" y="1106488"/>
            <a:ext cx="7896225" cy="322738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Total Variable Cost Model</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Font typeface="Arial"/>
              <a:buNone/>
            </a:pPr>
            <a:r>
              <a:rPr lang="en-US"/>
              <a:t>     Total Costs =  (Holding Cost) + (Ordering Cost) </a:t>
            </a:r>
            <a:endParaRPr/>
          </a:p>
          <a:p>
            <a:pPr marL="342900" lvl="0" indent="-342900" algn="l" rtl="0">
              <a:spcBef>
                <a:spcPts val="480"/>
              </a:spcBef>
              <a:spcAft>
                <a:spcPts val="0"/>
              </a:spcAft>
              <a:buSzPts val="1800"/>
              <a:buFont typeface="Arial"/>
              <a:buNone/>
            </a:pPr>
            <a:r>
              <a:rPr lang="en-US"/>
              <a:t>		      </a:t>
            </a:r>
            <a:r>
              <a:rPr lang="en-US" i="1"/>
              <a:t>TC</a:t>
            </a:r>
            <a:r>
              <a:rPr lang="en-US"/>
              <a:t>  =  [</a:t>
            </a:r>
            <a:r>
              <a:rPr lang="en-US" i="1"/>
              <a:t>C</a:t>
            </a:r>
            <a:r>
              <a:rPr lang="en-US" baseline="-25000"/>
              <a:t>h</a:t>
            </a:r>
            <a:r>
              <a:rPr lang="en-US"/>
              <a:t>(</a:t>
            </a:r>
            <a:r>
              <a:rPr lang="en-US" i="1"/>
              <a:t>Q</a:t>
            </a:r>
            <a:r>
              <a:rPr lang="en-US"/>
              <a:t>/2)] + [</a:t>
            </a:r>
            <a:r>
              <a:rPr lang="en-US" i="1"/>
              <a:t>C</a:t>
            </a:r>
            <a:r>
              <a:rPr lang="en-US" baseline="-25000"/>
              <a:t>o</a:t>
            </a:r>
            <a:r>
              <a:rPr lang="en-US"/>
              <a:t>(</a:t>
            </a:r>
            <a:r>
              <a:rPr lang="en-US" i="1"/>
              <a:t>D</a:t>
            </a:r>
            <a:r>
              <a:rPr lang="en-US"/>
              <a:t>/</a:t>
            </a:r>
            <a:r>
              <a:rPr lang="en-US" i="1"/>
              <a:t>Q</a:t>
            </a:r>
            <a:r>
              <a:rPr lang="en-US"/>
              <a:t>)] </a:t>
            </a:r>
            <a:endParaRPr/>
          </a:p>
          <a:p>
            <a:pPr marL="342900" lvl="0" indent="-342900" algn="l" rtl="0">
              <a:spcBef>
                <a:spcPts val="480"/>
              </a:spcBef>
              <a:spcAft>
                <a:spcPts val="0"/>
              </a:spcAft>
              <a:buSzPts val="1800"/>
              <a:buFont typeface="Arial"/>
              <a:buNone/>
            </a:pPr>
            <a:r>
              <a:rPr lang="en-US"/>
              <a:t>			 =  [.2(50)(</a:t>
            </a:r>
            <a:r>
              <a:rPr lang="en-US" i="1"/>
              <a:t>Q</a:t>
            </a:r>
            <a:r>
              <a:rPr lang="en-US"/>
              <a:t>/2)] + [80(500/</a:t>
            </a:r>
            <a:r>
              <a:rPr lang="en-US" i="1"/>
              <a:t>Q</a:t>
            </a:r>
            <a:r>
              <a:rPr lang="en-US"/>
              <a:t>)] </a:t>
            </a:r>
            <a:endParaRPr/>
          </a:p>
          <a:p>
            <a:pPr marL="342900" lvl="0" indent="-342900" algn="l" rtl="0">
              <a:spcBef>
                <a:spcPts val="480"/>
              </a:spcBef>
              <a:spcAft>
                <a:spcPts val="0"/>
              </a:spcAft>
              <a:buSzPts val="1800"/>
              <a:buFont typeface="Arial"/>
              <a:buNone/>
            </a:pPr>
            <a:r>
              <a:rPr lang="en-US"/>
              <a:t>			 =  5</a:t>
            </a:r>
            <a:r>
              <a:rPr lang="en-US" i="1"/>
              <a:t>Q</a:t>
            </a:r>
            <a:r>
              <a:rPr lang="en-US"/>
              <a:t> + (40,000/</a:t>
            </a:r>
            <a:r>
              <a:rPr lang="en-US" i="1"/>
              <a:t>Q</a:t>
            </a:r>
            <a:r>
              <a:rPr lang="en-US"/>
              <a:t>)</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p:nvPr/>
        </p:nvSpPr>
        <p:spPr>
          <a:xfrm>
            <a:off x="7546975" y="3581400"/>
            <a:ext cx="784225"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50" name="Google Shape;150;p24"/>
          <p:cNvSpPr/>
          <p:nvPr/>
        </p:nvSpPr>
        <p:spPr>
          <a:xfrm>
            <a:off x="7702550" y="1720850"/>
            <a:ext cx="666750"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51" name="Google Shape;151;p24"/>
          <p:cNvSpPr txBox="1">
            <a:spLocks noGrp="1"/>
          </p:cNvSpPr>
          <p:nvPr>
            <p:ph type="title"/>
          </p:nvPr>
        </p:nvSpPr>
        <p:spPr>
          <a:xfrm>
            <a:off x="830263" y="166688"/>
            <a:ext cx="7475537" cy="5857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Bart’s Barometer Business</a:t>
            </a:r>
            <a:endParaRPr/>
          </a:p>
        </p:txBody>
      </p:sp>
      <p:sp>
        <p:nvSpPr>
          <p:cNvPr id="152" name="Google Shape;152;p24"/>
          <p:cNvSpPr txBox="1">
            <a:spLocks noGrp="1"/>
          </p:cNvSpPr>
          <p:nvPr>
            <p:ph type="body" idx="1"/>
          </p:nvPr>
        </p:nvSpPr>
        <p:spPr>
          <a:xfrm>
            <a:off x="700088" y="1106488"/>
            <a:ext cx="7748587" cy="414178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Optimal Reorder Quantity</a:t>
            </a:r>
            <a:endParaRPr/>
          </a:p>
          <a:p>
            <a:pPr marL="342900" lvl="0" indent="-342900" algn="l" rtl="0">
              <a:spcBef>
                <a:spcPts val="200"/>
              </a:spcBef>
              <a:spcAft>
                <a:spcPts val="0"/>
              </a:spcAft>
              <a:buSzPts val="750"/>
              <a:buFont typeface="Arial"/>
              <a:buNone/>
            </a:pPr>
            <a:endParaRPr sz="1000">
              <a:solidFill>
                <a:srgbClr val="66FFFF"/>
              </a:solidFill>
            </a:endParaRPr>
          </a:p>
          <a:p>
            <a:pPr marL="342900" lvl="0" indent="-342900" algn="l" rtl="0">
              <a:spcBef>
                <a:spcPts val="480"/>
              </a:spcBef>
              <a:spcAft>
                <a:spcPts val="0"/>
              </a:spcAft>
              <a:buSzPts val="1800"/>
              <a:buFont typeface="Arial"/>
              <a:buNone/>
            </a:pPr>
            <a:r>
              <a:rPr lang="en-US"/>
              <a:t>        </a:t>
            </a:r>
            <a:r>
              <a:rPr lang="en-US" i="1"/>
              <a:t>Q </a:t>
            </a:r>
            <a:r>
              <a:rPr lang="en-US"/>
              <a:t>* =    2</a:t>
            </a:r>
            <a:r>
              <a:rPr lang="en-US" i="1"/>
              <a:t>DC</a:t>
            </a:r>
            <a:r>
              <a:rPr lang="en-US" baseline="-25000"/>
              <a:t>o </a:t>
            </a:r>
            <a:r>
              <a:rPr lang="en-US"/>
              <a:t>/</a:t>
            </a:r>
            <a:r>
              <a:rPr lang="en-US" i="1"/>
              <a:t>C</a:t>
            </a:r>
            <a:r>
              <a:rPr lang="en-US" baseline="-25000"/>
              <a:t>h</a:t>
            </a:r>
            <a:r>
              <a:rPr lang="en-US"/>
              <a:t>  =     2(500)(80)/10   =  89.44 </a:t>
            </a:r>
            <a:r>
              <a:rPr lang="en-US">
                <a:latin typeface="Noto Sans Symbols"/>
                <a:ea typeface="Noto Sans Symbols"/>
                <a:cs typeface="Noto Sans Symbols"/>
                <a:sym typeface="Noto Sans Symbols"/>
              </a:rPr>
              <a:t>≈</a:t>
            </a:r>
            <a:r>
              <a:rPr lang="en-US"/>
              <a:t>   90</a:t>
            </a:r>
            <a:endParaRPr/>
          </a:p>
          <a:p>
            <a:pPr marL="342900" lvl="0" indent="-342900" algn="l" rtl="0">
              <a:spcBef>
                <a:spcPts val="200"/>
              </a:spcBef>
              <a:spcAft>
                <a:spcPts val="0"/>
              </a:spcAft>
              <a:buSzPts val="750"/>
              <a:buFont typeface="Arial"/>
              <a:buNone/>
            </a:pPr>
            <a:r>
              <a:rPr lang="en-US" sz="1000"/>
              <a:t>	</a:t>
            </a:r>
            <a:endParaRPr/>
          </a:p>
          <a:p>
            <a:pPr marL="342900" lvl="0" indent="-342900" algn="l" rtl="0">
              <a:spcBef>
                <a:spcPts val="480"/>
              </a:spcBef>
              <a:spcAft>
                <a:spcPts val="0"/>
              </a:spcAft>
              <a:buSzPts val="1800"/>
              <a:buChar char="●"/>
            </a:pPr>
            <a:r>
              <a:rPr lang="en-US">
                <a:solidFill>
                  <a:srgbClr val="66FFFF"/>
                </a:solidFill>
              </a:rPr>
              <a:t>Optimal Reorder Point</a:t>
            </a:r>
            <a:endParaRPr/>
          </a:p>
          <a:p>
            <a:pPr marL="342900" lvl="0" indent="-342900" algn="l" rtl="0">
              <a:spcBef>
                <a:spcPts val="480"/>
              </a:spcBef>
              <a:spcAft>
                <a:spcPts val="0"/>
              </a:spcAft>
              <a:buSzPts val="1800"/>
              <a:buFont typeface="Arial"/>
              <a:buNone/>
            </a:pPr>
            <a:r>
              <a:rPr lang="en-US"/>
              <a:t>        Lead time is </a:t>
            </a:r>
            <a:r>
              <a:rPr lang="en-US" i="1"/>
              <a:t>m </a:t>
            </a:r>
            <a:r>
              <a:rPr lang="en-US"/>
              <a:t>= 60 days and daily demand is          </a:t>
            </a:r>
            <a:r>
              <a:rPr lang="en-US" i="1"/>
              <a:t>d</a:t>
            </a:r>
            <a:r>
              <a:rPr lang="en-US"/>
              <a:t> = 500/300 or 1.667.  </a:t>
            </a:r>
            <a:endParaRPr/>
          </a:p>
          <a:p>
            <a:pPr marL="342900" lvl="0" indent="-342900" algn="l" rtl="0">
              <a:spcBef>
                <a:spcPts val="480"/>
              </a:spcBef>
              <a:spcAft>
                <a:spcPts val="0"/>
              </a:spcAft>
              <a:buSzPts val="1800"/>
              <a:buFont typeface="Arial"/>
              <a:buNone/>
            </a:pPr>
            <a:r>
              <a:rPr lang="en-US"/>
              <a:t>	    Thus the reorder point </a:t>
            </a:r>
            <a:r>
              <a:rPr lang="en-US" i="1"/>
              <a:t>r </a:t>
            </a:r>
            <a:r>
              <a:rPr lang="en-US"/>
              <a:t> = </a:t>
            </a:r>
            <a:r>
              <a:rPr lang="en-US" i="1"/>
              <a:t>dm</a:t>
            </a:r>
            <a:r>
              <a:rPr lang="en-US"/>
              <a:t> = (1.667)(60) =   100  Bart should reorder 90 barometers when his inventory position reaches 100 (that is 10 on hand and one outstanding order).</a:t>
            </a:r>
            <a:endParaRPr/>
          </a:p>
        </p:txBody>
      </p:sp>
      <p:sp>
        <p:nvSpPr>
          <p:cNvPr id="153" name="Google Shape;153;p24"/>
          <p:cNvSpPr/>
          <p:nvPr/>
        </p:nvSpPr>
        <p:spPr>
          <a:xfrm>
            <a:off x="2159000" y="1708150"/>
            <a:ext cx="1449388" cy="458788"/>
          </a:xfrm>
          <a:custGeom>
            <a:avLst/>
            <a:gdLst/>
            <a:ahLst/>
            <a:cxnLst/>
            <a:rect l="l" t="t" r="r" b="b"/>
            <a:pathLst>
              <a:path w="913" h="289" extrusionOk="0">
                <a:moveTo>
                  <a:pt x="912" y="0"/>
                </a:moveTo>
                <a:lnTo>
                  <a:pt x="79" y="0"/>
                </a:lnTo>
                <a:lnTo>
                  <a:pt x="79" y="288"/>
                </a:lnTo>
                <a:lnTo>
                  <a:pt x="0" y="192"/>
                </a:lnTo>
                <a:lnTo>
                  <a:pt x="48" y="192"/>
                </a:lnTo>
              </a:path>
            </a:pathLst>
          </a:custGeom>
          <a:noFill/>
          <a:ln w="12700" cap="rnd" cmpd="sng">
            <a:solidFill>
              <a:srgbClr val="FFFFFF"/>
            </a:solidFill>
            <a:prstDash val="solid"/>
            <a:round/>
            <a:headEnd type="none" w="sm" len="sm"/>
            <a:tailEnd type="none" w="sm" len="sm"/>
          </a:ln>
          <a:effectLst>
            <a:outerShdw dist="17961" dir="2700000" algn="ctr"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54" name="Google Shape;154;p24"/>
          <p:cNvSpPr/>
          <p:nvPr/>
        </p:nvSpPr>
        <p:spPr>
          <a:xfrm>
            <a:off x="4095750" y="1708150"/>
            <a:ext cx="2046288" cy="458788"/>
          </a:xfrm>
          <a:custGeom>
            <a:avLst/>
            <a:gdLst/>
            <a:ahLst/>
            <a:cxnLst/>
            <a:rect l="l" t="t" r="r" b="b"/>
            <a:pathLst>
              <a:path w="1249" h="289" extrusionOk="0">
                <a:moveTo>
                  <a:pt x="1248" y="0"/>
                </a:moveTo>
                <a:lnTo>
                  <a:pt x="108" y="0"/>
                </a:lnTo>
                <a:lnTo>
                  <a:pt x="108" y="288"/>
                </a:lnTo>
                <a:lnTo>
                  <a:pt x="0" y="192"/>
                </a:lnTo>
                <a:lnTo>
                  <a:pt x="66" y="192"/>
                </a:lnTo>
              </a:path>
            </a:pathLst>
          </a:custGeom>
          <a:noFill/>
          <a:ln w="12700" cap="rnd" cmpd="sng">
            <a:solidFill>
              <a:srgbClr val="FFFFFF"/>
            </a:solidFill>
            <a:prstDash val="solid"/>
            <a:round/>
            <a:headEnd type="none" w="sm" len="sm"/>
            <a:tailEnd type="none" w="sm" len="sm"/>
          </a:ln>
          <a:effectLst>
            <a:outerShdw dist="17961" dir="2700000" algn="ctr"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p:nvPr/>
        </p:nvSpPr>
        <p:spPr>
          <a:xfrm>
            <a:off x="6877050" y="3683000"/>
            <a:ext cx="1079500"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60" name="Google Shape;160;p25"/>
          <p:cNvSpPr txBox="1">
            <a:spLocks noGrp="1"/>
          </p:cNvSpPr>
          <p:nvPr>
            <p:ph type="title"/>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Bart’s Barometer Business</a:t>
            </a:r>
            <a:endParaRPr/>
          </a:p>
        </p:txBody>
      </p:sp>
      <p:sp>
        <p:nvSpPr>
          <p:cNvPr id="161" name="Google Shape;161;p25"/>
          <p:cNvSpPr txBox="1">
            <a:spLocks noGrp="1"/>
          </p:cNvSpPr>
          <p:nvPr>
            <p:ph type="body" idx="1"/>
          </p:nvPr>
        </p:nvSpPr>
        <p:spPr>
          <a:xfrm>
            <a:off x="700088" y="1106488"/>
            <a:ext cx="7566025" cy="31623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Number of Orders Per Year</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Font typeface="Arial"/>
              <a:buNone/>
            </a:pPr>
            <a:r>
              <a:rPr lang="en-US"/>
              <a:t>	Number of reorder times per year = (500/90) = 5.56 or once every (300/5.56) = 54 working days (about every 9 weeks).</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Char char="●"/>
            </a:pPr>
            <a:r>
              <a:rPr lang="en-US">
                <a:solidFill>
                  <a:srgbClr val="66FFFF"/>
                </a:solidFill>
              </a:rPr>
              <a:t>Total Annual Variable Cost</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Font typeface="Arial"/>
              <a:buNone/>
            </a:pPr>
            <a:r>
              <a:rPr lang="en-US"/>
              <a:t>		</a:t>
            </a:r>
            <a:r>
              <a:rPr lang="en-US" i="1"/>
              <a:t>TC</a:t>
            </a:r>
            <a:r>
              <a:rPr lang="en-US"/>
              <a:t> = 5(90) + (40,000/90) = 450 + 444 =    $894</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Economic Production Lot Size</a:t>
            </a:r>
            <a:endParaRPr/>
          </a:p>
        </p:txBody>
      </p:sp>
      <p:sp>
        <p:nvSpPr>
          <p:cNvPr id="209" name="Google Shape;209;p32"/>
          <p:cNvSpPr txBox="1">
            <a:spLocks noGrp="1"/>
          </p:cNvSpPr>
          <p:nvPr>
            <p:ph type="body" idx="1"/>
          </p:nvPr>
        </p:nvSpPr>
        <p:spPr>
          <a:xfrm>
            <a:off x="698500" y="1104900"/>
            <a:ext cx="7886700" cy="44958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t>The </a:t>
            </a:r>
            <a:r>
              <a:rPr lang="en-US" u="sng"/>
              <a:t>economic production lot size model</a:t>
            </a:r>
            <a:r>
              <a:rPr lang="en-US"/>
              <a:t> is a variation of the basic EOQ model.  </a:t>
            </a:r>
            <a:endParaRPr/>
          </a:p>
          <a:p>
            <a:pPr marL="342900" lvl="0" indent="-342900" algn="l" rtl="0">
              <a:spcBef>
                <a:spcPts val="480"/>
              </a:spcBef>
              <a:spcAft>
                <a:spcPts val="0"/>
              </a:spcAft>
              <a:buSzPts val="1800"/>
              <a:buChar char="●"/>
            </a:pPr>
            <a:r>
              <a:rPr lang="en-US"/>
              <a:t>A </a:t>
            </a:r>
            <a:r>
              <a:rPr lang="en-US" u="sng"/>
              <a:t>replenishment order</a:t>
            </a:r>
            <a:r>
              <a:rPr lang="en-US"/>
              <a:t> is not received in one lump sum as it is in the basic EOQ model.  </a:t>
            </a:r>
            <a:endParaRPr/>
          </a:p>
          <a:p>
            <a:pPr marL="342900" lvl="0" indent="-342900" algn="l" rtl="0">
              <a:spcBef>
                <a:spcPts val="480"/>
              </a:spcBef>
              <a:spcAft>
                <a:spcPts val="0"/>
              </a:spcAft>
              <a:buSzPts val="1800"/>
              <a:buChar char="●"/>
            </a:pPr>
            <a:r>
              <a:rPr lang="en-US"/>
              <a:t>Inventory is replenished gradually as the order is produced (which requires the production rate to be greater than the demand rate).  </a:t>
            </a:r>
            <a:endParaRPr/>
          </a:p>
          <a:p>
            <a:pPr marL="342900" lvl="0" indent="-342900" algn="l" rtl="0">
              <a:spcBef>
                <a:spcPts val="480"/>
              </a:spcBef>
              <a:spcAft>
                <a:spcPts val="0"/>
              </a:spcAft>
              <a:buSzPts val="1800"/>
              <a:buChar char="●"/>
            </a:pPr>
            <a:r>
              <a:rPr lang="en-US"/>
              <a:t>This model's variable costs are annual holding cost and annual set-up cost (equivalent to ordering cost).  </a:t>
            </a:r>
            <a:endParaRPr/>
          </a:p>
          <a:p>
            <a:pPr marL="342900" lvl="0" indent="-342900" algn="l" rtl="0">
              <a:spcBef>
                <a:spcPts val="480"/>
              </a:spcBef>
              <a:spcAft>
                <a:spcPts val="0"/>
              </a:spcAft>
              <a:buSzPts val="1800"/>
              <a:buChar char="●"/>
            </a:pPr>
            <a:r>
              <a:rPr lang="en-US"/>
              <a:t>For the optimal lot size, annual holding and set-up costs are equal.</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Economic Production Lot Size</a:t>
            </a:r>
            <a:endParaRPr/>
          </a:p>
        </p:txBody>
      </p:sp>
      <p:sp>
        <p:nvSpPr>
          <p:cNvPr id="215" name="Google Shape;215;p33"/>
          <p:cNvSpPr txBox="1">
            <a:spLocks noGrp="1"/>
          </p:cNvSpPr>
          <p:nvPr>
            <p:ph type="body" idx="1"/>
          </p:nvPr>
        </p:nvSpPr>
        <p:spPr>
          <a:xfrm>
            <a:off x="698500" y="1130300"/>
            <a:ext cx="7886700" cy="4343400"/>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0"/>
              </a:spcBef>
              <a:spcAft>
                <a:spcPts val="0"/>
              </a:spcAft>
              <a:buSzPts val="1800"/>
              <a:buChar char="●"/>
            </a:pPr>
            <a:r>
              <a:rPr lang="en-US">
                <a:solidFill>
                  <a:srgbClr val="66FFFF"/>
                </a:solidFill>
              </a:rPr>
              <a:t>Assumptions</a:t>
            </a:r>
            <a:endParaRPr/>
          </a:p>
          <a:p>
            <a:pPr marL="742950" lvl="1" indent="-285750" algn="l" rtl="0">
              <a:lnSpc>
                <a:spcPct val="90000"/>
              </a:lnSpc>
              <a:spcBef>
                <a:spcPts val="480"/>
              </a:spcBef>
              <a:spcAft>
                <a:spcPts val="0"/>
              </a:spcAft>
              <a:buSzPts val="3000"/>
              <a:buFont typeface="Book Antiqua"/>
              <a:buChar char="•"/>
            </a:pPr>
            <a:r>
              <a:rPr lang="en-US"/>
              <a:t>Demand occurs at a constant rate of </a:t>
            </a:r>
            <a:r>
              <a:rPr lang="en-US" i="1"/>
              <a:t>D</a:t>
            </a:r>
            <a:r>
              <a:rPr lang="en-US"/>
              <a:t> items per year or </a:t>
            </a:r>
            <a:r>
              <a:rPr lang="en-US" i="1"/>
              <a:t>d</a:t>
            </a:r>
            <a:r>
              <a:rPr lang="en-US"/>
              <a:t> items per day.</a:t>
            </a:r>
            <a:endParaRPr/>
          </a:p>
          <a:p>
            <a:pPr marL="742950" lvl="1" indent="-285750" algn="l" rtl="0">
              <a:lnSpc>
                <a:spcPct val="90000"/>
              </a:lnSpc>
              <a:spcBef>
                <a:spcPts val="480"/>
              </a:spcBef>
              <a:spcAft>
                <a:spcPts val="0"/>
              </a:spcAft>
              <a:buSzPts val="3000"/>
              <a:buFont typeface="Book Antiqua"/>
              <a:buChar char="•"/>
            </a:pPr>
            <a:r>
              <a:rPr lang="en-US"/>
              <a:t>Production rate is </a:t>
            </a:r>
            <a:r>
              <a:rPr lang="en-US" i="1"/>
              <a:t>P</a:t>
            </a:r>
            <a:r>
              <a:rPr lang="en-US"/>
              <a:t> items per year or </a:t>
            </a:r>
            <a:r>
              <a:rPr lang="en-US" i="1"/>
              <a:t>p</a:t>
            </a:r>
            <a:r>
              <a:rPr lang="en-US"/>
              <a:t> items per day (and </a:t>
            </a:r>
            <a:r>
              <a:rPr lang="en-US" i="1"/>
              <a:t>P</a:t>
            </a:r>
            <a:r>
              <a:rPr lang="en-US" sz="1200" i="1"/>
              <a:t> </a:t>
            </a:r>
            <a:r>
              <a:rPr lang="en-US" i="1"/>
              <a:t> </a:t>
            </a:r>
            <a:r>
              <a:rPr lang="en-US"/>
              <a:t>&gt; </a:t>
            </a:r>
            <a:r>
              <a:rPr lang="en-US" i="1"/>
              <a:t>D</a:t>
            </a:r>
            <a:r>
              <a:rPr lang="en-US"/>
              <a:t>, </a:t>
            </a:r>
            <a:r>
              <a:rPr lang="en-US" i="1"/>
              <a:t> p</a:t>
            </a:r>
            <a:r>
              <a:rPr lang="en-US" sz="1200" i="1"/>
              <a:t> </a:t>
            </a:r>
            <a:r>
              <a:rPr lang="en-US" i="1"/>
              <a:t> </a:t>
            </a:r>
            <a:r>
              <a:rPr lang="en-US"/>
              <a:t>&gt; </a:t>
            </a:r>
            <a:r>
              <a:rPr lang="en-US" i="1"/>
              <a:t>d </a:t>
            </a:r>
            <a:r>
              <a:rPr lang="en-US"/>
              <a:t>).</a:t>
            </a:r>
            <a:endParaRPr/>
          </a:p>
          <a:p>
            <a:pPr marL="742950" lvl="1" indent="-285750" algn="l" rtl="0">
              <a:lnSpc>
                <a:spcPct val="90000"/>
              </a:lnSpc>
              <a:spcBef>
                <a:spcPts val="480"/>
              </a:spcBef>
              <a:spcAft>
                <a:spcPts val="0"/>
              </a:spcAft>
              <a:buSzPts val="3000"/>
              <a:buFont typeface="Book Antiqua"/>
              <a:buChar char="•"/>
            </a:pPr>
            <a:r>
              <a:rPr lang="en-US"/>
              <a:t>Set-up cost:  $</a:t>
            </a:r>
            <a:r>
              <a:rPr lang="en-US" i="1"/>
              <a:t>C</a:t>
            </a:r>
            <a:r>
              <a:rPr lang="en-US" baseline="-25000"/>
              <a:t>o</a:t>
            </a:r>
            <a:r>
              <a:rPr lang="en-US"/>
              <a:t> per run.</a:t>
            </a:r>
            <a:endParaRPr/>
          </a:p>
          <a:p>
            <a:pPr marL="742950" lvl="1" indent="-285750" algn="l" rtl="0">
              <a:lnSpc>
                <a:spcPct val="90000"/>
              </a:lnSpc>
              <a:spcBef>
                <a:spcPts val="480"/>
              </a:spcBef>
              <a:spcAft>
                <a:spcPts val="0"/>
              </a:spcAft>
              <a:buSzPts val="3000"/>
              <a:buFont typeface="Book Antiqua"/>
              <a:buChar char="•"/>
            </a:pPr>
            <a:r>
              <a:rPr lang="en-US"/>
              <a:t>Holding cost:  $</a:t>
            </a:r>
            <a:r>
              <a:rPr lang="en-US" i="1"/>
              <a:t>C</a:t>
            </a:r>
            <a:r>
              <a:rPr lang="en-US" baseline="-25000"/>
              <a:t>h</a:t>
            </a:r>
            <a:r>
              <a:rPr lang="en-US"/>
              <a:t> per item in inventory per year.</a:t>
            </a:r>
            <a:endParaRPr/>
          </a:p>
          <a:p>
            <a:pPr marL="742950" lvl="1" indent="-285750" algn="l" rtl="0">
              <a:lnSpc>
                <a:spcPct val="90000"/>
              </a:lnSpc>
              <a:spcBef>
                <a:spcPts val="480"/>
              </a:spcBef>
              <a:spcAft>
                <a:spcPts val="0"/>
              </a:spcAft>
              <a:buSzPts val="3000"/>
              <a:buFont typeface="Book Antiqua"/>
              <a:buChar char="•"/>
            </a:pPr>
            <a:r>
              <a:rPr lang="en-US"/>
              <a:t>Purchase cost per unit is constant (no quantity discount).</a:t>
            </a:r>
            <a:endParaRPr/>
          </a:p>
          <a:p>
            <a:pPr marL="742950" lvl="1" indent="-285750" algn="l" rtl="0">
              <a:lnSpc>
                <a:spcPct val="90000"/>
              </a:lnSpc>
              <a:spcBef>
                <a:spcPts val="480"/>
              </a:spcBef>
              <a:spcAft>
                <a:spcPts val="0"/>
              </a:spcAft>
              <a:buSzPts val="3000"/>
              <a:buFont typeface="Book Antiqua"/>
              <a:buChar char="•"/>
            </a:pPr>
            <a:r>
              <a:rPr lang="en-US"/>
              <a:t>Set-up time (lead time) is constant.</a:t>
            </a:r>
            <a:endParaRPr/>
          </a:p>
          <a:p>
            <a:pPr marL="742950" lvl="1" indent="-285750" algn="l" rtl="0">
              <a:lnSpc>
                <a:spcPct val="90000"/>
              </a:lnSpc>
              <a:spcBef>
                <a:spcPts val="480"/>
              </a:spcBef>
              <a:spcAft>
                <a:spcPts val="0"/>
              </a:spcAft>
              <a:buSzPts val="3000"/>
              <a:buFont typeface="Book Antiqua"/>
              <a:buChar char="•"/>
            </a:pPr>
            <a:r>
              <a:rPr lang="en-US"/>
              <a:t>Planned shortages are not permitted.</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Economic Production Lot Size</a:t>
            </a:r>
            <a:endParaRPr/>
          </a:p>
        </p:txBody>
      </p:sp>
      <p:sp>
        <p:nvSpPr>
          <p:cNvPr id="221" name="Google Shape;221;p34"/>
          <p:cNvSpPr txBox="1">
            <a:spLocks noGrp="1"/>
          </p:cNvSpPr>
          <p:nvPr>
            <p:ph type="body" idx="1"/>
          </p:nvPr>
        </p:nvSpPr>
        <p:spPr>
          <a:xfrm>
            <a:off x="700088" y="1104900"/>
            <a:ext cx="8443912" cy="46736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Formulas</a:t>
            </a:r>
            <a:endParaRPr/>
          </a:p>
          <a:p>
            <a:pPr marL="742950" lvl="1" indent="-285750" algn="l" rtl="0">
              <a:spcBef>
                <a:spcPts val="200"/>
              </a:spcBef>
              <a:spcAft>
                <a:spcPts val="0"/>
              </a:spcAft>
              <a:buSzPts val="1250"/>
              <a:buFont typeface="Book Antiqua"/>
              <a:buNone/>
            </a:pPr>
            <a:r>
              <a:rPr lang="en-US" sz="1000"/>
              <a:t>    </a:t>
            </a:r>
            <a:endParaRPr/>
          </a:p>
          <a:p>
            <a:pPr marL="742950" lvl="1" indent="-285750" algn="l" rtl="0">
              <a:lnSpc>
                <a:spcPct val="130000"/>
              </a:lnSpc>
              <a:spcBef>
                <a:spcPts val="480"/>
              </a:spcBef>
              <a:spcAft>
                <a:spcPts val="0"/>
              </a:spcAft>
              <a:buSzPts val="3000"/>
              <a:buFont typeface="Book Antiqua"/>
              <a:buChar char="•"/>
            </a:pPr>
            <a:r>
              <a:rPr lang="en-US"/>
              <a:t>Optimal production lot-size:  </a:t>
            </a:r>
            <a:endParaRPr/>
          </a:p>
          <a:p>
            <a:pPr marL="742950" lvl="1" indent="-285750" algn="l" rtl="0">
              <a:lnSpc>
                <a:spcPct val="130000"/>
              </a:lnSpc>
              <a:spcBef>
                <a:spcPts val="480"/>
              </a:spcBef>
              <a:spcAft>
                <a:spcPts val="0"/>
              </a:spcAft>
              <a:buSzPts val="3000"/>
              <a:buFont typeface="Book Antiqua"/>
              <a:buNone/>
            </a:pPr>
            <a:r>
              <a:rPr lang="en-US" i="1"/>
              <a:t>			   Q</a:t>
            </a:r>
            <a:r>
              <a:rPr lang="en-US"/>
              <a:t>* =    2</a:t>
            </a:r>
            <a:r>
              <a:rPr lang="en-US" i="1"/>
              <a:t>DC</a:t>
            </a:r>
            <a:r>
              <a:rPr lang="en-US" baseline="-25000"/>
              <a:t>o </a:t>
            </a:r>
            <a:r>
              <a:rPr lang="en-US"/>
              <a:t>/[(1-</a:t>
            </a:r>
            <a:r>
              <a:rPr lang="en-US" i="1"/>
              <a:t>D</a:t>
            </a:r>
            <a:r>
              <a:rPr lang="en-US"/>
              <a:t>/</a:t>
            </a:r>
            <a:r>
              <a:rPr lang="en-US" i="1"/>
              <a:t>P </a:t>
            </a:r>
            <a:r>
              <a:rPr lang="en-US"/>
              <a:t>)</a:t>
            </a:r>
            <a:r>
              <a:rPr lang="en-US" i="1"/>
              <a:t>C</a:t>
            </a:r>
            <a:r>
              <a:rPr lang="en-US" baseline="-25000"/>
              <a:t>h</a:t>
            </a:r>
            <a:r>
              <a:rPr lang="en-US"/>
              <a:t>]</a:t>
            </a:r>
            <a:endParaRPr/>
          </a:p>
          <a:p>
            <a:pPr marL="742950" lvl="1" indent="-285750" algn="l" rtl="0">
              <a:lnSpc>
                <a:spcPct val="70000"/>
              </a:lnSpc>
              <a:spcBef>
                <a:spcPts val="200"/>
              </a:spcBef>
              <a:spcAft>
                <a:spcPts val="0"/>
              </a:spcAft>
              <a:buSzPts val="1250"/>
              <a:buFont typeface="Book Antiqua"/>
              <a:buNone/>
            </a:pPr>
            <a:endParaRPr sz="1000"/>
          </a:p>
          <a:p>
            <a:pPr marL="742950" lvl="1" indent="-285750" algn="l" rtl="0">
              <a:lnSpc>
                <a:spcPct val="70000"/>
              </a:lnSpc>
              <a:spcBef>
                <a:spcPts val="480"/>
              </a:spcBef>
              <a:spcAft>
                <a:spcPts val="0"/>
              </a:spcAft>
              <a:buSzPts val="3000"/>
              <a:buFont typeface="Book Antiqua"/>
              <a:buChar char="•"/>
            </a:pPr>
            <a:r>
              <a:rPr lang="en-US"/>
              <a:t>Number of production runs per year:  </a:t>
            </a:r>
            <a:r>
              <a:rPr lang="en-US" i="1"/>
              <a:t>D</a:t>
            </a:r>
            <a:r>
              <a:rPr lang="en-US"/>
              <a:t>/</a:t>
            </a:r>
            <a:r>
              <a:rPr lang="en-US" i="1"/>
              <a:t>Q </a:t>
            </a:r>
            <a:r>
              <a:rPr lang="en-US"/>
              <a:t>*</a:t>
            </a:r>
            <a:endParaRPr/>
          </a:p>
          <a:p>
            <a:pPr marL="342900" lvl="0" indent="-342900" algn="l" rtl="0">
              <a:spcBef>
                <a:spcPts val="200"/>
              </a:spcBef>
              <a:spcAft>
                <a:spcPts val="0"/>
              </a:spcAft>
              <a:buSzPts val="750"/>
              <a:buFont typeface="Arial"/>
              <a:buNone/>
            </a:pPr>
            <a:endParaRPr sz="1000"/>
          </a:p>
          <a:p>
            <a:pPr marL="742950" lvl="1" indent="-285750" algn="l" rtl="0">
              <a:spcBef>
                <a:spcPts val="480"/>
              </a:spcBef>
              <a:spcAft>
                <a:spcPts val="0"/>
              </a:spcAft>
              <a:buSzPts val="3000"/>
              <a:buFont typeface="Book Antiqua"/>
              <a:buChar char="•"/>
            </a:pPr>
            <a:r>
              <a:rPr lang="en-US"/>
              <a:t>Time between set-ups (cycle time):  </a:t>
            </a:r>
            <a:r>
              <a:rPr lang="en-US" i="1"/>
              <a:t>Q</a:t>
            </a:r>
            <a:r>
              <a:rPr lang="en-US"/>
              <a:t>*/</a:t>
            </a:r>
            <a:r>
              <a:rPr lang="en-US" i="1"/>
              <a:t>D</a:t>
            </a:r>
            <a:r>
              <a:rPr lang="en-US"/>
              <a:t> years</a:t>
            </a:r>
            <a:endParaRPr/>
          </a:p>
          <a:p>
            <a:pPr marL="342900" lvl="0" indent="-342900" algn="l" rtl="0">
              <a:spcBef>
                <a:spcPts val="200"/>
              </a:spcBef>
              <a:spcAft>
                <a:spcPts val="0"/>
              </a:spcAft>
              <a:buSzPts val="750"/>
              <a:buFont typeface="Arial"/>
              <a:buNone/>
            </a:pPr>
            <a:endParaRPr sz="1000"/>
          </a:p>
          <a:p>
            <a:pPr marL="742950" lvl="1" indent="-285750" algn="l" rtl="0">
              <a:spcBef>
                <a:spcPts val="480"/>
              </a:spcBef>
              <a:spcAft>
                <a:spcPts val="0"/>
              </a:spcAft>
              <a:buSzPts val="3000"/>
              <a:buFont typeface="Book Antiqua"/>
              <a:buChar char="•"/>
            </a:pPr>
            <a:r>
              <a:rPr lang="en-US"/>
              <a:t>Total annual cost:  [</a:t>
            </a:r>
            <a:r>
              <a:rPr lang="en-US" i="1"/>
              <a:t>C</a:t>
            </a:r>
            <a:r>
              <a:rPr lang="en-US" baseline="-25000"/>
              <a:t>h</a:t>
            </a:r>
            <a:r>
              <a:rPr lang="en-US"/>
              <a:t>(</a:t>
            </a:r>
            <a:r>
              <a:rPr lang="en-US" i="1"/>
              <a:t>Q*</a:t>
            </a:r>
            <a:r>
              <a:rPr lang="en-US"/>
              <a:t>/2)(1-</a:t>
            </a:r>
            <a:r>
              <a:rPr lang="en-US" i="1"/>
              <a:t>D</a:t>
            </a:r>
            <a:r>
              <a:rPr lang="en-US"/>
              <a:t>/</a:t>
            </a:r>
            <a:r>
              <a:rPr lang="en-US" i="1"/>
              <a:t>P </a:t>
            </a:r>
            <a:r>
              <a:rPr lang="en-US"/>
              <a:t>)] + [</a:t>
            </a:r>
            <a:r>
              <a:rPr lang="en-US" i="1"/>
              <a:t>C</a:t>
            </a:r>
            <a:r>
              <a:rPr lang="en-US" baseline="-25000"/>
              <a:t>o</a:t>
            </a:r>
            <a:r>
              <a:rPr lang="en-US"/>
              <a:t>/(</a:t>
            </a:r>
            <a:r>
              <a:rPr lang="en-US" i="1"/>
              <a:t>D</a:t>
            </a:r>
            <a:r>
              <a:rPr lang="en-US"/>
              <a:t>/</a:t>
            </a:r>
            <a:r>
              <a:rPr lang="en-US" i="1"/>
              <a:t>Q</a:t>
            </a:r>
            <a:r>
              <a:rPr lang="en-US"/>
              <a:t>*)]</a:t>
            </a:r>
            <a:endParaRPr/>
          </a:p>
          <a:p>
            <a:pPr marL="342900" lvl="0" indent="-342900" algn="l" rtl="0">
              <a:spcBef>
                <a:spcPts val="480"/>
              </a:spcBef>
              <a:spcAft>
                <a:spcPts val="0"/>
              </a:spcAft>
              <a:buSzPts val="1800"/>
              <a:buFont typeface="Arial"/>
              <a:buNone/>
            </a:pPr>
            <a:r>
              <a:rPr lang="en-US"/>
              <a:t>  					     (holding + ordering)</a:t>
            </a:r>
            <a:endParaRPr/>
          </a:p>
          <a:p>
            <a:pPr marL="742950" lvl="1" indent="-285750" algn="l" rtl="0">
              <a:spcBef>
                <a:spcPts val="480"/>
              </a:spcBef>
              <a:spcAft>
                <a:spcPts val="0"/>
              </a:spcAft>
              <a:buSzPts val="3000"/>
              <a:buFont typeface="Book Antiqua"/>
              <a:buChar char="•"/>
            </a:pPr>
            <a:r>
              <a:rPr lang="en-US"/>
              <a:t>Length of the production run:  </a:t>
            </a:r>
            <a:r>
              <a:rPr lang="en-US" i="1"/>
              <a:t>t</a:t>
            </a:r>
            <a:r>
              <a:rPr lang="en-US"/>
              <a:t> = </a:t>
            </a:r>
            <a:r>
              <a:rPr lang="en-US" i="1"/>
              <a:t>Q</a:t>
            </a:r>
            <a:r>
              <a:rPr lang="en-US"/>
              <a:t>*/</a:t>
            </a:r>
            <a:r>
              <a:rPr lang="en-US" i="1"/>
              <a:t>p</a:t>
            </a:r>
            <a:endParaRPr i="1"/>
          </a:p>
        </p:txBody>
      </p:sp>
      <p:sp>
        <p:nvSpPr>
          <p:cNvPr id="222" name="Google Shape;222;p34"/>
          <p:cNvSpPr/>
          <p:nvPr/>
        </p:nvSpPr>
        <p:spPr>
          <a:xfrm>
            <a:off x="3568700" y="2324100"/>
            <a:ext cx="2922588" cy="458788"/>
          </a:xfrm>
          <a:custGeom>
            <a:avLst/>
            <a:gdLst/>
            <a:ahLst/>
            <a:cxnLst/>
            <a:rect l="l" t="t" r="r" b="b"/>
            <a:pathLst>
              <a:path w="1729" h="289" extrusionOk="0">
                <a:moveTo>
                  <a:pt x="1728" y="0"/>
                </a:moveTo>
                <a:lnTo>
                  <a:pt x="96" y="0"/>
                </a:lnTo>
                <a:lnTo>
                  <a:pt x="96" y="288"/>
                </a:lnTo>
                <a:lnTo>
                  <a:pt x="0" y="192"/>
                </a:lnTo>
              </a:path>
            </a:pathLst>
          </a:custGeom>
          <a:noFill/>
          <a:ln w="12700" cap="rnd" cmpd="sng">
            <a:solidFill>
              <a:srgbClr val="FFFFFF"/>
            </a:solidFill>
            <a:prstDash val="solid"/>
            <a:round/>
            <a:headEnd type="none" w="sm" len="sm"/>
            <a:tailEnd type="none" w="sm" len="sm"/>
          </a:ln>
          <a:effectLst>
            <a:outerShdw dist="17961" dir="2700000" algn="ctr"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Beauty Bar Soap</a:t>
            </a:r>
            <a:endParaRPr/>
          </a:p>
        </p:txBody>
      </p:sp>
      <p:sp>
        <p:nvSpPr>
          <p:cNvPr id="228" name="Google Shape;228;p35"/>
          <p:cNvSpPr txBox="1">
            <a:spLocks noGrp="1"/>
          </p:cNvSpPr>
          <p:nvPr>
            <p:ph type="body" idx="1"/>
          </p:nvPr>
        </p:nvSpPr>
        <p:spPr>
          <a:xfrm>
            <a:off x="698500" y="1079500"/>
            <a:ext cx="8102600" cy="5105400"/>
          </a:xfrm>
          <a:prstGeom prst="rect">
            <a:avLst/>
          </a:prstGeom>
          <a:noFill/>
          <a:ln>
            <a:noFill/>
          </a:ln>
        </p:spPr>
        <p:txBody>
          <a:bodyPr spcFirstLastPara="1" wrap="square" lIns="90475" tIns="44450" rIns="90475" bIns="44450" anchor="t" anchorCtr="0">
            <a:noAutofit/>
          </a:bodyPr>
          <a:lstStyle/>
          <a:p>
            <a:pPr marL="342900" lvl="0" indent="-342900" algn="l" rtl="0">
              <a:lnSpc>
                <a:spcPct val="110000"/>
              </a:lnSpc>
              <a:spcBef>
                <a:spcPts val="0"/>
              </a:spcBef>
              <a:spcAft>
                <a:spcPts val="0"/>
              </a:spcAft>
              <a:buSzPts val="1800"/>
              <a:buChar char="●"/>
            </a:pPr>
            <a:r>
              <a:rPr lang="en-US">
                <a:solidFill>
                  <a:srgbClr val="66FFFF"/>
                </a:solidFill>
              </a:rPr>
              <a:t>Economic Production Lot Size Model</a:t>
            </a:r>
            <a:r>
              <a:rPr lang="en-US"/>
              <a:t>		</a:t>
            </a:r>
            <a:endParaRPr/>
          </a:p>
          <a:p>
            <a:pPr marL="342900" lvl="0" indent="-342900" algn="l" rtl="0">
              <a:spcBef>
                <a:spcPts val="480"/>
              </a:spcBef>
              <a:spcAft>
                <a:spcPts val="0"/>
              </a:spcAft>
              <a:buSzPts val="1800"/>
              <a:buFont typeface="Arial"/>
              <a:buNone/>
            </a:pPr>
            <a:r>
              <a:rPr lang="en-US"/>
              <a:t>		Beauty Bar Soap is produced on a production line that has an annual capacity of 60,000 cases.  The annual demand is estimated at 26,000 cases, with the demand rate essentially constant throughout the year. </a:t>
            </a:r>
            <a:endParaRPr/>
          </a:p>
          <a:p>
            <a:pPr marL="342900" lvl="0" indent="-342900" algn="l" rtl="0">
              <a:spcBef>
                <a:spcPts val="480"/>
              </a:spcBef>
              <a:spcAft>
                <a:spcPts val="0"/>
              </a:spcAft>
              <a:buSzPts val="1800"/>
              <a:buFont typeface="Arial"/>
              <a:buNone/>
            </a:pPr>
            <a:r>
              <a:rPr lang="en-US"/>
              <a:t>		The cleaning, preparation, and setup of the production line cost approximately $135.  The manufacturing cost per case is $4.50, and the annual holding cost is figured at a 24% rate.   </a:t>
            </a:r>
            <a:endParaRPr/>
          </a:p>
          <a:p>
            <a:pPr marL="342900" lvl="0" indent="-342900" algn="l" rtl="0">
              <a:spcBef>
                <a:spcPts val="480"/>
              </a:spcBef>
              <a:spcAft>
                <a:spcPts val="0"/>
              </a:spcAft>
              <a:buSzPts val="1800"/>
              <a:buFont typeface="Arial"/>
              <a:buNone/>
            </a:pPr>
            <a:r>
              <a:rPr lang="en-US"/>
              <a:t>		Other relevant data include a five-day lead time to schedule and set up a production run and 250 working days per year.</a:t>
            </a:r>
            <a:r>
              <a:rPr lang="en-US">
                <a:solidFill>
                  <a:srgbClr val="000000"/>
                </a:solidFill>
                <a:latin typeface="Times New Roman"/>
                <a:ea typeface="Times New Roman"/>
                <a:cs typeface="Times New Roman"/>
                <a:sym typeface="Times New Roman"/>
              </a:rPr>
              <a:t> </a:t>
            </a:r>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body" idx="1"/>
          </p:nvPr>
        </p:nvSpPr>
        <p:spPr>
          <a:xfrm>
            <a:off x="698500" y="1104900"/>
            <a:ext cx="8204200" cy="43053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Total Annual Variable Cost Model</a:t>
            </a:r>
            <a:endParaRPr/>
          </a:p>
          <a:p>
            <a:pPr marL="342900" lvl="0" indent="-342900" algn="l" rtl="0">
              <a:spcBef>
                <a:spcPts val="200"/>
              </a:spcBef>
              <a:spcAft>
                <a:spcPts val="0"/>
              </a:spcAft>
              <a:buSzPts val="750"/>
              <a:buFont typeface="Arial"/>
              <a:buNone/>
            </a:pPr>
            <a:endParaRPr sz="1000">
              <a:solidFill>
                <a:srgbClr val="66FFFF"/>
              </a:solidFill>
            </a:endParaRPr>
          </a:p>
          <a:p>
            <a:pPr marL="342900" lvl="0" indent="-342900" algn="l" rtl="0">
              <a:spcBef>
                <a:spcPts val="480"/>
              </a:spcBef>
              <a:spcAft>
                <a:spcPts val="0"/>
              </a:spcAft>
              <a:buSzPts val="1800"/>
              <a:buFont typeface="Arial"/>
              <a:buNone/>
            </a:pPr>
            <a:r>
              <a:rPr lang="en-US"/>
              <a:t>	This is an economic production lot size problem with </a:t>
            </a:r>
            <a:endParaRPr/>
          </a:p>
          <a:p>
            <a:pPr marL="342900" lvl="0" indent="-342900" algn="l" rtl="0">
              <a:spcBef>
                <a:spcPts val="480"/>
              </a:spcBef>
              <a:spcAft>
                <a:spcPts val="0"/>
              </a:spcAft>
              <a:buSzPts val="1800"/>
              <a:buFont typeface="Arial"/>
              <a:buNone/>
            </a:pPr>
            <a:r>
              <a:rPr lang="en-US"/>
              <a:t>   		</a:t>
            </a:r>
            <a:r>
              <a:rPr lang="en-US" i="1"/>
              <a:t>D</a:t>
            </a:r>
            <a:r>
              <a:rPr lang="en-US"/>
              <a:t> = 26,000, </a:t>
            </a:r>
            <a:r>
              <a:rPr lang="en-US" i="1"/>
              <a:t>P</a:t>
            </a:r>
            <a:r>
              <a:rPr lang="en-US"/>
              <a:t> = 60,000, </a:t>
            </a:r>
            <a:r>
              <a:rPr lang="en-US" i="1"/>
              <a:t>C</a:t>
            </a:r>
            <a:r>
              <a:rPr lang="en-US" baseline="-25000"/>
              <a:t>h</a:t>
            </a:r>
            <a:r>
              <a:rPr lang="en-US"/>
              <a:t> = 1.08, </a:t>
            </a:r>
            <a:r>
              <a:rPr lang="en-US" i="1"/>
              <a:t>C</a:t>
            </a:r>
            <a:r>
              <a:rPr lang="en-US" baseline="-25000"/>
              <a:t>o</a:t>
            </a:r>
            <a:r>
              <a:rPr lang="en-US"/>
              <a:t> = 135</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Font typeface="Arial"/>
              <a:buNone/>
            </a:pPr>
            <a:r>
              <a:rPr lang="en-US"/>
              <a:t>   	 </a:t>
            </a:r>
            <a:r>
              <a:rPr lang="en-US" i="1"/>
              <a:t>TC</a:t>
            </a:r>
            <a:r>
              <a:rPr lang="en-US"/>
              <a:t> = (Holding Costs) + (Set-Up Costs) </a:t>
            </a:r>
            <a:endParaRPr/>
          </a:p>
          <a:p>
            <a:pPr marL="342900" lvl="0" indent="-342900" algn="l" rtl="0">
              <a:spcBef>
                <a:spcPts val="480"/>
              </a:spcBef>
              <a:spcAft>
                <a:spcPts val="0"/>
              </a:spcAft>
              <a:buSzPts val="1800"/>
              <a:buFont typeface="Arial"/>
              <a:buNone/>
            </a:pPr>
            <a:r>
              <a:rPr lang="en-US"/>
              <a:t>      	= [</a:t>
            </a:r>
            <a:r>
              <a:rPr lang="en-US" i="1"/>
              <a:t>C</a:t>
            </a:r>
            <a:r>
              <a:rPr lang="en-US" baseline="-25000"/>
              <a:t>h</a:t>
            </a:r>
            <a:r>
              <a:rPr lang="en-US"/>
              <a:t>(</a:t>
            </a:r>
            <a:r>
              <a:rPr lang="en-US" i="1"/>
              <a:t>Q</a:t>
            </a:r>
            <a:r>
              <a:rPr lang="en-US"/>
              <a:t>/2)(1 - </a:t>
            </a:r>
            <a:r>
              <a:rPr lang="en-US" i="1"/>
              <a:t>D</a:t>
            </a:r>
            <a:r>
              <a:rPr lang="en-US"/>
              <a:t>/</a:t>
            </a:r>
            <a:r>
              <a:rPr lang="en-US" i="1"/>
              <a:t>P </a:t>
            </a:r>
            <a:r>
              <a:rPr lang="en-US"/>
              <a:t>)] + [</a:t>
            </a:r>
            <a:r>
              <a:rPr lang="en-US" i="1"/>
              <a:t>C</a:t>
            </a:r>
            <a:r>
              <a:rPr lang="en-US" baseline="-25000"/>
              <a:t>o</a:t>
            </a:r>
            <a:r>
              <a:rPr lang="en-US"/>
              <a:t>(</a:t>
            </a:r>
            <a:r>
              <a:rPr lang="en-US" i="1"/>
              <a:t>D</a:t>
            </a:r>
            <a:r>
              <a:rPr lang="en-US"/>
              <a:t>/</a:t>
            </a:r>
            <a:r>
              <a:rPr lang="en-US" i="1"/>
              <a:t>Q)</a:t>
            </a:r>
            <a:r>
              <a:rPr lang="en-US"/>
              <a:t>]</a:t>
            </a:r>
            <a:endParaRPr/>
          </a:p>
          <a:p>
            <a:pPr marL="342900" lvl="0" indent="-342900" algn="l" rtl="0">
              <a:spcBef>
                <a:spcPts val="480"/>
              </a:spcBef>
              <a:spcAft>
                <a:spcPts val="0"/>
              </a:spcAft>
              <a:buSzPts val="1800"/>
              <a:buFont typeface="Arial"/>
              <a:buNone/>
            </a:pPr>
            <a:r>
              <a:rPr lang="en-US"/>
              <a:t> 		= [1.08(Q/2)(1 – 26,000/60,000)] + [135(26,000/Q)]</a:t>
            </a:r>
            <a:endParaRPr/>
          </a:p>
          <a:p>
            <a:pPr marL="342900" lvl="0" indent="-342900" algn="l" rtl="0">
              <a:spcBef>
                <a:spcPts val="480"/>
              </a:spcBef>
              <a:spcAft>
                <a:spcPts val="0"/>
              </a:spcAft>
              <a:buSzPts val="1800"/>
              <a:buFont typeface="Arial"/>
              <a:buNone/>
            </a:pPr>
            <a:r>
              <a:rPr lang="en-US"/>
              <a:t>		= .306</a:t>
            </a:r>
            <a:r>
              <a:rPr lang="en-US" i="1"/>
              <a:t>Q</a:t>
            </a:r>
            <a:r>
              <a:rPr lang="en-US"/>
              <a:t> + 3,510,000/</a:t>
            </a:r>
            <a:r>
              <a:rPr lang="en-US" i="1"/>
              <a:t>Q</a:t>
            </a:r>
            <a:endParaRPr/>
          </a:p>
        </p:txBody>
      </p:sp>
      <p:sp>
        <p:nvSpPr>
          <p:cNvPr id="234" name="Google Shape;234;p36"/>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Beauty Bar Soap</a:t>
            </a:r>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p:nvPr/>
        </p:nvSpPr>
        <p:spPr>
          <a:xfrm>
            <a:off x="2616200" y="3028950"/>
            <a:ext cx="1035050"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40" name="Google Shape;240;p37"/>
          <p:cNvSpPr/>
          <p:nvPr/>
        </p:nvSpPr>
        <p:spPr>
          <a:xfrm>
            <a:off x="2927350" y="4838700"/>
            <a:ext cx="1200150"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41" name="Google Shape;241;p37"/>
          <p:cNvSpPr txBox="1">
            <a:spLocks noGrp="1"/>
          </p:cNvSpPr>
          <p:nvPr>
            <p:ph type="body" idx="1"/>
          </p:nvPr>
        </p:nvSpPr>
        <p:spPr>
          <a:xfrm>
            <a:off x="698500" y="1104900"/>
            <a:ext cx="7886700" cy="43688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Optimal Production Lot Size</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Font typeface="Arial"/>
              <a:buNone/>
            </a:pPr>
            <a:r>
              <a:rPr lang="en-US"/>
              <a:t>		 </a:t>
            </a:r>
            <a:r>
              <a:rPr lang="en-US" i="1"/>
              <a:t>Q </a:t>
            </a:r>
            <a:r>
              <a:rPr lang="en-US"/>
              <a:t>* =    2</a:t>
            </a:r>
            <a:r>
              <a:rPr lang="en-US" i="1"/>
              <a:t>DC</a:t>
            </a:r>
            <a:r>
              <a:rPr lang="en-US" baseline="-25000"/>
              <a:t>o</a:t>
            </a:r>
            <a:r>
              <a:rPr lang="en-US"/>
              <a:t>/[(1 -</a:t>
            </a:r>
            <a:r>
              <a:rPr lang="en-US" i="1"/>
              <a:t>D</a:t>
            </a:r>
            <a:r>
              <a:rPr lang="en-US"/>
              <a:t>/</a:t>
            </a:r>
            <a:r>
              <a:rPr lang="en-US" i="1"/>
              <a:t>P </a:t>
            </a:r>
            <a:r>
              <a:rPr lang="en-US"/>
              <a:t>)</a:t>
            </a:r>
            <a:r>
              <a:rPr lang="en-US" i="1"/>
              <a:t>C</a:t>
            </a:r>
            <a:r>
              <a:rPr lang="en-US" baseline="-25000"/>
              <a:t>h</a:t>
            </a:r>
            <a:r>
              <a:rPr lang="en-US"/>
              <a:t>]</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Font typeface="Arial"/>
              <a:buNone/>
            </a:pPr>
            <a:r>
              <a:rPr lang="en-US"/>
              <a:t>		       =     2(26,000)(135) /[(1 – 26,000/60,000))1.08)]  </a:t>
            </a:r>
            <a:endParaRPr/>
          </a:p>
          <a:p>
            <a:pPr marL="342900" lvl="0" indent="-342900" algn="l" rtl="0">
              <a:spcBef>
                <a:spcPts val="280"/>
              </a:spcBef>
              <a:spcAft>
                <a:spcPts val="0"/>
              </a:spcAft>
              <a:buSzPts val="1050"/>
              <a:buFont typeface="Arial"/>
              <a:buNone/>
            </a:pPr>
            <a:r>
              <a:rPr lang="en-US" sz="1400"/>
              <a:t>		       </a:t>
            </a:r>
            <a:endParaRPr/>
          </a:p>
          <a:p>
            <a:pPr marL="342900" lvl="0" indent="-342900" algn="l" rtl="0">
              <a:spcBef>
                <a:spcPts val="480"/>
              </a:spcBef>
              <a:spcAft>
                <a:spcPts val="0"/>
              </a:spcAft>
              <a:buSzPts val="1800"/>
              <a:buFont typeface="Arial"/>
              <a:buNone/>
            </a:pPr>
            <a:r>
              <a:rPr lang="en-US"/>
              <a:t>		       =     3,387                        	 </a:t>
            </a:r>
            <a:r>
              <a:rPr lang="en-US" baseline="-25000"/>
              <a:t>		</a:t>
            </a:r>
            <a:endParaRPr/>
          </a:p>
          <a:p>
            <a:pPr marL="342900" lvl="0" indent="-342900" algn="l" rtl="0">
              <a:spcBef>
                <a:spcPts val="200"/>
              </a:spcBef>
              <a:spcAft>
                <a:spcPts val="0"/>
              </a:spcAft>
              <a:buSzPts val="750"/>
              <a:buFont typeface="Arial"/>
              <a:buNone/>
            </a:pPr>
            <a:r>
              <a:rPr lang="en-US" sz="1000"/>
              <a:t>	</a:t>
            </a:r>
            <a:endParaRPr/>
          </a:p>
          <a:p>
            <a:pPr marL="342900" lvl="0" indent="-342900" algn="l" rtl="0">
              <a:spcBef>
                <a:spcPts val="480"/>
              </a:spcBef>
              <a:spcAft>
                <a:spcPts val="0"/>
              </a:spcAft>
              <a:buSzPts val="1800"/>
              <a:buChar char="●"/>
            </a:pPr>
            <a:r>
              <a:rPr lang="en-US">
                <a:solidFill>
                  <a:srgbClr val="66FFFF"/>
                </a:solidFill>
              </a:rPr>
              <a:t>Number of Production Runs (Cycles) Per Year</a:t>
            </a:r>
            <a:r>
              <a:rPr lang="en-US"/>
              <a:t>	</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Font typeface="Arial"/>
              <a:buNone/>
            </a:pPr>
            <a:r>
              <a:rPr lang="en-US"/>
              <a:t>		</a:t>
            </a:r>
            <a:r>
              <a:rPr lang="en-US" i="1"/>
              <a:t>D</a:t>
            </a:r>
            <a:r>
              <a:rPr lang="en-US"/>
              <a:t>/</a:t>
            </a:r>
            <a:r>
              <a:rPr lang="en-US" i="1"/>
              <a:t>Q </a:t>
            </a:r>
            <a:r>
              <a:rPr lang="en-US"/>
              <a:t>* = 26,000/3,387</a:t>
            </a:r>
            <a:endParaRPr/>
          </a:p>
          <a:p>
            <a:pPr marL="342900" lvl="0" indent="-342900" algn="l" rtl="0">
              <a:spcBef>
                <a:spcPts val="160"/>
              </a:spcBef>
              <a:spcAft>
                <a:spcPts val="0"/>
              </a:spcAft>
              <a:buSzPts val="600"/>
              <a:buFont typeface="Arial"/>
              <a:buNone/>
            </a:pPr>
            <a:endParaRPr sz="800"/>
          </a:p>
          <a:p>
            <a:pPr marL="342900" lvl="0" indent="-342900" algn="l" rtl="0">
              <a:spcBef>
                <a:spcPts val="480"/>
              </a:spcBef>
              <a:spcAft>
                <a:spcPts val="0"/>
              </a:spcAft>
              <a:buSzPts val="1800"/>
              <a:buFont typeface="Arial"/>
              <a:buNone/>
            </a:pPr>
            <a:r>
              <a:rPr lang="en-US"/>
              <a:t>    			 =   7.6764    times per year</a:t>
            </a:r>
            <a:endParaRPr/>
          </a:p>
        </p:txBody>
      </p:sp>
      <p:sp>
        <p:nvSpPr>
          <p:cNvPr id="242" name="Google Shape;242;p37"/>
          <p:cNvSpPr/>
          <p:nvPr/>
        </p:nvSpPr>
        <p:spPr>
          <a:xfrm>
            <a:off x="2540000" y="1644650"/>
            <a:ext cx="2840038" cy="458788"/>
          </a:xfrm>
          <a:custGeom>
            <a:avLst/>
            <a:gdLst/>
            <a:ahLst/>
            <a:cxnLst/>
            <a:rect l="l" t="t" r="r" b="b"/>
            <a:pathLst>
              <a:path w="1729" h="289" extrusionOk="0">
                <a:moveTo>
                  <a:pt x="1728" y="0"/>
                </a:moveTo>
                <a:lnTo>
                  <a:pt x="96" y="0"/>
                </a:lnTo>
                <a:lnTo>
                  <a:pt x="96" y="288"/>
                </a:lnTo>
                <a:lnTo>
                  <a:pt x="0" y="192"/>
                </a:lnTo>
              </a:path>
            </a:pathLst>
          </a:custGeom>
          <a:noFill/>
          <a:ln w="12700" cap="rnd" cmpd="sng">
            <a:solidFill>
              <a:srgbClr val="FFFFFF"/>
            </a:solidFill>
            <a:prstDash val="solid"/>
            <a:round/>
            <a:headEnd type="none" w="sm" len="sm"/>
            <a:tailEnd type="none" w="sm" len="sm"/>
          </a:ln>
          <a:effectLst>
            <a:outerShdw dist="17961" dir="2700000" algn="ctr"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43" name="Google Shape;243;p37"/>
          <p:cNvSpPr/>
          <p:nvPr/>
        </p:nvSpPr>
        <p:spPr>
          <a:xfrm>
            <a:off x="2484438" y="2273300"/>
            <a:ext cx="5892800" cy="534988"/>
          </a:xfrm>
          <a:custGeom>
            <a:avLst/>
            <a:gdLst/>
            <a:ahLst/>
            <a:cxnLst/>
            <a:rect l="l" t="t" r="r" b="b"/>
            <a:pathLst>
              <a:path w="2976" h="337" extrusionOk="0">
                <a:moveTo>
                  <a:pt x="2975" y="0"/>
                </a:moveTo>
                <a:lnTo>
                  <a:pt x="117" y="0"/>
                </a:lnTo>
                <a:lnTo>
                  <a:pt x="117" y="336"/>
                </a:lnTo>
                <a:lnTo>
                  <a:pt x="0" y="240"/>
                </a:lnTo>
              </a:path>
            </a:pathLst>
          </a:custGeom>
          <a:noFill/>
          <a:ln w="12700" cap="rnd" cmpd="sng">
            <a:solidFill>
              <a:srgbClr val="FFFFFF"/>
            </a:solidFill>
            <a:prstDash val="solid"/>
            <a:round/>
            <a:headEnd type="none" w="sm" len="sm"/>
            <a:tailEnd type="none" w="sm" len="sm"/>
          </a:ln>
          <a:effectLst>
            <a:outerShdw dist="17961" dir="2700000" algn="ctr"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44" name="Google Shape;244;p37"/>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Beauty Bar Soap</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690563" y="-1588"/>
            <a:ext cx="7772400" cy="1100138"/>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Chapter 14, Part A</a:t>
            </a:r>
            <a:br>
              <a:rPr lang="en-US"/>
            </a:br>
            <a:r>
              <a:rPr lang="en-US"/>
              <a:t>Inventory Models with Deterministic Demand</a:t>
            </a:r>
            <a:endParaRPr/>
          </a:p>
        </p:txBody>
      </p:sp>
      <p:sp>
        <p:nvSpPr>
          <p:cNvPr id="89" name="Google Shape;89;p14"/>
          <p:cNvSpPr txBox="1">
            <a:spLocks noGrp="1"/>
          </p:cNvSpPr>
          <p:nvPr>
            <p:ph type="body" idx="1"/>
          </p:nvPr>
        </p:nvSpPr>
        <p:spPr>
          <a:xfrm>
            <a:off x="711200" y="1308100"/>
            <a:ext cx="7842250" cy="19050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t>Economic Order Quantity (EOQ) Model</a:t>
            </a:r>
            <a:endParaRPr/>
          </a:p>
          <a:p>
            <a:pPr marL="342900" lvl="0" indent="-342900" algn="l" rtl="0">
              <a:spcBef>
                <a:spcPts val="480"/>
              </a:spcBef>
              <a:spcAft>
                <a:spcPts val="0"/>
              </a:spcAft>
              <a:buSzPts val="1800"/>
              <a:buChar char="●"/>
            </a:pPr>
            <a:r>
              <a:rPr lang="en-US"/>
              <a:t>Economic Production Lot Size Model</a:t>
            </a:r>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p:nvPr/>
        </p:nvSpPr>
        <p:spPr>
          <a:xfrm>
            <a:off x="3219450" y="2984500"/>
            <a:ext cx="1200150" cy="4953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50" name="Google Shape;250;p38"/>
          <p:cNvSpPr txBox="1">
            <a:spLocks noGrp="1"/>
          </p:cNvSpPr>
          <p:nvPr>
            <p:ph type="body" idx="1"/>
          </p:nvPr>
        </p:nvSpPr>
        <p:spPr>
          <a:xfrm>
            <a:off x="700088" y="1104900"/>
            <a:ext cx="8191500" cy="26289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Total Annual Variable Cost</a:t>
            </a:r>
            <a:endParaRPr/>
          </a:p>
          <a:p>
            <a:pPr marL="342900" lvl="0" indent="-342900" algn="l" rtl="0">
              <a:spcBef>
                <a:spcPts val="480"/>
              </a:spcBef>
              <a:spcAft>
                <a:spcPts val="0"/>
              </a:spcAft>
              <a:buSzPts val="1800"/>
              <a:buFont typeface="Arial"/>
              <a:buNone/>
            </a:pPr>
            <a:r>
              <a:rPr lang="en-US"/>
              <a:t>	</a:t>
            </a:r>
            <a:endParaRPr/>
          </a:p>
          <a:p>
            <a:pPr marL="342900" lvl="0" indent="-342900" algn="l" rtl="0">
              <a:spcBef>
                <a:spcPts val="480"/>
              </a:spcBef>
              <a:spcAft>
                <a:spcPts val="0"/>
              </a:spcAft>
              <a:buSzPts val="1800"/>
              <a:buFont typeface="Arial"/>
              <a:buNone/>
            </a:pPr>
            <a:r>
              <a:rPr lang="en-US"/>
              <a:t>	Optimal </a:t>
            </a:r>
            <a:r>
              <a:rPr lang="en-US" i="1"/>
              <a:t>TC 	</a:t>
            </a:r>
            <a:r>
              <a:rPr lang="en-US"/>
              <a:t>=  .306(3,387) + 3,510,000/3,387</a:t>
            </a:r>
            <a:endParaRPr/>
          </a:p>
          <a:p>
            <a:pPr marL="342900" lvl="0" indent="-342900" algn="l" rtl="0">
              <a:spcBef>
                <a:spcPts val="480"/>
              </a:spcBef>
              <a:spcAft>
                <a:spcPts val="0"/>
              </a:spcAft>
              <a:buSzPts val="1800"/>
              <a:buFont typeface="Arial"/>
              <a:buNone/>
            </a:pPr>
            <a:r>
              <a:rPr lang="en-US"/>
              <a:t>			=  1,036.42 + 1,036.32</a:t>
            </a:r>
            <a:endParaRPr/>
          </a:p>
          <a:p>
            <a:pPr marL="342900" lvl="0" indent="-342900" algn="l" rtl="0">
              <a:spcBef>
                <a:spcPts val="160"/>
              </a:spcBef>
              <a:spcAft>
                <a:spcPts val="0"/>
              </a:spcAft>
              <a:buSzPts val="600"/>
              <a:buFont typeface="Arial"/>
              <a:buNone/>
            </a:pPr>
            <a:endParaRPr sz="800"/>
          </a:p>
          <a:p>
            <a:pPr marL="342900" lvl="0" indent="-342900" algn="l" rtl="0">
              <a:spcBef>
                <a:spcPts val="480"/>
              </a:spcBef>
              <a:spcAft>
                <a:spcPts val="0"/>
              </a:spcAft>
              <a:buSzPts val="1800"/>
              <a:buFont typeface="Arial"/>
              <a:buNone/>
            </a:pPr>
            <a:r>
              <a:rPr lang="en-US"/>
              <a:t>			=   $2,073</a:t>
            </a:r>
            <a:endParaRPr/>
          </a:p>
          <a:p>
            <a:pPr marL="342900" lvl="0" indent="-342900" algn="l" rtl="0">
              <a:spcBef>
                <a:spcPts val="480"/>
              </a:spcBef>
              <a:spcAft>
                <a:spcPts val="0"/>
              </a:spcAft>
              <a:buSzPts val="1800"/>
              <a:buFont typeface="Arial"/>
              <a:buNone/>
            </a:pPr>
            <a:r>
              <a:rPr lang="en-US"/>
              <a:t>    </a:t>
            </a:r>
            <a:endParaRPr/>
          </a:p>
        </p:txBody>
      </p:sp>
      <p:sp>
        <p:nvSpPr>
          <p:cNvPr id="251" name="Google Shape;251;p38"/>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Beauty Bar Soap</a:t>
            </a:r>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p:nvPr/>
        </p:nvSpPr>
        <p:spPr>
          <a:xfrm>
            <a:off x="6076950" y="2159000"/>
            <a:ext cx="1174750"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57" name="Google Shape;257;p39"/>
          <p:cNvSpPr/>
          <p:nvPr/>
        </p:nvSpPr>
        <p:spPr>
          <a:xfrm>
            <a:off x="4699000" y="5089525"/>
            <a:ext cx="1257300"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58" name="Google Shape;258;p39"/>
          <p:cNvSpPr/>
          <p:nvPr/>
        </p:nvSpPr>
        <p:spPr>
          <a:xfrm>
            <a:off x="3384550" y="3035300"/>
            <a:ext cx="1250950"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59" name="Google Shape;259;p39"/>
          <p:cNvSpPr/>
          <p:nvPr/>
        </p:nvSpPr>
        <p:spPr>
          <a:xfrm>
            <a:off x="4387850" y="4044950"/>
            <a:ext cx="1301750" cy="4953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60" name="Google Shape;260;p39"/>
          <p:cNvSpPr txBox="1">
            <a:spLocks noGrp="1"/>
          </p:cNvSpPr>
          <p:nvPr>
            <p:ph type="body" idx="1"/>
          </p:nvPr>
        </p:nvSpPr>
        <p:spPr>
          <a:xfrm>
            <a:off x="698500" y="1104900"/>
            <a:ext cx="7886700" cy="46990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Idle Time Between Production Runs</a:t>
            </a:r>
            <a:endParaRPr/>
          </a:p>
          <a:p>
            <a:pPr marL="342900" lvl="0" indent="-342900" algn="l" rtl="0">
              <a:spcBef>
                <a:spcPts val="200"/>
              </a:spcBef>
              <a:spcAft>
                <a:spcPts val="0"/>
              </a:spcAft>
              <a:buSzPts val="750"/>
              <a:buFont typeface="Arial"/>
              <a:buNone/>
            </a:pPr>
            <a:endParaRPr sz="1000"/>
          </a:p>
          <a:p>
            <a:pPr marL="342900" lvl="0" indent="-342900" algn="l" rtl="0">
              <a:spcBef>
                <a:spcPts val="480"/>
              </a:spcBef>
              <a:spcAft>
                <a:spcPts val="0"/>
              </a:spcAft>
              <a:buSzPts val="1800"/>
              <a:buFont typeface="Arial"/>
              <a:buNone/>
            </a:pPr>
            <a:r>
              <a:rPr lang="en-US"/>
              <a:t>	There are 7.6764 cycles per year.  </a:t>
            </a:r>
            <a:endParaRPr/>
          </a:p>
          <a:p>
            <a:pPr marL="342900" lvl="0" indent="-342900" algn="l" rtl="0">
              <a:spcBef>
                <a:spcPts val="480"/>
              </a:spcBef>
              <a:spcAft>
                <a:spcPts val="0"/>
              </a:spcAft>
              <a:buSzPts val="1800"/>
              <a:buFont typeface="Arial"/>
              <a:buNone/>
            </a:pPr>
            <a:r>
              <a:rPr lang="en-US"/>
              <a:t>	Thus, each cycle lasts (250/7.6764) =   32.567   days.  </a:t>
            </a:r>
            <a:endParaRPr/>
          </a:p>
          <a:p>
            <a:pPr marL="342900" lvl="0" indent="-342900" algn="l" rtl="0">
              <a:spcBef>
                <a:spcPts val="480"/>
              </a:spcBef>
              <a:spcAft>
                <a:spcPts val="0"/>
              </a:spcAft>
              <a:buSzPts val="1800"/>
              <a:buFont typeface="Arial"/>
              <a:buNone/>
            </a:pPr>
            <a:r>
              <a:rPr lang="en-US"/>
              <a:t>	The time to produce 3,387 per run:</a:t>
            </a:r>
            <a:endParaRPr/>
          </a:p>
          <a:p>
            <a:pPr marL="342900" lvl="0" indent="-342900" algn="l" rtl="0">
              <a:spcBef>
                <a:spcPts val="480"/>
              </a:spcBef>
              <a:spcAft>
                <a:spcPts val="0"/>
              </a:spcAft>
              <a:buSzPts val="1800"/>
              <a:buFont typeface="Arial"/>
              <a:buNone/>
            </a:pPr>
            <a:r>
              <a:rPr lang="en-US"/>
              <a:t>		  3387/240 =  14.1125   days.  	</a:t>
            </a:r>
            <a:endParaRPr/>
          </a:p>
          <a:p>
            <a:pPr marL="342900" lvl="0" indent="-342900" algn="l" rtl="0">
              <a:spcBef>
                <a:spcPts val="480"/>
              </a:spcBef>
              <a:spcAft>
                <a:spcPts val="0"/>
              </a:spcAft>
              <a:buSzPts val="1800"/>
              <a:buFont typeface="Arial"/>
              <a:buNone/>
            </a:pPr>
            <a:r>
              <a:rPr lang="en-US"/>
              <a:t>	Thus, the production line is idle for:</a:t>
            </a:r>
            <a:endParaRPr/>
          </a:p>
          <a:p>
            <a:pPr marL="342900" lvl="0" indent="-342900" algn="l" rtl="0">
              <a:spcBef>
                <a:spcPts val="160"/>
              </a:spcBef>
              <a:spcAft>
                <a:spcPts val="0"/>
              </a:spcAft>
              <a:buSzPts val="600"/>
              <a:buFont typeface="Arial"/>
              <a:buNone/>
            </a:pPr>
            <a:endParaRPr sz="800"/>
          </a:p>
          <a:p>
            <a:pPr marL="342900" lvl="0" indent="-342900" algn="l" rtl="0">
              <a:spcBef>
                <a:spcPts val="480"/>
              </a:spcBef>
              <a:spcAft>
                <a:spcPts val="0"/>
              </a:spcAft>
              <a:buSzPts val="1800"/>
              <a:buFont typeface="Arial"/>
              <a:buNone/>
            </a:pPr>
            <a:r>
              <a:rPr lang="en-US"/>
              <a:t>		  32.567 – 14.1125 =    18.4545    days between runs.</a:t>
            </a:r>
            <a:endParaRPr/>
          </a:p>
          <a:p>
            <a:pPr marL="342900" lvl="0" indent="-342900" algn="l" rtl="0">
              <a:spcBef>
                <a:spcPts val="160"/>
              </a:spcBef>
              <a:spcAft>
                <a:spcPts val="0"/>
              </a:spcAft>
              <a:buSzPts val="600"/>
              <a:buFont typeface="Arial"/>
              <a:buNone/>
            </a:pPr>
            <a:endParaRPr sz="800"/>
          </a:p>
          <a:p>
            <a:pPr marL="342900" lvl="0" indent="-342900" algn="l" rtl="0">
              <a:spcBef>
                <a:spcPts val="480"/>
              </a:spcBef>
              <a:spcAft>
                <a:spcPts val="0"/>
              </a:spcAft>
              <a:buSzPts val="1800"/>
              <a:buFont typeface="Arial"/>
              <a:buNone/>
            </a:pPr>
            <a:r>
              <a:rPr lang="en-US"/>
              <a:t>	The production line is utilized:</a:t>
            </a:r>
            <a:endParaRPr/>
          </a:p>
          <a:p>
            <a:pPr marL="342900" lvl="0" indent="-342900" algn="l" rtl="0">
              <a:spcBef>
                <a:spcPts val="480"/>
              </a:spcBef>
              <a:spcAft>
                <a:spcPts val="0"/>
              </a:spcAft>
              <a:buSzPts val="1800"/>
              <a:buFont typeface="Arial"/>
              <a:buNone/>
            </a:pPr>
            <a:r>
              <a:rPr lang="en-US"/>
              <a:t>		14.1125/32.567(100) =   43.33%</a:t>
            </a:r>
            <a:endParaRPr/>
          </a:p>
        </p:txBody>
      </p:sp>
      <p:sp>
        <p:nvSpPr>
          <p:cNvPr id="261" name="Google Shape;261;p39"/>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Beauty Bar Soap</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p:nvPr/>
        </p:nvSpPr>
        <p:spPr>
          <a:xfrm>
            <a:off x="7346950" y="1974850"/>
            <a:ext cx="1181100"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67" name="Google Shape;267;p40"/>
          <p:cNvSpPr/>
          <p:nvPr/>
        </p:nvSpPr>
        <p:spPr>
          <a:xfrm>
            <a:off x="5130800" y="3282950"/>
            <a:ext cx="914400" cy="4762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68" name="Google Shape;268;p40"/>
          <p:cNvSpPr txBox="1">
            <a:spLocks noGrp="1"/>
          </p:cNvSpPr>
          <p:nvPr>
            <p:ph type="body" idx="1"/>
          </p:nvPr>
        </p:nvSpPr>
        <p:spPr>
          <a:xfrm>
            <a:off x="698500" y="1104900"/>
            <a:ext cx="7886700" cy="43561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Maximum Inventory</a:t>
            </a:r>
            <a:endParaRPr/>
          </a:p>
          <a:p>
            <a:pPr marL="342900" lvl="0" indent="-342900" algn="l" rtl="0">
              <a:spcBef>
                <a:spcPts val="480"/>
              </a:spcBef>
              <a:spcAft>
                <a:spcPts val="0"/>
              </a:spcAft>
              <a:buSzPts val="1800"/>
              <a:buFont typeface="Arial"/>
              <a:buNone/>
            </a:pPr>
            <a:r>
              <a:rPr lang="en-US"/>
              <a:t>	Maximum inventory = (1-</a:t>
            </a:r>
            <a:r>
              <a:rPr lang="en-US" i="1"/>
              <a:t>D</a:t>
            </a:r>
            <a:r>
              <a:rPr lang="en-US"/>
              <a:t>/</a:t>
            </a:r>
            <a:r>
              <a:rPr lang="en-US" i="1"/>
              <a:t>P </a:t>
            </a:r>
            <a:r>
              <a:rPr lang="en-US"/>
              <a:t>)</a:t>
            </a:r>
            <a:r>
              <a:rPr lang="en-US" i="1"/>
              <a:t>Q </a:t>
            </a:r>
            <a:r>
              <a:rPr lang="en-US"/>
              <a:t>*</a:t>
            </a:r>
            <a:endParaRPr/>
          </a:p>
          <a:p>
            <a:pPr marL="342900" lvl="0" indent="-342900" algn="l" rtl="0">
              <a:spcBef>
                <a:spcPts val="480"/>
              </a:spcBef>
              <a:spcAft>
                <a:spcPts val="0"/>
              </a:spcAft>
              <a:buSzPts val="1800"/>
              <a:buFont typeface="Arial"/>
              <a:buNone/>
            </a:pPr>
            <a:r>
              <a:rPr lang="en-US"/>
              <a:t>				      = (1-</a:t>
            </a:r>
            <a:r>
              <a:rPr lang="en-US" sz="2000"/>
              <a:t>26,000/60,000</a:t>
            </a:r>
            <a:r>
              <a:rPr lang="en-US"/>
              <a:t>)3,387 </a:t>
            </a:r>
            <a:r>
              <a:rPr lang="en-US">
                <a:latin typeface="Noto Sans Symbols"/>
                <a:ea typeface="Noto Sans Symbols"/>
                <a:cs typeface="Noto Sans Symbols"/>
                <a:sym typeface="Noto Sans Symbols"/>
              </a:rPr>
              <a:t>≈</a:t>
            </a:r>
            <a:r>
              <a:rPr lang="en-US"/>
              <a:t>    1,919.3</a:t>
            </a:r>
            <a:endParaRPr/>
          </a:p>
          <a:p>
            <a:pPr marL="342900" lvl="0" indent="-342900" algn="l" rtl="0">
              <a:spcBef>
                <a:spcPts val="480"/>
              </a:spcBef>
              <a:spcAft>
                <a:spcPts val="0"/>
              </a:spcAft>
              <a:buSzPts val="1800"/>
              <a:buChar char="●"/>
            </a:pPr>
            <a:r>
              <a:rPr lang="en-US">
                <a:solidFill>
                  <a:srgbClr val="66FFFF"/>
                </a:solidFill>
              </a:rPr>
              <a:t>Machine Utilization</a:t>
            </a:r>
            <a:endParaRPr/>
          </a:p>
          <a:p>
            <a:pPr marL="342900" lvl="0" indent="-342900" algn="l" rtl="0">
              <a:spcBef>
                <a:spcPts val="480"/>
              </a:spcBef>
              <a:spcAft>
                <a:spcPts val="0"/>
              </a:spcAft>
              <a:buSzPts val="1800"/>
              <a:buFont typeface="Arial"/>
              <a:buNone/>
            </a:pPr>
            <a:r>
              <a:rPr lang="en-US"/>
              <a:t>	Machine is producing </a:t>
            </a:r>
            <a:r>
              <a:rPr lang="en-US" i="1"/>
              <a:t>D</a:t>
            </a:r>
            <a:r>
              <a:rPr lang="en-US"/>
              <a:t>/</a:t>
            </a:r>
            <a:r>
              <a:rPr lang="en-US" i="1"/>
              <a:t>P</a:t>
            </a:r>
            <a:r>
              <a:rPr lang="en-US"/>
              <a:t> = 26,000/60,000</a:t>
            </a:r>
            <a:endParaRPr/>
          </a:p>
          <a:p>
            <a:pPr marL="342900" lvl="0" indent="-342900" algn="l" rtl="0">
              <a:spcBef>
                <a:spcPts val="480"/>
              </a:spcBef>
              <a:spcAft>
                <a:spcPts val="0"/>
              </a:spcAft>
              <a:buSzPts val="1800"/>
              <a:buFont typeface="Arial"/>
              <a:buNone/>
            </a:pPr>
            <a:r>
              <a:rPr lang="en-US"/>
              <a:t>					     =   .4333    of the time.  </a:t>
            </a:r>
            <a:endParaRPr/>
          </a:p>
        </p:txBody>
      </p:sp>
      <p:sp>
        <p:nvSpPr>
          <p:cNvPr id="269" name="Google Shape;269;p40"/>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Beauty Bar Soap</a:t>
            </a:r>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3"/>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End of Chapter 14, Part A</a:t>
            </a:r>
            <a:endParaRPr/>
          </a:p>
        </p:txBody>
      </p:sp>
      <p:sp>
        <p:nvSpPr>
          <p:cNvPr id="432" name="Google Shape;432;p63"/>
          <p:cNvSpPr/>
          <p:nvPr/>
        </p:nvSpPr>
        <p:spPr>
          <a:xfrm>
            <a:off x="3786188" y="3048000"/>
            <a:ext cx="1557337" cy="1611313"/>
          </a:xfrm>
          <a:prstGeom prst="roundRect">
            <a:avLst>
              <a:gd name="adj" fmla="val 12065"/>
            </a:avLst>
          </a:prstGeom>
          <a:noFill/>
          <a:ln w="50800" cap="flat" cmpd="sng">
            <a:solidFill>
              <a:srgbClr val="8CF4EA"/>
            </a:solidFill>
            <a:prstDash val="solid"/>
            <a:round/>
            <a:headEnd type="none" w="sm" len="sm"/>
            <a:tailEnd type="none" w="sm" len="sm"/>
          </a:ln>
          <a:effectLst>
            <a:outerShdw dist="35921" dir="27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33" name="Google Shape;433;p63"/>
          <p:cNvSpPr/>
          <p:nvPr/>
        </p:nvSpPr>
        <p:spPr>
          <a:xfrm>
            <a:off x="3930650" y="2133600"/>
            <a:ext cx="1681163" cy="2670175"/>
          </a:xfrm>
          <a:custGeom>
            <a:avLst/>
            <a:gdLst/>
            <a:ahLst/>
            <a:cxnLst/>
            <a:rect l="l" t="t" r="r" b="b"/>
            <a:pathLst>
              <a:path w="1059" h="1682" extrusionOk="0">
                <a:moveTo>
                  <a:pt x="119" y="784"/>
                </a:moveTo>
                <a:lnTo>
                  <a:pt x="0" y="1239"/>
                </a:lnTo>
                <a:lnTo>
                  <a:pt x="409" y="1681"/>
                </a:lnTo>
                <a:lnTo>
                  <a:pt x="1058" y="196"/>
                </a:lnTo>
                <a:lnTo>
                  <a:pt x="1058" y="0"/>
                </a:lnTo>
                <a:lnTo>
                  <a:pt x="334" y="1252"/>
                </a:lnTo>
                <a:lnTo>
                  <a:pt x="119" y="784"/>
                </a:lnTo>
              </a:path>
            </a:pathLst>
          </a:custGeom>
          <a:gradFill>
            <a:gsLst>
              <a:gs pos="0">
                <a:srgbClr val="401660"/>
              </a:gs>
              <a:gs pos="50000">
                <a:srgbClr val="5D218B"/>
              </a:gs>
              <a:gs pos="100000">
                <a:srgbClr val="7127A8"/>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3"/>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dirty="0" smtClean="0"/>
              <a:t>Tasks</a:t>
            </a:r>
            <a:endParaRPr dirty="0"/>
          </a:p>
        </p:txBody>
      </p:sp>
      <p:sp>
        <p:nvSpPr>
          <p:cNvPr id="2" name="Rectangle 1"/>
          <p:cNvSpPr/>
          <p:nvPr/>
        </p:nvSpPr>
        <p:spPr>
          <a:xfrm>
            <a:off x="199711" y="866775"/>
            <a:ext cx="8744578" cy="5035674"/>
          </a:xfrm>
          <a:prstGeom prst="rect">
            <a:avLst/>
          </a:prstGeom>
        </p:spPr>
        <p:txBody>
          <a:bodyPr wrap="square">
            <a:spAutoFit/>
          </a:bodyPr>
          <a:lstStyle/>
          <a:p>
            <a:pPr marL="342900" lvl="0" indent="-342900" algn="just">
              <a:lnSpc>
                <a:spcPct val="107000"/>
              </a:lnSpc>
              <a:buClr>
                <a:schemeClr val="bg1"/>
              </a:buClr>
              <a:buFont typeface="+mj-lt"/>
              <a:buAutoNum type="arabicPeriod"/>
            </a:pPr>
            <a:r>
              <a:rPr lang="en-US" dirty="0">
                <a:solidFill>
                  <a:schemeClr val="bg1"/>
                </a:solidFill>
              </a:rPr>
              <a:t>Suppose that the R&amp;B Beverage Company has a soft drink product that shows a constant annual demand rate of 3600 cases. A case of the soft drink costs R&amp;B $3. Ordering costs are $20 per order and holding costs are 25% of the value of the inventory. R&amp;B has 250 working days per year, and the lead time is 5 days. Identify the following aspects of the inventory policy:</a:t>
            </a:r>
            <a:r>
              <a:rPr lang="en-US" dirty="0" smtClean="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marL="342900" lvl="0" indent="-342900" algn="just">
              <a:lnSpc>
                <a:spcPct val="107000"/>
              </a:lnSpc>
              <a:buClr>
                <a:schemeClr val="bg1"/>
              </a:buClr>
              <a:buFont typeface="+mj-lt"/>
              <a:buAutoNum type="alphaLcPeriod"/>
            </a:pPr>
            <a:r>
              <a:rPr lang="en-US" dirty="0">
                <a:solidFill>
                  <a:schemeClr val="bg1"/>
                </a:solidFill>
              </a:rPr>
              <a:t>Economic order </a:t>
            </a:r>
            <a:r>
              <a:rPr lang="en-US" dirty="0" err="1">
                <a:solidFill>
                  <a:schemeClr val="bg1"/>
                </a:solidFill>
              </a:rPr>
              <a:t>quantit</a:t>
            </a:r>
            <a:r>
              <a:rPr lang="en-US" dirty="0" smtClean="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marL="342900" lvl="0" indent="-342900" algn="just">
              <a:lnSpc>
                <a:spcPct val="107000"/>
              </a:lnSpc>
              <a:buClr>
                <a:schemeClr val="bg1"/>
              </a:buClr>
              <a:buFont typeface="+mj-lt"/>
              <a:buAutoNum type="alphaLcPeriod"/>
            </a:pPr>
            <a:r>
              <a:rPr lang="en-US" dirty="0">
                <a:solidFill>
                  <a:schemeClr val="bg1"/>
                </a:solidFill>
              </a:rPr>
              <a:t>Reorder point </a:t>
            </a:r>
            <a:r>
              <a:rPr lang="en-US" dirty="0" smtClean="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marL="342900" lvl="0" indent="-342900" algn="just">
              <a:lnSpc>
                <a:spcPct val="107000"/>
              </a:lnSpc>
              <a:buClr>
                <a:schemeClr val="bg1"/>
              </a:buClr>
              <a:buFont typeface="+mj-lt"/>
              <a:buAutoNum type="alphaLcPeriod"/>
            </a:pPr>
            <a:r>
              <a:rPr lang="en-US" dirty="0">
                <a:solidFill>
                  <a:schemeClr val="bg1"/>
                </a:solidFill>
              </a:rPr>
              <a:t>Cycle time </a:t>
            </a:r>
            <a:r>
              <a:rPr lang="en-US" dirty="0" smtClean="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marL="342900" lvl="0" indent="-342900" algn="just">
              <a:lnSpc>
                <a:spcPct val="107000"/>
              </a:lnSpc>
              <a:buClr>
                <a:schemeClr val="bg1"/>
              </a:buClr>
              <a:buFont typeface="+mj-lt"/>
              <a:buAutoNum type="alphaLcPeriod"/>
            </a:pPr>
            <a:r>
              <a:rPr lang="en-US" dirty="0">
                <a:solidFill>
                  <a:schemeClr val="bg1"/>
                </a:solidFill>
              </a:rPr>
              <a:t>Total annual cost</a:t>
            </a:r>
            <a:r>
              <a:rPr lang="en-US" dirty="0" smtClean="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algn="just">
              <a:lnSpc>
                <a:spcPct val="107000"/>
              </a:lnSpc>
            </a:pPr>
            <a:r>
              <a:rPr lang="en-US" dirty="0">
                <a:solidFill>
                  <a:schemeClr val="bg1"/>
                </a:solidFill>
                <a:latin typeface="Times New Roman" panose="02020603050405020304" pitchFamily="18" charset="0"/>
                <a:ea typeface="Times New Roman" panose="02020603050405020304" pitchFamily="18" charset="0"/>
              </a:rPr>
              <a:t> </a:t>
            </a:r>
            <a:endParaRPr lang="en-US" sz="1200" dirty="0">
              <a:solidFill>
                <a:schemeClr val="bg1"/>
              </a:solidFill>
              <a:latin typeface="Calibri" panose="020F0502020204030204" pitchFamily="34" charset="0"/>
              <a:ea typeface="Calibri" panose="020F0502020204030204" pitchFamily="34" charset="0"/>
            </a:endParaRPr>
          </a:p>
          <a:p>
            <a:pPr marL="342900" lvl="0" indent="-342900" algn="just">
              <a:lnSpc>
                <a:spcPct val="107000"/>
              </a:lnSpc>
              <a:buClr>
                <a:schemeClr val="bg1"/>
              </a:buClr>
              <a:buFont typeface="+mj-lt"/>
              <a:buAutoNum type="arabicPeriod" startAt="2"/>
            </a:pPr>
            <a:r>
              <a:rPr lang="en-US" dirty="0">
                <a:solidFill>
                  <a:schemeClr val="bg1"/>
                </a:solidFill>
              </a:rPr>
              <a:t>Wilson Publishing Company produces books for the retail market. Demand for a current book is expected to occur at a constant annual rate of 7200 copies. The cost of one copy of the book is $14.50. The holding cost is based on an 18% annual rate, and production setup costs are $150 per setup. The equipment on which the book is produced has an annual production volume of 25,000 copies. Wilson has 250 working days per year, and the lead time for a production run is 15 days. Use the production lot size model to compute the following values:</a:t>
            </a:r>
            <a:r>
              <a:rPr lang="en-US" dirty="0" smtClean="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marL="342900" lvl="0" indent="-342900">
              <a:lnSpc>
                <a:spcPct val="107000"/>
              </a:lnSpc>
              <a:buClr>
                <a:schemeClr val="bg1"/>
              </a:buClr>
              <a:buFont typeface="+mj-lt"/>
              <a:buAutoNum type="alphaLcPeriod"/>
            </a:pPr>
            <a:r>
              <a:rPr lang="en-US" dirty="0">
                <a:solidFill>
                  <a:schemeClr val="bg1"/>
                </a:solidFill>
              </a:rPr>
              <a:t>Minimum cost production lot size</a:t>
            </a:r>
            <a:r>
              <a:rPr lang="en-US" dirty="0" smtClean="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marL="342900" lvl="0" indent="-342900">
              <a:lnSpc>
                <a:spcPct val="107000"/>
              </a:lnSpc>
              <a:buClr>
                <a:schemeClr val="bg1"/>
              </a:buClr>
              <a:buFont typeface="+mj-lt"/>
              <a:buAutoNum type="alphaLcPeriod"/>
            </a:pPr>
            <a:r>
              <a:rPr lang="en-US" dirty="0">
                <a:solidFill>
                  <a:schemeClr val="bg1"/>
                </a:solidFill>
              </a:rPr>
              <a:t>Number of production runs per year</a:t>
            </a:r>
            <a:r>
              <a:rPr lang="en-US" dirty="0" smtClean="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marL="342900" lvl="0" indent="-342900">
              <a:lnSpc>
                <a:spcPct val="107000"/>
              </a:lnSpc>
              <a:buClr>
                <a:schemeClr val="bg1"/>
              </a:buClr>
              <a:buFont typeface="+mj-lt"/>
              <a:buAutoNum type="alphaLcPeriod"/>
            </a:pPr>
            <a:r>
              <a:rPr lang="en-US" dirty="0">
                <a:solidFill>
                  <a:schemeClr val="bg1"/>
                </a:solidFill>
              </a:rPr>
              <a:t>Cycle time</a:t>
            </a:r>
            <a:r>
              <a:rPr lang="en-US" dirty="0" smtClean="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marL="342900" lvl="0" indent="-342900">
              <a:lnSpc>
                <a:spcPct val="107000"/>
              </a:lnSpc>
              <a:buClr>
                <a:schemeClr val="bg1"/>
              </a:buClr>
              <a:buFont typeface="+mj-lt"/>
              <a:buAutoNum type="alphaLcPeriod"/>
            </a:pPr>
            <a:r>
              <a:rPr lang="en-US" dirty="0">
                <a:solidFill>
                  <a:schemeClr val="bg1"/>
                </a:solidFill>
              </a:rPr>
              <a:t>Maximum inventor</a:t>
            </a:r>
            <a:r>
              <a:rPr lang="en-US" dirty="0" smtClean="0">
                <a:solidFill>
                  <a:schemeClr val="bg1"/>
                </a:solidFill>
                <a:latin typeface="Times New Roman" panose="02020603050405020304" pitchFamily="18" charset="0"/>
                <a:ea typeface="Times New Roman" panose="02020603050405020304" pitchFamily="18" charset="0"/>
              </a:rPr>
              <a:t>y</a:t>
            </a:r>
            <a:r>
              <a:rPr lang="en-US" dirty="0">
                <a:solidFill>
                  <a:schemeClr val="bg1"/>
                </a:solidFill>
                <a:latin typeface="Times New Roman" panose="02020603050405020304" pitchFamily="18" charset="0"/>
                <a:ea typeface="Times New Roman" panose="02020603050405020304" pitchFamily="18" charset="0"/>
              </a:rPr>
              <a:t>!</a:t>
            </a:r>
            <a:endParaRPr lang="en-US" sz="1200" dirty="0">
              <a:solidFill>
                <a:schemeClr val="bg1"/>
              </a:solidFill>
              <a:latin typeface="Calibri" panose="020F0502020204030204" pitchFamily="34" charset="0"/>
              <a:ea typeface="Calibri" panose="020F0502020204030204" pitchFamily="34" charset="0"/>
            </a:endParaRPr>
          </a:p>
          <a:p>
            <a:pPr marL="342900" lvl="0" indent="-342900">
              <a:lnSpc>
                <a:spcPct val="107000"/>
              </a:lnSpc>
              <a:buClr>
                <a:schemeClr val="bg1"/>
              </a:buClr>
              <a:buFont typeface="+mj-lt"/>
              <a:buAutoNum type="alphaLcPeriod"/>
            </a:pPr>
            <a:r>
              <a:rPr lang="en-US" dirty="0">
                <a:solidFill>
                  <a:schemeClr val="bg1"/>
                </a:solidFill>
                <a:latin typeface="Times New Roman" panose="02020603050405020304" pitchFamily="18" charset="0"/>
                <a:ea typeface="Times New Roman" panose="02020603050405020304" pitchFamily="18" charset="0"/>
              </a:rPr>
              <a:t>Reorder point</a:t>
            </a:r>
            <a:r>
              <a:rPr lang="en-US" dirty="0" smtClean="0">
                <a:solidFill>
                  <a:schemeClr val="bg1"/>
                </a:solidFill>
                <a:latin typeface="Times New Roman" panose="02020603050405020304" pitchFamily="18" charset="0"/>
                <a:ea typeface="Times New Roman" panose="02020603050405020304" pitchFamily="18" charset="0"/>
              </a:rPr>
              <a:t>!</a:t>
            </a:r>
          </a:p>
          <a:p>
            <a:pPr marL="342900" lvl="0" indent="-342900">
              <a:lnSpc>
                <a:spcPct val="107000"/>
              </a:lnSpc>
              <a:buClr>
                <a:schemeClr val="bg1"/>
              </a:buClr>
              <a:buFont typeface="+mj-lt"/>
              <a:buAutoNum type="alphaLcPeriod"/>
            </a:pPr>
            <a:r>
              <a:rPr lang="en-US" dirty="0" smtClean="0">
                <a:solidFill>
                  <a:schemeClr val="bg1"/>
                </a:solidFill>
              </a:rPr>
              <a:t>Total </a:t>
            </a:r>
            <a:r>
              <a:rPr lang="en-US" dirty="0">
                <a:solidFill>
                  <a:schemeClr val="bg1"/>
                </a:solidFill>
              </a:rPr>
              <a:t>annual cost </a:t>
            </a:r>
            <a:r>
              <a:rPr lang="en-US" dirty="0" smtClean="0">
                <a:solidFill>
                  <a:schemeClr val="bg1"/>
                </a:solidFill>
                <a:latin typeface="Times New Roman" panose="02020603050405020304" pitchFamily="18" charset="0"/>
                <a:ea typeface="Times New Roman" panose="02020603050405020304" pitchFamily="18" charset="0"/>
              </a:rPr>
              <a:t>!</a:t>
            </a:r>
            <a:endParaRPr lang="en-US" dirty="0">
              <a:solidFill>
                <a:schemeClr val="bg1"/>
              </a:solidFill>
            </a:endParaRPr>
          </a:p>
        </p:txBody>
      </p:sp>
    </p:spTree>
    <p:extLst>
      <p:ext uri="{BB962C8B-B14F-4D97-AF65-F5344CB8AC3E}">
        <p14:creationId xmlns:p14="http://schemas.microsoft.com/office/powerpoint/2010/main" val="48222460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830263" y="115888"/>
            <a:ext cx="7475537" cy="68103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Inventory Models</a:t>
            </a:r>
            <a:endParaRPr/>
          </a:p>
        </p:txBody>
      </p:sp>
      <p:sp>
        <p:nvSpPr>
          <p:cNvPr id="95" name="Google Shape;95;p15"/>
          <p:cNvSpPr txBox="1">
            <a:spLocks noGrp="1"/>
          </p:cNvSpPr>
          <p:nvPr>
            <p:ph type="body" idx="1"/>
          </p:nvPr>
        </p:nvSpPr>
        <p:spPr>
          <a:xfrm>
            <a:off x="700088" y="1106488"/>
            <a:ext cx="7566025" cy="304323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t>The study of </a:t>
            </a:r>
            <a:r>
              <a:rPr lang="en-US" u="sng"/>
              <a:t>inventory models</a:t>
            </a:r>
            <a:r>
              <a:rPr lang="en-US"/>
              <a:t> is concerned with two basic questions:</a:t>
            </a:r>
            <a:endParaRPr/>
          </a:p>
          <a:p>
            <a:pPr marL="742950" lvl="1" indent="-285750" algn="l" rtl="0">
              <a:spcBef>
                <a:spcPts val="480"/>
              </a:spcBef>
              <a:spcAft>
                <a:spcPts val="0"/>
              </a:spcAft>
              <a:buSzPts val="3000"/>
              <a:buFont typeface="Book Antiqua"/>
              <a:buChar char="•"/>
            </a:pPr>
            <a:r>
              <a:rPr lang="en-US" u="sng"/>
              <a:t>How much</a:t>
            </a:r>
            <a:r>
              <a:rPr lang="en-US"/>
              <a:t> should be ordered each time</a:t>
            </a:r>
            <a:endParaRPr/>
          </a:p>
          <a:p>
            <a:pPr marL="742950" lvl="1" indent="-285750" algn="l" rtl="0">
              <a:spcBef>
                <a:spcPts val="480"/>
              </a:spcBef>
              <a:spcAft>
                <a:spcPts val="0"/>
              </a:spcAft>
              <a:buSzPts val="3000"/>
              <a:buFont typeface="Book Antiqua"/>
              <a:buChar char="•"/>
            </a:pPr>
            <a:r>
              <a:rPr lang="en-US" u="sng"/>
              <a:t>When</a:t>
            </a:r>
            <a:r>
              <a:rPr lang="en-US"/>
              <a:t> should the reordering occur  </a:t>
            </a:r>
            <a:endParaRPr/>
          </a:p>
          <a:p>
            <a:pPr marL="342900" lvl="0" indent="-342900" algn="l" rtl="0">
              <a:spcBef>
                <a:spcPts val="480"/>
              </a:spcBef>
              <a:spcAft>
                <a:spcPts val="0"/>
              </a:spcAft>
              <a:buSzPts val="1800"/>
              <a:buChar char="●"/>
            </a:pPr>
            <a:r>
              <a:rPr lang="en-US"/>
              <a:t>The objective is to </a:t>
            </a:r>
            <a:r>
              <a:rPr lang="en-US" u="sng"/>
              <a:t>minimize total variable cost</a:t>
            </a:r>
            <a:r>
              <a:rPr lang="en-US"/>
              <a:t> over a specified time period (assumed to be annual in the following review).</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Inventory Costs</a:t>
            </a:r>
            <a:endParaRPr/>
          </a:p>
        </p:txBody>
      </p:sp>
      <p:sp>
        <p:nvSpPr>
          <p:cNvPr id="101" name="Google Shape;101;p16"/>
          <p:cNvSpPr txBox="1">
            <a:spLocks noGrp="1"/>
          </p:cNvSpPr>
          <p:nvPr>
            <p:ph type="body" idx="1"/>
          </p:nvPr>
        </p:nvSpPr>
        <p:spPr>
          <a:xfrm>
            <a:off x="700088" y="1106488"/>
            <a:ext cx="7872412" cy="478948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u="sng"/>
              <a:t>Ordering cost</a:t>
            </a:r>
            <a:r>
              <a:rPr lang="en-US"/>
              <a:t> -- salaries and expenses of processing an order, regardless of the order quantity</a:t>
            </a:r>
            <a:endParaRPr/>
          </a:p>
          <a:p>
            <a:pPr marL="342900" lvl="0" indent="-342900" algn="l" rtl="0">
              <a:spcBef>
                <a:spcPts val="480"/>
              </a:spcBef>
              <a:spcAft>
                <a:spcPts val="0"/>
              </a:spcAft>
              <a:buSzPts val="1800"/>
              <a:buChar char="●"/>
            </a:pPr>
            <a:r>
              <a:rPr lang="en-US" u="sng"/>
              <a:t>Holding cost</a:t>
            </a:r>
            <a:r>
              <a:rPr lang="en-US"/>
              <a:t> -- usually a percentage of the value of the item assessed for keeping an item in inventory (including cost of capital, insurance, security costs, taxes, warehouse overhead, and other related variable expenses)</a:t>
            </a:r>
            <a:endParaRPr/>
          </a:p>
          <a:p>
            <a:pPr marL="342900" lvl="0" indent="-342900" algn="l" rtl="0">
              <a:spcBef>
                <a:spcPts val="480"/>
              </a:spcBef>
              <a:spcAft>
                <a:spcPts val="0"/>
              </a:spcAft>
              <a:buSzPts val="1800"/>
              <a:buChar char="●"/>
            </a:pPr>
            <a:r>
              <a:rPr lang="en-US" u="sng"/>
              <a:t>Backorder cost</a:t>
            </a:r>
            <a:r>
              <a:rPr lang="en-US"/>
              <a:t> -- costs associated with being out of stock when an item is demanded (including lost goodwill)</a:t>
            </a:r>
            <a:endParaRPr/>
          </a:p>
          <a:p>
            <a:pPr marL="342900" lvl="0" indent="-342900" algn="l" rtl="0">
              <a:spcBef>
                <a:spcPts val="480"/>
              </a:spcBef>
              <a:spcAft>
                <a:spcPts val="0"/>
              </a:spcAft>
              <a:buSzPts val="1800"/>
              <a:buChar char="●"/>
            </a:pPr>
            <a:r>
              <a:rPr lang="en-US" u="sng"/>
              <a:t>Purchase cost</a:t>
            </a:r>
            <a:r>
              <a:rPr lang="en-US"/>
              <a:t> -- the actual price of the items</a:t>
            </a:r>
            <a:endParaRPr/>
          </a:p>
          <a:p>
            <a:pPr marL="342900" lvl="0" indent="-342900" algn="l" rtl="0">
              <a:spcBef>
                <a:spcPts val="480"/>
              </a:spcBef>
              <a:spcAft>
                <a:spcPts val="0"/>
              </a:spcAft>
              <a:buSzPts val="1800"/>
              <a:buChar char="●"/>
            </a:pPr>
            <a:r>
              <a:rPr lang="en-US"/>
              <a:t>Other costs</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836613" y="242888"/>
            <a:ext cx="7475537" cy="433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Deterministic Models</a:t>
            </a:r>
            <a:endParaRPr/>
          </a:p>
        </p:txBody>
      </p:sp>
      <p:sp>
        <p:nvSpPr>
          <p:cNvPr id="107" name="Google Shape;107;p17"/>
          <p:cNvSpPr txBox="1">
            <a:spLocks noGrp="1"/>
          </p:cNvSpPr>
          <p:nvPr>
            <p:ph type="body" idx="1"/>
          </p:nvPr>
        </p:nvSpPr>
        <p:spPr>
          <a:xfrm>
            <a:off x="700088" y="1106488"/>
            <a:ext cx="7566025" cy="3851275"/>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t>The simplest inventory models assume demand and the other parameters of the problem to be </a:t>
            </a:r>
            <a:r>
              <a:rPr lang="en-US" u="sng"/>
              <a:t>deterministic</a:t>
            </a:r>
            <a:r>
              <a:rPr lang="en-US"/>
              <a:t> and constant.  </a:t>
            </a:r>
            <a:endParaRPr/>
          </a:p>
          <a:p>
            <a:pPr marL="342900" lvl="0" indent="-342900" algn="l" rtl="0">
              <a:spcBef>
                <a:spcPts val="480"/>
              </a:spcBef>
              <a:spcAft>
                <a:spcPts val="0"/>
              </a:spcAft>
              <a:buSzPts val="1800"/>
              <a:buChar char="●"/>
            </a:pPr>
            <a:r>
              <a:rPr lang="en-US"/>
              <a:t>The deterministic models covered in this chapter are:</a:t>
            </a:r>
            <a:endParaRPr/>
          </a:p>
          <a:p>
            <a:pPr marL="742950" lvl="1" indent="-285750" algn="l" rtl="0">
              <a:spcBef>
                <a:spcPts val="480"/>
              </a:spcBef>
              <a:spcAft>
                <a:spcPts val="0"/>
              </a:spcAft>
              <a:buSzPts val="3000"/>
              <a:buFont typeface="Book Antiqua"/>
              <a:buChar char="•"/>
            </a:pPr>
            <a:r>
              <a:rPr lang="en-US"/>
              <a:t>Economic order quantity (EOQ)</a:t>
            </a:r>
            <a:endParaRPr/>
          </a:p>
          <a:p>
            <a:pPr marL="742950" lvl="1" indent="-285750" algn="l" rtl="0">
              <a:spcBef>
                <a:spcPts val="480"/>
              </a:spcBef>
              <a:spcAft>
                <a:spcPts val="0"/>
              </a:spcAft>
              <a:buSzPts val="3000"/>
              <a:buFont typeface="Book Antiqua"/>
              <a:buChar char="•"/>
            </a:pPr>
            <a:r>
              <a:rPr lang="en-US"/>
              <a:t>Economic production lot size</a:t>
            </a:r>
            <a:endParaRPr/>
          </a:p>
          <a:p>
            <a:pPr marL="742950" lvl="1" indent="-285750" algn="l" rtl="0">
              <a:spcBef>
                <a:spcPts val="480"/>
              </a:spcBef>
              <a:spcAft>
                <a:spcPts val="0"/>
              </a:spcAft>
              <a:buSzPts val="3000"/>
              <a:buFont typeface="Book Antiqua"/>
              <a:buChar char="•"/>
            </a:pPr>
            <a:r>
              <a:rPr lang="en-US"/>
              <a:t>EOQ with planned shortages</a:t>
            </a:r>
            <a:endParaRPr/>
          </a:p>
          <a:p>
            <a:pPr marL="742950" lvl="1" indent="-285750" algn="l" rtl="0">
              <a:spcBef>
                <a:spcPts val="480"/>
              </a:spcBef>
              <a:spcAft>
                <a:spcPts val="0"/>
              </a:spcAft>
              <a:buSzPts val="3000"/>
              <a:buFont typeface="Book Antiqua"/>
              <a:buChar char="•"/>
            </a:pPr>
            <a:r>
              <a:rPr lang="en-US"/>
              <a:t>EOQ with quantity discounts</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836613" y="204788"/>
            <a:ext cx="7475537" cy="5095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Economic Order Quantity (EOQ)</a:t>
            </a:r>
            <a:endParaRPr/>
          </a:p>
        </p:txBody>
      </p:sp>
      <p:sp>
        <p:nvSpPr>
          <p:cNvPr id="113" name="Google Shape;113;p18"/>
          <p:cNvSpPr txBox="1">
            <a:spLocks noGrp="1"/>
          </p:cNvSpPr>
          <p:nvPr>
            <p:ph type="body" idx="1"/>
          </p:nvPr>
        </p:nvSpPr>
        <p:spPr>
          <a:xfrm>
            <a:off x="700088" y="1106488"/>
            <a:ext cx="7566025" cy="259873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t>The most basic of the deterministic inventory models is the </a:t>
            </a:r>
            <a:r>
              <a:rPr lang="en-US" u="sng"/>
              <a:t>economic order quantity (EOQ)</a:t>
            </a:r>
            <a:r>
              <a:rPr lang="en-US"/>
              <a:t>.  </a:t>
            </a:r>
            <a:endParaRPr/>
          </a:p>
          <a:p>
            <a:pPr marL="342900" lvl="0" indent="-342900" algn="l" rtl="0">
              <a:spcBef>
                <a:spcPts val="480"/>
              </a:spcBef>
              <a:spcAft>
                <a:spcPts val="0"/>
              </a:spcAft>
              <a:buSzPts val="1800"/>
              <a:buChar char="●"/>
            </a:pPr>
            <a:r>
              <a:rPr lang="en-US"/>
              <a:t>The variable costs in this model are annual holding cost and annual ordering cost.  </a:t>
            </a:r>
            <a:endParaRPr/>
          </a:p>
          <a:p>
            <a:pPr marL="342900" lvl="0" indent="-342900" algn="l" rtl="0">
              <a:spcBef>
                <a:spcPts val="480"/>
              </a:spcBef>
              <a:spcAft>
                <a:spcPts val="0"/>
              </a:spcAft>
              <a:buSzPts val="1800"/>
              <a:buChar char="●"/>
            </a:pPr>
            <a:r>
              <a:rPr lang="en-US"/>
              <a:t>For the EOQ, annual holding and ordering costs are equal.</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Economic Order Quantity</a:t>
            </a:r>
            <a:endParaRPr/>
          </a:p>
        </p:txBody>
      </p:sp>
      <p:sp>
        <p:nvSpPr>
          <p:cNvPr id="119" name="Google Shape;119;p19"/>
          <p:cNvSpPr txBox="1">
            <a:spLocks noGrp="1"/>
          </p:cNvSpPr>
          <p:nvPr>
            <p:ph type="body" idx="1"/>
          </p:nvPr>
        </p:nvSpPr>
        <p:spPr>
          <a:xfrm>
            <a:off x="700088" y="1119188"/>
            <a:ext cx="7862887" cy="4975225"/>
          </a:xfrm>
          <a:prstGeom prst="rect">
            <a:avLst/>
          </a:prstGeom>
          <a:noFill/>
          <a:ln>
            <a:noFill/>
          </a:ln>
        </p:spPr>
        <p:txBody>
          <a:bodyPr spcFirstLastPara="1" wrap="square" lIns="90475" tIns="44450" rIns="90475" bIns="44450" anchor="t" anchorCtr="0">
            <a:noAutofit/>
          </a:bodyPr>
          <a:lstStyle/>
          <a:p>
            <a:pPr marL="342900" lvl="0" indent="-342900" algn="l" rtl="0">
              <a:lnSpc>
                <a:spcPct val="90000"/>
              </a:lnSpc>
              <a:spcBef>
                <a:spcPts val="0"/>
              </a:spcBef>
              <a:spcAft>
                <a:spcPts val="0"/>
              </a:spcAft>
              <a:buSzPts val="1800"/>
              <a:buChar char="●"/>
            </a:pPr>
            <a:r>
              <a:rPr lang="en-US">
                <a:solidFill>
                  <a:srgbClr val="66FFFF"/>
                </a:solidFill>
              </a:rPr>
              <a:t>Assumptions</a:t>
            </a:r>
            <a:endParaRPr/>
          </a:p>
          <a:p>
            <a:pPr marL="742950" lvl="1" indent="-285750" algn="l" rtl="0">
              <a:lnSpc>
                <a:spcPct val="90000"/>
              </a:lnSpc>
              <a:spcBef>
                <a:spcPts val="480"/>
              </a:spcBef>
              <a:spcAft>
                <a:spcPts val="0"/>
              </a:spcAft>
              <a:buSzPts val="3000"/>
              <a:buFont typeface="Book Antiqua"/>
              <a:buChar char="•"/>
            </a:pPr>
            <a:r>
              <a:rPr lang="en-US"/>
              <a:t>Demand </a:t>
            </a:r>
            <a:r>
              <a:rPr lang="en-US" i="1"/>
              <a:t>D</a:t>
            </a:r>
            <a:r>
              <a:rPr lang="en-US"/>
              <a:t> is known and occurs at a constant rate.</a:t>
            </a:r>
            <a:endParaRPr/>
          </a:p>
          <a:p>
            <a:pPr marL="742950" lvl="1" indent="-285750" algn="l" rtl="0">
              <a:lnSpc>
                <a:spcPct val="90000"/>
              </a:lnSpc>
              <a:spcBef>
                <a:spcPts val="480"/>
              </a:spcBef>
              <a:spcAft>
                <a:spcPts val="0"/>
              </a:spcAft>
              <a:buSzPts val="3000"/>
              <a:buFont typeface="Book Antiqua"/>
              <a:buChar char="•"/>
            </a:pPr>
            <a:r>
              <a:rPr lang="en-US"/>
              <a:t>The order quantity </a:t>
            </a:r>
            <a:r>
              <a:rPr lang="en-US" i="1"/>
              <a:t>Q</a:t>
            </a:r>
            <a:r>
              <a:rPr lang="en-US"/>
              <a:t> is the same for each order.</a:t>
            </a:r>
            <a:endParaRPr/>
          </a:p>
          <a:p>
            <a:pPr marL="742950" lvl="1" indent="-285750" algn="l" rtl="0">
              <a:lnSpc>
                <a:spcPct val="90000"/>
              </a:lnSpc>
              <a:spcBef>
                <a:spcPts val="480"/>
              </a:spcBef>
              <a:spcAft>
                <a:spcPts val="0"/>
              </a:spcAft>
              <a:buSzPts val="3000"/>
              <a:buFont typeface="Book Antiqua"/>
              <a:buChar char="•"/>
            </a:pPr>
            <a:r>
              <a:rPr lang="en-US"/>
              <a:t>The cost per order, $</a:t>
            </a:r>
            <a:r>
              <a:rPr lang="en-US" i="1"/>
              <a:t>C</a:t>
            </a:r>
            <a:r>
              <a:rPr lang="en-US" baseline="-25000"/>
              <a:t>o</a:t>
            </a:r>
            <a:r>
              <a:rPr lang="en-US"/>
              <a:t>, is constant and does not depend on the order quantity.</a:t>
            </a:r>
            <a:endParaRPr/>
          </a:p>
          <a:p>
            <a:pPr marL="742950" lvl="1" indent="-285750" algn="l" rtl="0">
              <a:lnSpc>
                <a:spcPct val="90000"/>
              </a:lnSpc>
              <a:spcBef>
                <a:spcPts val="480"/>
              </a:spcBef>
              <a:spcAft>
                <a:spcPts val="0"/>
              </a:spcAft>
              <a:buSzPts val="3000"/>
              <a:buFont typeface="Book Antiqua"/>
              <a:buChar char="•"/>
            </a:pPr>
            <a:r>
              <a:rPr lang="en-US"/>
              <a:t>The purchase cost per unit, </a:t>
            </a:r>
            <a:r>
              <a:rPr lang="en-US" i="1"/>
              <a:t>C</a:t>
            </a:r>
            <a:r>
              <a:rPr lang="en-US"/>
              <a:t>, is constant and does not depend on the quantity ordered.</a:t>
            </a:r>
            <a:endParaRPr/>
          </a:p>
          <a:p>
            <a:pPr marL="742950" lvl="1" indent="-285750" algn="l" rtl="0">
              <a:lnSpc>
                <a:spcPct val="90000"/>
              </a:lnSpc>
              <a:spcBef>
                <a:spcPts val="480"/>
              </a:spcBef>
              <a:spcAft>
                <a:spcPts val="0"/>
              </a:spcAft>
              <a:buSzPts val="3000"/>
              <a:buFont typeface="Book Antiqua"/>
              <a:buChar char="•"/>
            </a:pPr>
            <a:r>
              <a:rPr lang="en-US"/>
              <a:t>The inventory holding cost per unit per time period, $</a:t>
            </a:r>
            <a:r>
              <a:rPr lang="en-US" i="1"/>
              <a:t>C</a:t>
            </a:r>
            <a:r>
              <a:rPr lang="en-US" baseline="-25000"/>
              <a:t>h</a:t>
            </a:r>
            <a:r>
              <a:rPr lang="en-US"/>
              <a:t>, is constant.</a:t>
            </a:r>
            <a:endParaRPr/>
          </a:p>
          <a:p>
            <a:pPr marL="742950" lvl="1" indent="-285750" algn="l" rtl="0">
              <a:lnSpc>
                <a:spcPct val="90000"/>
              </a:lnSpc>
              <a:spcBef>
                <a:spcPts val="480"/>
              </a:spcBef>
              <a:spcAft>
                <a:spcPts val="0"/>
              </a:spcAft>
              <a:buSzPts val="3000"/>
              <a:buFont typeface="Book Antiqua"/>
              <a:buChar char="•"/>
            </a:pPr>
            <a:r>
              <a:rPr lang="en-US"/>
              <a:t>Shortages such as stock-outs or backorders are not permitted.</a:t>
            </a:r>
            <a:endParaRPr/>
          </a:p>
          <a:p>
            <a:pPr marL="742950" lvl="1" indent="-285750" algn="l" rtl="0">
              <a:lnSpc>
                <a:spcPct val="90000"/>
              </a:lnSpc>
              <a:spcBef>
                <a:spcPts val="480"/>
              </a:spcBef>
              <a:spcAft>
                <a:spcPts val="0"/>
              </a:spcAft>
              <a:buSzPts val="3000"/>
              <a:buFont typeface="Book Antiqua"/>
              <a:buChar char="•"/>
            </a:pPr>
            <a:r>
              <a:rPr lang="en-US"/>
              <a:t>The lead time for an order is constant.</a:t>
            </a:r>
            <a:endParaRPr/>
          </a:p>
          <a:p>
            <a:pPr marL="742950" lvl="1" indent="-285750" algn="l" rtl="0">
              <a:lnSpc>
                <a:spcPct val="90000"/>
              </a:lnSpc>
              <a:spcBef>
                <a:spcPts val="480"/>
              </a:spcBef>
              <a:spcAft>
                <a:spcPts val="0"/>
              </a:spcAft>
              <a:buSzPts val="3000"/>
              <a:buFont typeface="Book Antiqua"/>
              <a:buChar char="•"/>
            </a:pPr>
            <a:r>
              <a:rPr lang="en-US"/>
              <a:t>The inventory position is reviewed continuously.</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36613" y="242888"/>
            <a:ext cx="7475537" cy="433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Economic Order Quantity</a:t>
            </a:r>
            <a:endParaRPr/>
          </a:p>
        </p:txBody>
      </p:sp>
      <p:sp>
        <p:nvSpPr>
          <p:cNvPr id="125" name="Google Shape;125;p20"/>
          <p:cNvSpPr txBox="1">
            <a:spLocks noGrp="1"/>
          </p:cNvSpPr>
          <p:nvPr>
            <p:ph type="body" idx="1"/>
          </p:nvPr>
        </p:nvSpPr>
        <p:spPr>
          <a:xfrm>
            <a:off x="692150" y="1100138"/>
            <a:ext cx="7886700" cy="3462337"/>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Formulas</a:t>
            </a:r>
            <a:endParaRPr/>
          </a:p>
          <a:p>
            <a:pPr marL="342900" lvl="0" indent="-342900" algn="l" rtl="0">
              <a:spcBef>
                <a:spcPts val="200"/>
              </a:spcBef>
              <a:spcAft>
                <a:spcPts val="0"/>
              </a:spcAft>
              <a:buSzPts val="750"/>
              <a:buFont typeface="Arial"/>
              <a:buNone/>
            </a:pPr>
            <a:endParaRPr sz="1000"/>
          </a:p>
          <a:p>
            <a:pPr marL="742950" lvl="1" indent="-285750" algn="l" rtl="0">
              <a:spcBef>
                <a:spcPts val="480"/>
              </a:spcBef>
              <a:spcAft>
                <a:spcPts val="0"/>
              </a:spcAft>
              <a:buSzPts val="3000"/>
              <a:buFont typeface="Book Antiqua"/>
              <a:buChar char="•"/>
            </a:pPr>
            <a:r>
              <a:rPr lang="en-US"/>
              <a:t>Optimal order quantity:   </a:t>
            </a:r>
            <a:r>
              <a:rPr lang="en-US" i="1"/>
              <a:t>Q </a:t>
            </a:r>
            <a:r>
              <a:rPr lang="en-US"/>
              <a:t>* =    2</a:t>
            </a:r>
            <a:r>
              <a:rPr lang="en-US" i="1"/>
              <a:t>DC</a:t>
            </a:r>
            <a:r>
              <a:rPr lang="en-US" baseline="-25000"/>
              <a:t>o</a:t>
            </a:r>
            <a:r>
              <a:rPr lang="en-US"/>
              <a:t>/</a:t>
            </a:r>
            <a:r>
              <a:rPr lang="en-US" i="1"/>
              <a:t>C</a:t>
            </a:r>
            <a:r>
              <a:rPr lang="en-US" baseline="-25000"/>
              <a:t>h</a:t>
            </a:r>
            <a:r>
              <a:rPr lang="en-US"/>
              <a:t>   </a:t>
            </a:r>
            <a:endParaRPr/>
          </a:p>
          <a:p>
            <a:pPr marL="342900" lvl="0" indent="-342900" algn="l" rtl="0">
              <a:spcBef>
                <a:spcPts val="200"/>
              </a:spcBef>
              <a:spcAft>
                <a:spcPts val="0"/>
              </a:spcAft>
              <a:buSzPts val="750"/>
              <a:buFont typeface="Arial"/>
              <a:buNone/>
            </a:pPr>
            <a:endParaRPr sz="1000"/>
          </a:p>
          <a:p>
            <a:pPr marL="742950" lvl="1" indent="-285750" algn="l" rtl="0">
              <a:spcBef>
                <a:spcPts val="480"/>
              </a:spcBef>
              <a:spcAft>
                <a:spcPts val="0"/>
              </a:spcAft>
              <a:buSzPts val="3000"/>
              <a:buFont typeface="Book Antiqua"/>
              <a:buChar char="•"/>
            </a:pPr>
            <a:r>
              <a:rPr lang="en-US"/>
              <a:t>Number of orders per year:  </a:t>
            </a:r>
            <a:r>
              <a:rPr lang="en-US" i="1"/>
              <a:t>D</a:t>
            </a:r>
            <a:r>
              <a:rPr lang="en-US"/>
              <a:t>/</a:t>
            </a:r>
            <a:r>
              <a:rPr lang="en-US" i="1"/>
              <a:t>Q </a:t>
            </a:r>
            <a:r>
              <a:rPr lang="en-US"/>
              <a:t>*  </a:t>
            </a:r>
            <a:endParaRPr/>
          </a:p>
          <a:p>
            <a:pPr marL="342900" lvl="0" indent="-342900" algn="l" rtl="0">
              <a:spcBef>
                <a:spcPts val="200"/>
              </a:spcBef>
              <a:spcAft>
                <a:spcPts val="0"/>
              </a:spcAft>
              <a:buSzPts val="750"/>
              <a:buFont typeface="Arial"/>
              <a:buNone/>
            </a:pPr>
            <a:endParaRPr sz="1000"/>
          </a:p>
          <a:p>
            <a:pPr marL="742950" lvl="1" indent="-285750" algn="l" rtl="0">
              <a:spcBef>
                <a:spcPts val="480"/>
              </a:spcBef>
              <a:spcAft>
                <a:spcPts val="0"/>
              </a:spcAft>
              <a:buSzPts val="3000"/>
              <a:buFont typeface="Book Antiqua"/>
              <a:buChar char="•"/>
            </a:pPr>
            <a:r>
              <a:rPr lang="en-US"/>
              <a:t>Time between orders (cycle time):  </a:t>
            </a:r>
            <a:r>
              <a:rPr lang="en-US" i="1"/>
              <a:t>Q </a:t>
            </a:r>
            <a:r>
              <a:rPr lang="en-US"/>
              <a:t>*/</a:t>
            </a:r>
            <a:r>
              <a:rPr lang="en-US" i="1"/>
              <a:t>D</a:t>
            </a:r>
            <a:r>
              <a:rPr lang="en-US"/>
              <a:t> years</a:t>
            </a:r>
            <a:endParaRPr/>
          </a:p>
          <a:p>
            <a:pPr marL="342900" lvl="0" indent="-342900" algn="l" rtl="0">
              <a:spcBef>
                <a:spcPts val="200"/>
              </a:spcBef>
              <a:spcAft>
                <a:spcPts val="0"/>
              </a:spcAft>
              <a:buSzPts val="750"/>
              <a:buFont typeface="Arial"/>
              <a:buNone/>
            </a:pPr>
            <a:endParaRPr sz="1000"/>
          </a:p>
          <a:p>
            <a:pPr marL="742950" lvl="1" indent="-285750" algn="l" rtl="0">
              <a:spcBef>
                <a:spcPts val="480"/>
              </a:spcBef>
              <a:spcAft>
                <a:spcPts val="0"/>
              </a:spcAft>
              <a:buSzPts val="3000"/>
              <a:buFont typeface="Book Antiqua"/>
              <a:buChar char="•"/>
            </a:pPr>
            <a:r>
              <a:rPr lang="en-US"/>
              <a:t>Total annual cost:  [</a:t>
            </a:r>
            <a:r>
              <a:rPr lang="en-US" i="1"/>
              <a:t>C</a:t>
            </a:r>
            <a:r>
              <a:rPr lang="en-US" baseline="-25000"/>
              <a:t>h</a:t>
            </a:r>
            <a:r>
              <a:rPr lang="en-US"/>
              <a:t>(</a:t>
            </a:r>
            <a:r>
              <a:rPr lang="en-US" i="1"/>
              <a:t>Q</a:t>
            </a:r>
            <a:r>
              <a:rPr lang="en-US"/>
              <a:t>*/2)] + [</a:t>
            </a:r>
            <a:r>
              <a:rPr lang="en-US" i="1"/>
              <a:t>C</a:t>
            </a:r>
            <a:r>
              <a:rPr lang="en-US" baseline="-25000"/>
              <a:t>o</a:t>
            </a:r>
            <a:r>
              <a:rPr lang="en-US"/>
              <a:t>(</a:t>
            </a:r>
            <a:r>
              <a:rPr lang="en-US" i="1"/>
              <a:t>D</a:t>
            </a:r>
            <a:r>
              <a:rPr lang="en-US"/>
              <a:t>/</a:t>
            </a:r>
            <a:r>
              <a:rPr lang="en-US" i="1"/>
              <a:t>Q </a:t>
            </a:r>
            <a:r>
              <a:rPr lang="en-US"/>
              <a:t>*)]</a:t>
            </a:r>
            <a:endParaRPr/>
          </a:p>
          <a:p>
            <a:pPr marL="342900" lvl="0" indent="-342900" algn="l" rtl="0">
              <a:spcBef>
                <a:spcPts val="480"/>
              </a:spcBef>
              <a:spcAft>
                <a:spcPts val="0"/>
              </a:spcAft>
              <a:buSzPts val="1800"/>
              <a:buFont typeface="Arial"/>
              <a:buNone/>
            </a:pPr>
            <a:r>
              <a:rPr lang="en-US"/>
              <a:t>   				           (holding + ordering)</a:t>
            </a:r>
            <a:endParaRPr/>
          </a:p>
        </p:txBody>
      </p:sp>
      <p:sp>
        <p:nvSpPr>
          <p:cNvPr id="126" name="Google Shape;126;p20"/>
          <p:cNvSpPr/>
          <p:nvPr/>
        </p:nvSpPr>
        <p:spPr>
          <a:xfrm>
            <a:off x="5746750" y="1695450"/>
            <a:ext cx="1449388" cy="458788"/>
          </a:xfrm>
          <a:custGeom>
            <a:avLst/>
            <a:gdLst/>
            <a:ahLst/>
            <a:cxnLst/>
            <a:rect l="l" t="t" r="r" b="b"/>
            <a:pathLst>
              <a:path w="913" h="289" extrusionOk="0">
                <a:moveTo>
                  <a:pt x="912" y="0"/>
                </a:moveTo>
                <a:lnTo>
                  <a:pt x="79" y="0"/>
                </a:lnTo>
                <a:lnTo>
                  <a:pt x="79" y="288"/>
                </a:lnTo>
                <a:lnTo>
                  <a:pt x="0" y="192"/>
                </a:lnTo>
                <a:lnTo>
                  <a:pt x="48" y="192"/>
                </a:lnTo>
              </a:path>
            </a:pathLst>
          </a:custGeom>
          <a:noFill/>
          <a:ln w="12700" cap="rnd" cmpd="sng">
            <a:solidFill>
              <a:srgbClr val="FFFFFF"/>
            </a:solidFill>
            <a:prstDash val="solid"/>
            <a:round/>
            <a:headEnd type="none" w="sm" len="sm"/>
            <a:tailEnd type="none" w="sm" len="sm"/>
          </a:ln>
          <a:effectLst>
            <a:outerShdw dist="17961" dir="2700000" algn="ctr" rotWithShape="0">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36613" y="242888"/>
            <a:ext cx="7475537" cy="433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Example:  Bart’s Barometer Business</a:t>
            </a:r>
            <a:endParaRPr/>
          </a:p>
        </p:txBody>
      </p:sp>
      <p:sp>
        <p:nvSpPr>
          <p:cNvPr id="132" name="Google Shape;132;p21"/>
          <p:cNvSpPr txBox="1">
            <a:spLocks noGrp="1"/>
          </p:cNvSpPr>
          <p:nvPr>
            <p:ph type="body" idx="1"/>
          </p:nvPr>
        </p:nvSpPr>
        <p:spPr>
          <a:xfrm>
            <a:off x="692150" y="1106488"/>
            <a:ext cx="7886700" cy="3656012"/>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solidFill>
                  <a:srgbClr val="66FFFF"/>
                </a:solidFill>
              </a:rPr>
              <a:t>Economic Order Quantity Model</a:t>
            </a:r>
            <a:r>
              <a:rPr lang="en-US"/>
              <a:t>	</a:t>
            </a:r>
            <a:endParaRPr/>
          </a:p>
          <a:p>
            <a:pPr marL="342900" lvl="0" indent="-342900" algn="l" rtl="0">
              <a:spcBef>
                <a:spcPts val="480"/>
              </a:spcBef>
              <a:spcAft>
                <a:spcPts val="0"/>
              </a:spcAft>
              <a:buSzPts val="1800"/>
              <a:buFont typeface="Arial"/>
              <a:buNone/>
            </a:pPr>
            <a:r>
              <a:rPr lang="en-US"/>
              <a:t>		Bart's Barometer Business is a retail outlet that</a:t>
            </a:r>
            <a:endParaRPr/>
          </a:p>
          <a:p>
            <a:pPr marL="342900" lvl="0" indent="-342900" algn="l" rtl="0">
              <a:spcBef>
                <a:spcPts val="480"/>
              </a:spcBef>
              <a:spcAft>
                <a:spcPts val="0"/>
              </a:spcAft>
              <a:buSzPts val="1800"/>
              <a:buFont typeface="Arial"/>
              <a:buNone/>
            </a:pPr>
            <a:r>
              <a:rPr lang="en-US"/>
              <a:t>	deals exclusively with weather equipment.  Bart is</a:t>
            </a:r>
            <a:endParaRPr/>
          </a:p>
          <a:p>
            <a:pPr marL="342900" lvl="0" indent="-342900" algn="l" rtl="0">
              <a:spcBef>
                <a:spcPts val="480"/>
              </a:spcBef>
              <a:spcAft>
                <a:spcPts val="0"/>
              </a:spcAft>
              <a:buSzPts val="1800"/>
              <a:buFont typeface="Arial"/>
              <a:buNone/>
            </a:pPr>
            <a:r>
              <a:rPr lang="en-US"/>
              <a:t>	trying to decide on an inventory and reorder policy</a:t>
            </a:r>
            <a:endParaRPr/>
          </a:p>
          <a:p>
            <a:pPr marL="342900" lvl="0" indent="-342900" algn="l" rtl="0">
              <a:spcBef>
                <a:spcPts val="480"/>
              </a:spcBef>
              <a:spcAft>
                <a:spcPts val="0"/>
              </a:spcAft>
              <a:buSzPts val="1800"/>
              <a:buFont typeface="Arial"/>
              <a:buNone/>
            </a:pPr>
            <a:r>
              <a:rPr lang="en-US"/>
              <a:t>	for home barometers.  </a:t>
            </a:r>
            <a:endParaRPr/>
          </a:p>
          <a:p>
            <a:pPr marL="342900" lvl="0" indent="-342900" algn="l" rtl="0">
              <a:spcBef>
                <a:spcPts val="480"/>
              </a:spcBef>
              <a:spcAft>
                <a:spcPts val="0"/>
              </a:spcAft>
              <a:buSzPts val="1800"/>
              <a:buFont typeface="Arial"/>
              <a:buNone/>
            </a:pPr>
            <a:r>
              <a:rPr lang="en-US"/>
              <a:t>   		Barometers cost Bart $50 each and demand is</a:t>
            </a:r>
            <a:endParaRPr/>
          </a:p>
          <a:p>
            <a:pPr marL="342900" lvl="0" indent="-342900" algn="l" rtl="0">
              <a:spcBef>
                <a:spcPts val="480"/>
              </a:spcBef>
              <a:spcAft>
                <a:spcPts val="0"/>
              </a:spcAft>
              <a:buSzPts val="1800"/>
              <a:buFont typeface="Arial"/>
              <a:buNone/>
            </a:pPr>
            <a:r>
              <a:rPr lang="en-US"/>
              <a:t>	about 500 per year distributed fairly evenly</a:t>
            </a:r>
            <a:endParaRPr/>
          </a:p>
          <a:p>
            <a:pPr marL="342900" lvl="0" indent="-342900" algn="l" rtl="0">
              <a:spcBef>
                <a:spcPts val="480"/>
              </a:spcBef>
              <a:spcAft>
                <a:spcPts val="0"/>
              </a:spcAft>
              <a:buSzPts val="1800"/>
              <a:buFont typeface="Arial"/>
              <a:buNone/>
            </a:pPr>
            <a:r>
              <a:rPr lang="en-US"/>
              <a:t>	throughout the year.  </a:t>
            </a:r>
            <a:endParaRPr/>
          </a:p>
        </p:txBody>
      </p:sp>
    </p:spTree>
  </p:cSld>
  <p:clrMapOvr>
    <a:masterClrMapping/>
  </p:clrMapOvr>
  <p:transition>
    <p:fade thruBlk="1"/>
  </p:transition>
</p:sld>
</file>

<file path=ppt/theme/theme1.xml><?xml version="1.0" encoding="utf-8"?>
<a:theme xmlns:a="http://schemas.openxmlformats.org/drawingml/2006/main" name="QMB11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849</Words>
  <Application>Microsoft Office PowerPoint</Application>
  <PresentationFormat>On-screen Show (4:3)</PresentationFormat>
  <Paragraphs>202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Poppins</vt:lpstr>
      <vt:lpstr>Calibri</vt:lpstr>
      <vt:lpstr>Arial</vt:lpstr>
      <vt:lpstr>Times New Roman</vt:lpstr>
      <vt:lpstr>Noto Sans Symbols</vt:lpstr>
      <vt:lpstr>Book Antiqua</vt:lpstr>
      <vt:lpstr>QMB11ch01</vt:lpstr>
      <vt:lpstr>PowerPoint Presentation</vt:lpstr>
      <vt:lpstr>Chapter 14, Part A Inventory Models with Deterministic Demand</vt:lpstr>
      <vt:lpstr>Inventory Models</vt:lpstr>
      <vt:lpstr>Inventory Costs</vt:lpstr>
      <vt:lpstr>Deterministic Models</vt:lpstr>
      <vt:lpstr>Economic Order Quantity (EOQ)</vt:lpstr>
      <vt:lpstr>Economic Order Quantity</vt:lpstr>
      <vt:lpstr>Economic Order Quantity</vt:lpstr>
      <vt:lpstr>Example:  Bart’s Barometer Business</vt:lpstr>
      <vt:lpstr>PowerPoint Presentation</vt:lpstr>
      <vt:lpstr>Example:  Bart’s Barometer Business</vt:lpstr>
      <vt:lpstr>Example:  Bart’s Barometer Business</vt:lpstr>
      <vt:lpstr>Example:  Bart’s Barometer Business</vt:lpstr>
      <vt:lpstr>Economic Production Lot Size</vt:lpstr>
      <vt:lpstr>Economic Production Lot Size</vt:lpstr>
      <vt:lpstr>Economic Production Lot Size</vt:lpstr>
      <vt:lpstr>Example:  Beauty Bar Soap</vt:lpstr>
      <vt:lpstr>Example:  Beauty Bar Soap</vt:lpstr>
      <vt:lpstr>Example:  Beauty Bar Soap</vt:lpstr>
      <vt:lpstr>Example:  Beauty Bar Soap</vt:lpstr>
      <vt:lpstr>Example:  Beauty Bar Soap</vt:lpstr>
      <vt:lpstr>Example:  Beauty Bar Soap</vt:lpstr>
      <vt:lpstr>End of Chapter 14, Part A</vt:lpstr>
      <vt:lpstr>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dc:creator>
  <cp:lastModifiedBy>User</cp:lastModifiedBy>
  <cp:revision>6</cp:revision>
  <dcterms:modified xsi:type="dcterms:W3CDTF">2020-11-14T09:04:38Z</dcterms:modified>
</cp:coreProperties>
</file>