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60"/>
  </p:notesMasterIdLst>
  <p:handoutMasterIdLst>
    <p:handoutMasterId r:id="rId61"/>
  </p:handoutMasterIdLst>
  <p:sldIdLst>
    <p:sldId id="294" r:id="rId2"/>
    <p:sldId id="257" r:id="rId3"/>
    <p:sldId id="362" r:id="rId4"/>
    <p:sldId id="363" r:id="rId5"/>
    <p:sldId id="364" r:id="rId6"/>
    <p:sldId id="365" r:id="rId7"/>
    <p:sldId id="330" r:id="rId8"/>
    <p:sldId id="369" r:id="rId9"/>
    <p:sldId id="370" r:id="rId10"/>
    <p:sldId id="371" r:id="rId11"/>
    <p:sldId id="332" r:id="rId12"/>
    <p:sldId id="366" r:id="rId13"/>
    <p:sldId id="372" r:id="rId14"/>
    <p:sldId id="367" r:id="rId15"/>
    <p:sldId id="368" r:id="rId16"/>
    <p:sldId id="295" r:id="rId17"/>
    <p:sldId id="326" r:id="rId18"/>
    <p:sldId id="296" r:id="rId19"/>
    <p:sldId id="297" r:id="rId20"/>
    <p:sldId id="313" r:id="rId21"/>
    <p:sldId id="317" r:id="rId22"/>
    <p:sldId id="299" r:id="rId23"/>
    <p:sldId id="316" r:id="rId24"/>
    <p:sldId id="318" r:id="rId25"/>
    <p:sldId id="300" r:id="rId26"/>
    <p:sldId id="309" r:id="rId27"/>
    <p:sldId id="319" r:id="rId28"/>
    <p:sldId id="320" r:id="rId29"/>
    <p:sldId id="322" r:id="rId30"/>
    <p:sldId id="323" r:id="rId31"/>
    <p:sldId id="327" r:id="rId32"/>
    <p:sldId id="328" r:id="rId33"/>
    <p:sldId id="333" r:id="rId34"/>
    <p:sldId id="350" r:id="rId35"/>
    <p:sldId id="334" r:id="rId36"/>
    <p:sldId id="335" r:id="rId37"/>
    <p:sldId id="360" r:id="rId38"/>
    <p:sldId id="338" r:id="rId39"/>
    <p:sldId id="341" r:id="rId40"/>
    <p:sldId id="342" r:id="rId41"/>
    <p:sldId id="340" r:id="rId42"/>
    <p:sldId id="336" r:id="rId43"/>
    <p:sldId id="349" r:id="rId44"/>
    <p:sldId id="348" r:id="rId45"/>
    <p:sldId id="351" r:id="rId46"/>
    <p:sldId id="345" r:id="rId47"/>
    <p:sldId id="346" r:id="rId48"/>
    <p:sldId id="347" r:id="rId49"/>
    <p:sldId id="352" r:id="rId50"/>
    <p:sldId id="353" r:id="rId51"/>
    <p:sldId id="354" r:id="rId52"/>
    <p:sldId id="355" r:id="rId53"/>
    <p:sldId id="356" r:id="rId54"/>
    <p:sldId id="357" r:id="rId55"/>
    <p:sldId id="358" r:id="rId56"/>
    <p:sldId id="359" r:id="rId57"/>
    <p:sldId id="337" r:id="rId58"/>
    <p:sldId id="301" r:id="rId5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9F9B"/>
    <a:srgbClr val="059B9F"/>
    <a:srgbClr val="029EA2"/>
    <a:srgbClr val="A8F6FE"/>
    <a:srgbClr val="68F1FC"/>
    <a:srgbClr val="04D0E0"/>
    <a:srgbClr val="0066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 snapToGrid="0">
      <p:cViewPr>
        <p:scale>
          <a:sx n="75" d="100"/>
          <a:sy n="75" d="100"/>
        </p:scale>
        <p:origin x="-762" y="-42"/>
      </p:cViewPr>
      <p:guideLst>
        <p:guide orient="horz" pos="808"/>
        <p:guide pos="50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33.xml"/><Relationship Id="rId3" Type="http://schemas.openxmlformats.org/officeDocument/2006/relationships/slide" Target="slides/slide5.xml"/><Relationship Id="rId7" Type="http://schemas.openxmlformats.org/officeDocument/2006/relationships/slide" Target="slides/slide31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6" Type="http://schemas.openxmlformats.org/officeDocument/2006/relationships/slide" Target="slides/slide13.xml"/><Relationship Id="rId5" Type="http://schemas.openxmlformats.org/officeDocument/2006/relationships/slide" Target="slides/slide7.xml"/><Relationship Id="rId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i="1">
                <a:effectLst/>
                <a:latin typeface="Arial Narrow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effectLst/>
                <a:latin typeface="Arial Narrow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i="1">
                <a:effectLst/>
                <a:latin typeface="Arial Narrow" pitchFamily="34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effectLst/>
                <a:latin typeface="Arial Narrow" pitchFamily="34" charset="0"/>
              </a:defRPr>
            </a:lvl1pPr>
          </a:lstStyle>
          <a:p>
            <a:fld id="{93CBCE56-5C3C-4EB1-8F48-38F92ABF946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80163" y="8748713"/>
            <a:ext cx="409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r"/>
            <a:fld id="{C4638D23-A92B-4B14-BE11-2A0A27D672A5}" type="slidenum">
              <a:rPr lang="en-US" sz="1400">
                <a:effectLst/>
              </a:rPr>
              <a:pPr algn="r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96112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i="1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i="1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effectLst/>
                <a:latin typeface="Times New Roman" charset="0"/>
              </a:defRPr>
            </a:lvl1pPr>
          </a:lstStyle>
          <a:p>
            <a:fld id="{4295C406-5BE6-4701-AD34-7052A123E2C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380163" y="8748713"/>
            <a:ext cx="409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r"/>
            <a:fld id="{C5D0FAFD-6CFC-43AF-8DE2-D64C8183A596}" type="slidenum">
              <a:rPr lang="en-US" sz="1400">
                <a:effectLst/>
              </a:rPr>
              <a:pPr algn="r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253682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E4450B-FAE6-4BB7-AB24-CEC66B0AA956}" type="slidenum">
              <a:rPr lang="en-US"/>
              <a:pPr/>
              <a:t>1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9D5C6-C797-484E-A917-D86C3C0B5063}" type="slidenum">
              <a:rPr lang="en-US"/>
              <a:pPr/>
              <a:t>10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804768-B8CF-45D4-B60B-81BACA5E8D43}" type="slidenum">
              <a:rPr lang="en-US"/>
              <a:pPr/>
              <a:t>11</a:t>
            </a:fld>
            <a:endParaRPr lang="en-US"/>
          </a:p>
        </p:txBody>
      </p:sp>
      <p:sp>
        <p:nvSpPr>
          <p:cNvPr id="12595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59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996CB3-C406-4DED-92BB-C6F26743196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17A5A9-1AF9-4A02-8904-F77ED4101EE1}" type="slidenum">
              <a:rPr lang="en-US"/>
              <a:pPr/>
              <a:t>13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C159C9-F056-4CA4-B05B-C69AE7898FEE}" type="slidenum">
              <a:rPr lang="en-US"/>
              <a:pPr/>
              <a:t>14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B1BF9A-3DA0-4893-9B5E-19893DAF8698}" type="slidenum">
              <a:rPr lang="en-US"/>
              <a:pPr/>
              <a:t>15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53363F-05EF-4FE6-B3EB-E193FA8D966B}" type="slidenum">
              <a:rPr lang="en-US"/>
              <a:pPr/>
              <a:t>16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B5F71E-EC3C-47A6-A723-864DA34E383C}" type="slidenum">
              <a:rPr lang="en-US"/>
              <a:pPr/>
              <a:t>17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626D2D-7F73-41D5-AD3F-0814F14FDEFB}" type="slidenum">
              <a:rPr lang="en-US"/>
              <a:pPr/>
              <a:t>18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E30-995F-4E54-BE72-E07F02C9DC6E}" type="slidenum">
              <a:rPr lang="en-US"/>
              <a:pPr/>
              <a:t>19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8E5A9B-7347-4029-B9A8-B0674DF23E0D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95DBE0-3E84-488A-9747-38D22E0B1E26}" type="slidenum">
              <a:rPr lang="en-US"/>
              <a:pPr/>
              <a:t>20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74823F-A183-4929-81E9-42F4DE986B24}" type="slidenum">
              <a:rPr lang="en-US"/>
              <a:pPr/>
              <a:t>21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24B6A0-E888-4708-B858-8CC3D95D71BA}" type="slidenum">
              <a:rPr lang="en-US"/>
              <a:pPr/>
              <a:t>22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8510B-488F-4A8F-AB4F-21041ECDB065}" type="slidenum">
              <a:rPr lang="en-US"/>
              <a:pPr/>
              <a:t>23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29057F-5121-4510-9C9C-0974B7244E9B}" type="slidenum">
              <a:rPr lang="en-US"/>
              <a:pPr/>
              <a:t>24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DDE94-E23B-4209-BF93-817F0204CF34}" type="slidenum">
              <a:rPr lang="en-US"/>
              <a:pPr/>
              <a:t>25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67627D-063C-4673-96B6-2DB7E8A2F02B}" type="slidenum">
              <a:rPr lang="en-US"/>
              <a:pPr/>
              <a:t>26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9FE0FF-A577-42EF-B4E8-C56D2B82CD02}" type="slidenum">
              <a:rPr lang="en-US"/>
              <a:pPr/>
              <a:t>27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032896-1610-4EF5-A81E-F06FB5E7AE6A}" type="slidenum">
              <a:rPr lang="en-US"/>
              <a:pPr/>
              <a:t>28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82A677-B34C-4749-B9AB-EF7A505787CD}" type="slidenum">
              <a:rPr lang="en-US"/>
              <a:pPr/>
              <a:t>29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2337BD-EA84-4660-8B08-94F167A79F41}" type="slidenum">
              <a:rPr lang="en-US"/>
              <a:pPr/>
              <a:t>3</a:t>
            </a:fld>
            <a:endParaRPr lang="en-US"/>
          </a:p>
        </p:txBody>
      </p:sp>
      <p:sp>
        <p:nvSpPr>
          <p:cNvPr id="1945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5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10C436-8A74-49CC-886A-DAE044234722}" type="slidenum">
              <a:rPr lang="en-US"/>
              <a:pPr/>
              <a:t>30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02BEAE-804C-4E05-BE66-AC31FDB0A57F}" type="slidenum">
              <a:rPr lang="en-US"/>
              <a:pPr/>
              <a:t>31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E38922-D9FF-478A-A4B4-7C1669ACF646}" type="slidenum">
              <a:rPr lang="en-US"/>
              <a:pPr/>
              <a:t>32</a:t>
            </a:fld>
            <a:endParaRPr lang="en-US"/>
          </a:p>
        </p:txBody>
      </p:sp>
      <p:sp>
        <p:nvSpPr>
          <p:cNvPr id="1280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80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98CDC7-E48D-4EC4-9741-A18AD2F322FA}" type="slidenum">
              <a:rPr lang="en-US"/>
              <a:pPr/>
              <a:t>33</a:t>
            </a:fld>
            <a:endParaRPr lang="en-US"/>
          </a:p>
        </p:txBody>
      </p:sp>
      <p:sp>
        <p:nvSpPr>
          <p:cNvPr id="13414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41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6B61CA-DBD1-4674-B7CA-C6F0F5383C70}" type="slidenum">
              <a:rPr lang="en-US"/>
              <a:pPr/>
              <a:t>34</a:t>
            </a:fld>
            <a:endParaRPr lang="en-US"/>
          </a:p>
        </p:txBody>
      </p:sp>
      <p:sp>
        <p:nvSpPr>
          <p:cNvPr id="1658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58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7A578F-3960-4D32-93B7-BFAD0F909866}" type="slidenum">
              <a:rPr lang="en-US"/>
              <a:pPr/>
              <a:t>35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FE5D0-68CC-4EF9-9D0B-4ABFC2044DF5}" type="slidenum">
              <a:rPr lang="en-US"/>
              <a:pPr/>
              <a:t>36</a:t>
            </a:fld>
            <a:endParaRPr lang="en-US"/>
          </a:p>
        </p:txBody>
      </p:sp>
      <p:sp>
        <p:nvSpPr>
          <p:cNvPr id="1361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6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67559E-7E3C-457E-8FD0-C89AF427A1DA}" type="slidenum">
              <a:rPr lang="en-US"/>
              <a:pPr/>
              <a:t>37</a:t>
            </a:fld>
            <a:endParaRPr lang="en-US"/>
          </a:p>
        </p:txBody>
      </p:sp>
      <p:sp>
        <p:nvSpPr>
          <p:cNvPr id="1894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94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17F57-9C19-4035-9297-82FB34D9D2F1}" type="slidenum">
              <a:rPr lang="en-US"/>
              <a:pPr/>
              <a:t>38</a:t>
            </a:fld>
            <a:endParaRPr lang="en-US"/>
          </a:p>
        </p:txBody>
      </p:sp>
      <p:sp>
        <p:nvSpPr>
          <p:cNvPr id="142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23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6905BB-6AA4-428E-B529-EEC1CC6156D0}" type="slidenum">
              <a:rPr lang="en-US"/>
              <a:pPr/>
              <a:t>39</a:t>
            </a:fld>
            <a:endParaRPr lang="en-US"/>
          </a:p>
        </p:txBody>
      </p:sp>
      <p:sp>
        <p:nvSpPr>
          <p:cNvPr id="1546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46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0732FF-D825-4315-9A7E-D06EE2580E9B}" type="slidenum">
              <a:rPr lang="en-US"/>
              <a:pPr/>
              <a:t>4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8C1F70-2007-42F8-A739-149692AF4673}" type="slidenum">
              <a:rPr lang="en-US"/>
              <a:pPr/>
              <a:t>40</a:t>
            </a:fld>
            <a:endParaRPr lang="en-US"/>
          </a:p>
        </p:txBody>
      </p:sp>
      <p:sp>
        <p:nvSpPr>
          <p:cNvPr id="1556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56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BCD218-0416-447C-9424-DF1EA6385879}" type="slidenum">
              <a:rPr lang="en-US"/>
              <a:pPr/>
              <a:t>41</a:t>
            </a:fld>
            <a:endParaRPr lang="en-US"/>
          </a:p>
        </p:txBody>
      </p:sp>
      <p:sp>
        <p:nvSpPr>
          <p:cNvPr id="1443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43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51577-B74A-48A2-A22F-EA60835F86DA}" type="slidenum">
              <a:rPr lang="en-US"/>
              <a:pPr/>
              <a:t>42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D71460-A5AC-4F70-8705-553C7B1D830F}" type="slidenum">
              <a:rPr lang="en-US"/>
              <a:pPr/>
              <a:t>43</a:t>
            </a:fld>
            <a:endParaRPr lang="en-US"/>
          </a:p>
        </p:txBody>
      </p:sp>
      <p:sp>
        <p:nvSpPr>
          <p:cNvPr id="163842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384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FA18A-DDD3-4F1E-B5A1-D08D00494C69}" type="slidenum">
              <a:rPr lang="en-US"/>
              <a:pPr/>
              <a:t>44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32734F-0BC1-4C51-B3C5-2E1C25E1F4C0}" type="slidenum">
              <a:rPr lang="en-US"/>
              <a:pPr/>
              <a:t>45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2E1518-8BCD-4CC5-8197-F3E88318E573}" type="slidenum">
              <a:rPr lang="en-US"/>
              <a:pPr/>
              <a:t>46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1DF32A-5889-443B-BBA6-865593F73B6D}" type="slidenum">
              <a:rPr lang="en-US"/>
              <a:pPr/>
              <a:t>47</a:t>
            </a:fld>
            <a:endParaRPr lang="en-US"/>
          </a:p>
        </p:txBody>
      </p:sp>
      <p:sp>
        <p:nvSpPr>
          <p:cNvPr id="15872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87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1825EA-8DF6-480F-BAB6-238D92A9FF26}" type="slidenum">
              <a:rPr lang="en-US"/>
              <a:pPr/>
              <a:t>48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CF889F-E184-4DC6-9718-9D39B4647985}" type="slidenum">
              <a:rPr lang="en-US"/>
              <a:pPr/>
              <a:t>49</a:t>
            </a:fld>
            <a:endParaRPr lang="en-US"/>
          </a:p>
        </p:txBody>
      </p:sp>
      <p:sp>
        <p:nvSpPr>
          <p:cNvPr id="1740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0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51BAF8-67BC-4DEA-BAE5-0874CCE5DEFC}" type="slidenum">
              <a:rPr lang="en-US"/>
              <a:pPr/>
              <a:t>5</a:t>
            </a:fld>
            <a:endParaRPr 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E43791-8C66-46FA-A99E-0C205D5DECB6}" type="slidenum">
              <a:rPr lang="en-US"/>
              <a:pPr/>
              <a:t>50</a:t>
            </a:fld>
            <a:endParaRPr lang="en-U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917BBF-4453-4FE4-9B0A-2CDAB8C03306}" type="slidenum">
              <a:rPr lang="en-US"/>
              <a:pPr/>
              <a:t>51</a:t>
            </a:fld>
            <a:endParaRPr lang="en-US"/>
          </a:p>
        </p:txBody>
      </p:sp>
      <p:sp>
        <p:nvSpPr>
          <p:cNvPr id="1761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61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0A7A39-C568-41EB-8873-49D80ED8ED7A}" type="slidenum">
              <a:rPr lang="en-US"/>
              <a:pPr/>
              <a:t>52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C6558B-D087-41A4-847B-C422D47CFBE7}" type="slidenum">
              <a:rPr lang="en-US"/>
              <a:pPr/>
              <a:t>53</a:t>
            </a:fld>
            <a:endParaRPr lang="en-US"/>
          </a:p>
        </p:txBody>
      </p:sp>
      <p:sp>
        <p:nvSpPr>
          <p:cNvPr id="1802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02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40399-118D-4D7A-BB48-20D4F141C3A7}" type="slidenum">
              <a:rPr lang="en-US"/>
              <a:pPr/>
              <a:t>54</a:t>
            </a:fld>
            <a:endParaRPr lang="en-US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83CA35-551C-46FA-B356-5C89F135E26A}" type="slidenum">
              <a:rPr lang="en-US"/>
              <a:pPr/>
              <a:t>55</a:t>
            </a:fld>
            <a:endParaRPr lang="en-US"/>
          </a:p>
        </p:txBody>
      </p:sp>
      <p:sp>
        <p:nvSpPr>
          <p:cNvPr id="184322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2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7E7888-748F-47ED-8BE8-8AD678F644D5}" type="slidenum">
              <a:rPr lang="en-US"/>
              <a:pPr/>
              <a:t>56</a:t>
            </a:fld>
            <a:endParaRPr 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51A46-6B19-4B59-AF86-D8A07F9AACD4}" type="slidenum">
              <a:rPr lang="en-US"/>
              <a:pPr/>
              <a:t>57</a:t>
            </a:fld>
            <a:endParaRPr lang="en-US"/>
          </a:p>
        </p:txBody>
      </p:sp>
      <p:sp>
        <p:nvSpPr>
          <p:cNvPr id="138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82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F87333-89F2-49A7-81D2-8E889AE1EDFD}" type="slidenum">
              <a:rPr lang="en-US"/>
              <a:pPr/>
              <a:t>58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8CD19B-4634-4FDD-A4F9-BCDD9DCA9875}" type="slidenum">
              <a:rPr lang="en-US"/>
              <a:pPr/>
              <a:t>6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BE714-759B-4F23-B143-380DB92283DA}" type="slidenum">
              <a:rPr lang="en-US"/>
              <a:pPr/>
              <a:t>7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E335AC-7C5C-44F2-86E2-A32275DDD442}" type="slidenum">
              <a:rPr lang="en-US"/>
              <a:pPr/>
              <a:t>8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02BCC0-4045-4AD2-8964-770291B872A4}" type="slidenum">
              <a:rPr lang="en-US"/>
              <a:pPr/>
              <a:t>9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3141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63686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52388"/>
            <a:ext cx="1971675" cy="5695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2388"/>
            <a:ext cx="5764213" cy="5695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96890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945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8418665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46079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50286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88102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4820102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2433772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8676521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466" name="Group 2"/>
          <p:cNvGrpSpPr>
            <a:grpSpLocks/>
          </p:cNvGrpSpPr>
          <p:nvPr/>
        </p:nvGrpSpPr>
        <p:grpSpPr bwMode="auto">
          <a:xfrm>
            <a:off x="457200" y="304800"/>
            <a:ext cx="8231188" cy="6183313"/>
            <a:chOff x="372" y="186"/>
            <a:chExt cx="5185" cy="3895"/>
          </a:xfrm>
        </p:grpSpPr>
        <p:grpSp>
          <p:nvGrpSpPr>
            <p:cNvPr id="190467" name="Group 3"/>
            <p:cNvGrpSpPr>
              <a:grpSpLocks/>
            </p:cNvGrpSpPr>
            <p:nvPr/>
          </p:nvGrpSpPr>
          <p:grpSpPr bwMode="auto">
            <a:xfrm>
              <a:off x="372" y="186"/>
              <a:ext cx="5185" cy="919"/>
              <a:chOff x="372" y="186"/>
              <a:chExt cx="5185" cy="919"/>
            </a:xfrm>
          </p:grpSpPr>
          <p:sp>
            <p:nvSpPr>
              <p:cNvPr id="190468" name="Freeform 4"/>
              <p:cNvSpPr>
                <a:spLocks/>
              </p:cNvSpPr>
              <p:nvPr/>
            </p:nvSpPr>
            <p:spPr bwMode="auto">
              <a:xfrm>
                <a:off x="372" y="192"/>
                <a:ext cx="86" cy="913"/>
              </a:xfrm>
              <a:custGeom>
                <a:avLst/>
                <a:gdLst>
                  <a:gd name="T0" fmla="*/ 0 w 86"/>
                  <a:gd name="T1" fmla="*/ 0 h 913"/>
                  <a:gd name="T2" fmla="*/ 85 w 86"/>
                  <a:gd name="T3" fmla="*/ 96 h 913"/>
                  <a:gd name="T4" fmla="*/ 85 w 86"/>
                  <a:gd name="T5" fmla="*/ 816 h 913"/>
                  <a:gd name="T6" fmla="*/ 0 w 86"/>
                  <a:gd name="T7" fmla="*/ 912 h 913"/>
                  <a:gd name="T8" fmla="*/ 0 w 86"/>
                  <a:gd name="T9" fmla="*/ 0 h 9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6" h="913">
                    <a:moveTo>
                      <a:pt x="0" y="0"/>
                    </a:moveTo>
                    <a:lnTo>
                      <a:pt x="85" y="96"/>
                    </a:lnTo>
                    <a:lnTo>
                      <a:pt x="85" y="816"/>
                    </a:lnTo>
                    <a:lnTo>
                      <a:pt x="0" y="91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469" name="Freeform 5"/>
              <p:cNvSpPr>
                <a:spLocks/>
              </p:cNvSpPr>
              <p:nvPr/>
            </p:nvSpPr>
            <p:spPr bwMode="auto">
              <a:xfrm>
                <a:off x="5470" y="186"/>
                <a:ext cx="87" cy="910"/>
              </a:xfrm>
              <a:custGeom>
                <a:avLst/>
                <a:gdLst>
                  <a:gd name="T0" fmla="*/ 86 w 87"/>
                  <a:gd name="T1" fmla="*/ 0 h 910"/>
                  <a:gd name="T2" fmla="*/ 0 w 87"/>
                  <a:gd name="T3" fmla="*/ 93 h 910"/>
                  <a:gd name="T4" fmla="*/ 0 w 87"/>
                  <a:gd name="T5" fmla="*/ 813 h 910"/>
                  <a:gd name="T6" fmla="*/ 86 w 87"/>
                  <a:gd name="T7" fmla="*/ 909 h 910"/>
                  <a:gd name="T8" fmla="*/ 86 w 87"/>
                  <a:gd name="T9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910">
                    <a:moveTo>
                      <a:pt x="86" y="0"/>
                    </a:moveTo>
                    <a:lnTo>
                      <a:pt x="0" y="93"/>
                    </a:lnTo>
                    <a:lnTo>
                      <a:pt x="0" y="813"/>
                    </a:lnTo>
                    <a:lnTo>
                      <a:pt x="86" y="909"/>
                    </a:lnTo>
                    <a:lnTo>
                      <a:pt x="86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470" name="Freeform 6"/>
              <p:cNvSpPr>
                <a:spLocks/>
              </p:cNvSpPr>
              <p:nvPr/>
            </p:nvSpPr>
            <p:spPr bwMode="auto">
              <a:xfrm>
                <a:off x="372" y="189"/>
                <a:ext cx="5185" cy="103"/>
              </a:xfrm>
              <a:custGeom>
                <a:avLst/>
                <a:gdLst>
                  <a:gd name="T0" fmla="*/ 0 w 5185"/>
                  <a:gd name="T1" fmla="*/ 0 h 103"/>
                  <a:gd name="T2" fmla="*/ 5184 w 5185"/>
                  <a:gd name="T3" fmla="*/ 3 h 103"/>
                  <a:gd name="T4" fmla="*/ 5093 w 5185"/>
                  <a:gd name="T5" fmla="*/ 102 h 103"/>
                  <a:gd name="T6" fmla="*/ 88 w 5185"/>
                  <a:gd name="T7" fmla="*/ 102 h 103"/>
                  <a:gd name="T8" fmla="*/ 0 w 5185"/>
                  <a:gd name="T9" fmla="*/ 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85" h="103">
                    <a:moveTo>
                      <a:pt x="0" y="0"/>
                    </a:moveTo>
                    <a:lnTo>
                      <a:pt x="5184" y="3"/>
                    </a:lnTo>
                    <a:lnTo>
                      <a:pt x="5093" y="102"/>
                    </a:lnTo>
                    <a:lnTo>
                      <a:pt x="88" y="10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0471" name="Group 7"/>
            <p:cNvGrpSpPr>
              <a:grpSpLocks/>
            </p:cNvGrpSpPr>
            <p:nvPr/>
          </p:nvGrpSpPr>
          <p:grpSpPr bwMode="auto">
            <a:xfrm>
              <a:off x="372" y="291"/>
              <a:ext cx="5185" cy="3790"/>
              <a:chOff x="372" y="291"/>
              <a:chExt cx="5185" cy="3790"/>
            </a:xfrm>
          </p:grpSpPr>
          <p:sp>
            <p:nvSpPr>
              <p:cNvPr id="190472" name="Freeform 8"/>
              <p:cNvSpPr>
                <a:spLocks/>
              </p:cNvSpPr>
              <p:nvPr/>
            </p:nvSpPr>
            <p:spPr bwMode="auto">
              <a:xfrm>
                <a:off x="372" y="807"/>
                <a:ext cx="79" cy="3274"/>
              </a:xfrm>
              <a:custGeom>
                <a:avLst/>
                <a:gdLst>
                  <a:gd name="T0" fmla="*/ 0 w 79"/>
                  <a:gd name="T1" fmla="*/ 0 h 3274"/>
                  <a:gd name="T2" fmla="*/ 78 w 79"/>
                  <a:gd name="T3" fmla="*/ 107 h 3274"/>
                  <a:gd name="T4" fmla="*/ 78 w 79"/>
                  <a:gd name="T5" fmla="*/ 3166 h 3274"/>
                  <a:gd name="T6" fmla="*/ 0 w 79"/>
                  <a:gd name="T7" fmla="*/ 3273 h 3274"/>
                  <a:gd name="T8" fmla="*/ 0 w 79"/>
                  <a:gd name="T9" fmla="*/ 0 h 3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9" h="3274">
                    <a:moveTo>
                      <a:pt x="0" y="0"/>
                    </a:moveTo>
                    <a:lnTo>
                      <a:pt x="78" y="107"/>
                    </a:lnTo>
                    <a:lnTo>
                      <a:pt x="78" y="3166"/>
                    </a:lnTo>
                    <a:lnTo>
                      <a:pt x="0" y="3273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473" name="Freeform 9"/>
              <p:cNvSpPr>
                <a:spLocks/>
              </p:cNvSpPr>
              <p:nvPr/>
            </p:nvSpPr>
            <p:spPr bwMode="auto">
              <a:xfrm>
                <a:off x="5470" y="747"/>
                <a:ext cx="84" cy="3325"/>
              </a:xfrm>
              <a:custGeom>
                <a:avLst/>
                <a:gdLst>
                  <a:gd name="T0" fmla="*/ 83 w 84"/>
                  <a:gd name="T1" fmla="*/ 0 h 3325"/>
                  <a:gd name="T2" fmla="*/ 3 w 84"/>
                  <a:gd name="T3" fmla="*/ 109 h 3325"/>
                  <a:gd name="T4" fmla="*/ 0 w 84"/>
                  <a:gd name="T5" fmla="*/ 3233 h 3325"/>
                  <a:gd name="T6" fmla="*/ 83 w 84"/>
                  <a:gd name="T7" fmla="*/ 3324 h 3325"/>
                  <a:gd name="T8" fmla="*/ 83 w 84"/>
                  <a:gd name="T9" fmla="*/ 0 h 3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3325">
                    <a:moveTo>
                      <a:pt x="83" y="0"/>
                    </a:moveTo>
                    <a:lnTo>
                      <a:pt x="3" y="109"/>
                    </a:lnTo>
                    <a:lnTo>
                      <a:pt x="0" y="3233"/>
                    </a:lnTo>
                    <a:lnTo>
                      <a:pt x="83" y="3324"/>
                    </a:lnTo>
                    <a:lnTo>
                      <a:pt x="83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474" name="Freeform 10"/>
              <p:cNvSpPr>
                <a:spLocks/>
              </p:cNvSpPr>
              <p:nvPr/>
            </p:nvSpPr>
            <p:spPr bwMode="auto">
              <a:xfrm>
                <a:off x="372" y="3984"/>
                <a:ext cx="5185" cy="88"/>
              </a:xfrm>
              <a:custGeom>
                <a:avLst/>
                <a:gdLst>
                  <a:gd name="T0" fmla="*/ 0 w 5185"/>
                  <a:gd name="T1" fmla="*/ 87 h 88"/>
                  <a:gd name="T2" fmla="*/ 5184 w 5185"/>
                  <a:gd name="T3" fmla="*/ 87 h 88"/>
                  <a:gd name="T4" fmla="*/ 5095 w 5185"/>
                  <a:gd name="T5" fmla="*/ 0 h 88"/>
                  <a:gd name="T6" fmla="*/ 89 w 5185"/>
                  <a:gd name="T7" fmla="*/ 0 h 88"/>
                  <a:gd name="T8" fmla="*/ 0 w 5185"/>
                  <a:gd name="T9" fmla="*/ 87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85" h="88">
                    <a:moveTo>
                      <a:pt x="0" y="87"/>
                    </a:moveTo>
                    <a:lnTo>
                      <a:pt x="5184" y="87"/>
                    </a:lnTo>
                    <a:lnTo>
                      <a:pt x="5095" y="0"/>
                    </a:lnTo>
                    <a:lnTo>
                      <a:pt x="89" y="0"/>
                    </a:lnTo>
                    <a:lnTo>
                      <a:pt x="0" y="87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475" name="Rectangle 11"/>
              <p:cNvSpPr>
                <a:spLocks noChangeArrowheads="1"/>
              </p:cNvSpPr>
              <p:nvPr/>
            </p:nvSpPr>
            <p:spPr bwMode="auto">
              <a:xfrm>
                <a:off x="457" y="291"/>
                <a:ext cx="5013" cy="3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047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047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104900"/>
            <a:ext cx="7886700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Rectangle 16"/>
          <p:cNvSpPr>
            <a:spLocks noChangeArrowheads="1"/>
          </p:cNvSpPr>
          <p:nvPr userDrawn="1"/>
        </p:nvSpPr>
        <p:spPr bwMode="auto">
          <a:xfrm>
            <a:off x="8076158" y="6322219"/>
            <a:ext cx="54342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effectLst/>
              </a:rPr>
              <a:t>  </a:t>
            </a:r>
            <a:fld id="{52D30340-E83C-4288-85A8-74FE9C04A5A1}" type="slidenum">
              <a:rPr lang="en-US" sz="1500" baseline="0">
                <a:effectLst/>
              </a:rPr>
              <a:pPr algn="l"/>
              <a:t>‹#›</a:t>
            </a:fld>
            <a:endParaRPr lang="en-US" sz="1500" baseline="0" dirty="0">
              <a:effectLst/>
            </a:endParaRPr>
          </a:p>
        </p:txBody>
      </p:sp>
      <p:sp>
        <p:nvSpPr>
          <p:cNvPr id="18" name="Rectangle 17"/>
          <p:cNvSpPr>
            <a:spLocks noChangeArrowheads="1"/>
          </p:cNvSpPr>
          <p:nvPr userDrawn="1"/>
        </p:nvSpPr>
        <p:spPr bwMode="auto">
          <a:xfrm>
            <a:off x="7660233" y="6085682"/>
            <a:ext cx="831850" cy="5975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effectLst/>
              </a:rPr>
              <a:t>            </a:t>
            </a:r>
            <a:r>
              <a:rPr lang="en-US" sz="1500" baseline="0" dirty="0">
                <a:effectLst/>
              </a:rPr>
              <a:t>Slide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651421" y="6269832"/>
            <a:ext cx="6827837" cy="547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>
              <a:lnSpc>
                <a:spcPts val="16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© </a:t>
            </a:r>
            <a:r>
              <a:rPr lang="en-US" sz="1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2013  </a:t>
            </a: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Cengage Learning.  All </a:t>
            </a:r>
            <a:r>
              <a:rPr lang="en-US" sz="1500" baseline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Rights</a:t>
            </a: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Reserved.  May not be scanned, copied</a:t>
            </a:r>
          </a:p>
          <a:p>
            <a:pPr algn="l">
              <a:lnSpc>
                <a:spcPts val="16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or duplicated, or posted to a publicly accessible website, in whole or in part.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SzPct val="125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:\Users\John IV\Downloads\978084006233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446" y="412750"/>
            <a:ext cx="4288644" cy="562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5481875" y="2122566"/>
            <a:ext cx="2594095" cy="1827486"/>
            <a:chOff x="6033407" y="2122566"/>
            <a:chExt cx="2594095" cy="1827486"/>
          </a:xfrm>
        </p:grpSpPr>
        <p:sp>
          <p:nvSpPr>
            <p:cNvPr id="16" name="Rectangle 15"/>
            <p:cNvSpPr/>
            <p:nvPr/>
          </p:nvSpPr>
          <p:spPr bwMode="auto">
            <a:xfrm>
              <a:off x="6035673" y="2672654"/>
              <a:ext cx="2389871" cy="276999"/>
            </a:xfrm>
            <a:prstGeom prst="rect">
              <a:avLst/>
            </a:prstGeom>
            <a:solidFill>
              <a:schemeClr val="accent4">
                <a:lumMod val="1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all" normalizeH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utura Md BT"/>
                </a:rPr>
                <a:t>                           </a:t>
              </a:r>
              <a:r>
                <a:rPr kumimoji="0" lang="en-US" sz="1150" b="1" i="0" u="none" strike="noStrike" cap="all" normalizeH="0" dirty="0" smtClean="0">
                  <a:ln>
                    <a:noFill/>
                  </a:ln>
                  <a:solidFill>
                    <a:schemeClr val="tx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utura Md BT"/>
                </a:rPr>
                <a:t>Slides  by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6035673" y="2122566"/>
              <a:ext cx="2382611" cy="556438"/>
              <a:chOff x="6035673" y="1335314"/>
              <a:chExt cx="2382611" cy="560160"/>
            </a:xfrm>
          </p:grpSpPr>
          <p:sp>
            <p:nvSpPr>
              <p:cNvPr id="31" name="Rectangle 30"/>
              <p:cNvSpPr/>
              <p:nvPr/>
            </p:nvSpPr>
            <p:spPr bwMode="auto">
              <a:xfrm>
                <a:off x="7588248" y="1339036"/>
                <a:ext cx="830036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6035673" y="1339036"/>
                <a:ext cx="1347788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7492994" y="1339024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 bwMode="auto">
              <a:xfrm>
                <a:off x="7503786" y="1335314"/>
                <a:ext cx="0" cy="555547"/>
              </a:xfrm>
              <a:prstGeom prst="line">
                <a:avLst/>
              </a:prstGeom>
              <a:ln w="22225">
                <a:solidFill>
                  <a:schemeClr val="tx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7"/>
            <p:cNvGrpSpPr/>
            <p:nvPr/>
          </p:nvGrpSpPr>
          <p:grpSpPr>
            <a:xfrm>
              <a:off x="6042933" y="2947824"/>
              <a:ext cx="2382611" cy="970744"/>
              <a:chOff x="6035673" y="1335314"/>
              <a:chExt cx="2382611" cy="560160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7588248" y="1339036"/>
                <a:ext cx="830036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6035673" y="1339036"/>
                <a:ext cx="1347788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7492994" y="1339024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>
                <a:off x="7503786" y="1335314"/>
                <a:ext cx="0" cy="555547"/>
              </a:xfrm>
              <a:prstGeom prst="line">
                <a:avLst/>
              </a:prstGeom>
              <a:ln w="22225">
                <a:solidFill>
                  <a:schemeClr val="tx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19" name="Rectangle 18"/>
            <p:cNvSpPr/>
            <p:nvPr/>
          </p:nvSpPr>
          <p:spPr bwMode="auto">
            <a:xfrm>
              <a:off x="6033407" y="2949371"/>
              <a:ext cx="1468113" cy="969197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alpha val="60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  <a:gs pos="15000">
                  <a:srgbClr val="562F81">
                    <a:alpha val="88000"/>
                  </a:srgbClr>
                </a:gs>
              </a:gsLst>
              <a:lin ang="108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72510" y="2690733"/>
              <a:ext cx="223138" cy="12593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endParaRPr lang="en-US" sz="1200" b="1" dirty="0" smtClean="0">
                <a:effectLst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 rot="10800000">
              <a:off x="7501520" y="2946948"/>
              <a:ext cx="1003836" cy="971620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alpha val="60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  <a:gs pos="15000">
                  <a:srgbClr val="562F81">
                    <a:alpha val="88000"/>
                  </a:srgbClr>
                </a:gs>
              </a:gsLst>
              <a:lin ang="108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H="1">
              <a:off x="7485889" y="2894222"/>
              <a:ext cx="7474" cy="1021849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bg2">
                  <a:alpha val="84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Rectangle 22"/>
            <p:cNvSpPr/>
            <p:nvPr/>
          </p:nvSpPr>
          <p:spPr bwMode="auto">
            <a:xfrm>
              <a:off x="7406277" y="2870056"/>
              <a:ext cx="180066" cy="1049024"/>
            </a:xfrm>
            <a:prstGeom prst="rect">
              <a:avLst/>
            </a:prstGeom>
            <a:solidFill>
              <a:srgbClr val="1F103B">
                <a:alpha val="56863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8418284" y="2126262"/>
              <a:ext cx="209218" cy="1792818"/>
            </a:xfrm>
            <a:prstGeom prst="rect">
              <a:avLst/>
            </a:prstGeom>
            <a:gradFill flip="none" rotWithShape="1">
              <a:gsLst>
                <a:gs pos="0">
                  <a:srgbClr val="432B6F"/>
                </a:gs>
                <a:gs pos="50000">
                  <a:srgbClr val="432B6F">
                    <a:shade val="67500"/>
                    <a:satMod val="115000"/>
                  </a:srgbClr>
                </a:gs>
                <a:gs pos="100000">
                  <a:srgbClr val="432B6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25" name="AutoShape 35"/>
            <p:cNvSpPr>
              <a:spLocks noChangeArrowheads="1"/>
            </p:cNvSpPr>
            <p:nvPr/>
          </p:nvSpPr>
          <p:spPr bwMode="auto">
            <a:xfrm>
              <a:off x="6194630" y="2929145"/>
              <a:ext cx="2182018" cy="8683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6699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" dir="10800000" algn="ctr" rotWithShape="0">
                      <a:srgbClr val="F9DFB5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/>
              <a:endParaRPr lang="en-US" sz="600" dirty="0">
                <a:solidFill>
                  <a:srgbClr val="FFFFFF"/>
                </a:solidFill>
                <a:effectLst/>
                <a:latin typeface="Futura Md BT" pitchFamily="34" charset="0"/>
              </a:endParaRPr>
            </a:p>
            <a:p>
              <a:pPr algn="r"/>
              <a:r>
                <a:rPr lang="en-US" sz="2000" b="1" dirty="0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John </a:t>
              </a:r>
              <a:r>
                <a:rPr lang="en-US" sz="2000" b="1" dirty="0" err="1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Loucks</a:t>
              </a:r>
              <a:endParaRPr lang="en-US" sz="2000" b="1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  <a:p>
              <a:pPr algn="r"/>
              <a:endParaRPr lang="en-US" sz="400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  <a:p>
              <a:pPr algn="r"/>
              <a:r>
                <a:rPr lang="en-US" sz="1400" b="1" dirty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St. </a:t>
              </a:r>
              <a:r>
                <a:rPr lang="en-US" sz="1400" b="1" dirty="0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Edward’s Univ.</a:t>
              </a:r>
              <a:endParaRPr lang="en-US" sz="1400" b="1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5" name="Rectangle 5"/>
          <p:cNvSpPr>
            <a:spLocks noChangeArrowheads="1"/>
          </p:cNvSpPr>
          <p:nvPr/>
        </p:nvSpPr>
        <p:spPr bwMode="auto">
          <a:xfrm>
            <a:off x="1549400" y="4559300"/>
            <a:ext cx="6032500" cy="14859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22" name="Rectangle 2"/>
          <p:cNvSpPr>
            <a:spLocks noChangeArrowheads="1"/>
          </p:cNvSpPr>
          <p:nvPr/>
        </p:nvSpPr>
        <p:spPr bwMode="auto">
          <a:xfrm>
            <a:off x="1168400" y="2133600"/>
            <a:ext cx="6858000" cy="15621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725488" y="1104900"/>
            <a:ext cx="7675562" cy="514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Establishing the utility for the payoff of $30,000: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4a: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Determine the value of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400">
              <a:effectLst>
                <a:outerShdw blurRad="38100" dist="38100" dir="2700000" algn="tl">
                  <a:srgbClr val="000000"/>
                </a:outerShdw>
              </a:effectLst>
              <a:cs typeface="Times New Roman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	   Let us assume that when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= 0.95, Swofford’s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	   president is indifferent between the guaranteed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	   payoff of $30,000 and the lottery.</a:t>
            </a: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  <a:cs typeface="Times New Roman" charset="0"/>
              </a:rPr>
              <a:t> 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rgbClr val="68F1F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4b: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Calculate the utility of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		U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(30,000)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=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pU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(50,000) + (1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  <a:sym typeface="Symbol" pitchFamily="18" charset="2"/>
              </a:rPr>
              <a:t>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)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U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(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  <a:sym typeface="Symbol" pitchFamily="18" charset="2"/>
              </a:rPr>
              <a:t>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50,000)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			    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= 0.95(10) + (0.05)(0)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			    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= 9.5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4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9924" name="Rectangle 4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Swofford, Inc.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Steps for Determining the Utility of Money</a:t>
            </a: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725488" y="1104900"/>
            <a:ext cx="7916862" cy="402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5: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Convert the payoff table from monetary values to utility values.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6: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Apply the expected utility approach to the utility table developed in step 5, and select the decision alternative with the highest expected utility.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ChangeArrowheads="1"/>
          </p:cNvSpPr>
          <p:nvPr/>
        </p:nvSpPr>
        <p:spPr bwMode="auto">
          <a:xfrm>
            <a:off x="508000" y="1701800"/>
            <a:ext cx="8375650" cy="37465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433388" y="1104900"/>
            <a:ext cx="8547100" cy="492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Step 5: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Convert payoff table to utility values.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	                 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States of Nature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			            Real Estate Prices:</a:t>
            </a:r>
            <a:endParaRPr lang="en-US" sz="2400" u="sng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	                 	Go Up   Remain Same   Go Down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Decision Alternative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	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 	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Make Investment A,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9.5                9.0                    0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Make Investment B,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10.0                5.5                  4.0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Do Not Invest,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	    7.5                7.5                  7.5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			   Probability      .3                   .5                    .2</a:t>
            </a:r>
          </a:p>
        </p:txBody>
      </p:sp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962025" y="2438400"/>
            <a:ext cx="2274888" cy="439738"/>
          </a:xfrm>
          <a:prstGeom prst="rect">
            <a:avLst/>
          </a:prstGeom>
          <a:solidFill>
            <a:srgbClr val="666699"/>
          </a:soli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UTILITY TABLE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Swofford, Inc.</a:t>
            </a:r>
          </a:p>
        </p:txBody>
      </p:sp>
      <p:grpSp>
        <p:nvGrpSpPr>
          <p:cNvPr id="201734" name="Group 6"/>
          <p:cNvGrpSpPr>
            <a:grpSpLocks/>
          </p:cNvGrpSpPr>
          <p:nvPr/>
        </p:nvGrpSpPr>
        <p:grpSpPr bwMode="auto">
          <a:xfrm>
            <a:off x="4000500" y="3525838"/>
            <a:ext cx="4686300" cy="1362075"/>
            <a:chOff x="2520" y="2709"/>
            <a:chExt cx="2952" cy="858"/>
          </a:xfrm>
        </p:grpSpPr>
        <p:grpSp>
          <p:nvGrpSpPr>
            <p:cNvPr id="201735" name="Group 7"/>
            <p:cNvGrpSpPr>
              <a:grpSpLocks/>
            </p:cNvGrpSpPr>
            <p:nvPr/>
          </p:nvGrpSpPr>
          <p:grpSpPr bwMode="auto">
            <a:xfrm>
              <a:off x="2522" y="2709"/>
              <a:ext cx="2941" cy="858"/>
              <a:chOff x="2267" y="2367"/>
              <a:chExt cx="1296" cy="1008"/>
            </a:xfrm>
          </p:grpSpPr>
          <p:sp>
            <p:nvSpPr>
              <p:cNvPr id="201736" name="Line 8"/>
              <p:cNvSpPr>
                <a:spLocks noChangeShapeType="1"/>
              </p:cNvSpPr>
              <p:nvPr/>
            </p:nvSpPr>
            <p:spPr bwMode="auto">
              <a:xfrm>
                <a:off x="2268" y="2367"/>
                <a:ext cx="1295" cy="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737" name="Line 9"/>
              <p:cNvSpPr>
                <a:spLocks noChangeShapeType="1"/>
              </p:cNvSpPr>
              <p:nvPr/>
            </p:nvSpPr>
            <p:spPr bwMode="auto">
              <a:xfrm>
                <a:off x="2267" y="2368"/>
                <a:ext cx="0" cy="1007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1738" name="Line 10"/>
            <p:cNvSpPr>
              <a:spLocks noChangeShapeType="1"/>
            </p:cNvSpPr>
            <p:nvPr/>
          </p:nvSpPr>
          <p:spPr bwMode="auto">
            <a:xfrm>
              <a:off x="2520" y="3560"/>
              <a:ext cx="29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52363" dir="842175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Expected Utility Approach</a:t>
            </a:r>
          </a:p>
        </p:txBody>
      </p:sp>
      <p:sp>
        <p:nvSpPr>
          <p:cNvPr id="214019" name="Rectangle 3"/>
          <p:cNvSpPr>
            <a:spLocks noChangeArrowheads="1"/>
          </p:cNvSpPr>
          <p:nvPr/>
        </p:nvSpPr>
        <p:spPr bwMode="auto">
          <a:xfrm>
            <a:off x="687388" y="1104900"/>
            <a:ext cx="7886700" cy="485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Once a utility function has been determined, the optimal decision can be chosen using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expected utility approach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Here, for each decision alternative, the utility corresponding to each state of nature is multiplied by the probability for that state of nature.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sum of these products for each decision alternative represents the expected utility for that alternative.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decision alternative with the highest expected utility is chosen.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ChangeArrowheads="1"/>
          </p:cNvSpPr>
          <p:nvPr/>
        </p:nvSpPr>
        <p:spPr bwMode="auto">
          <a:xfrm>
            <a:off x="1371600" y="2508250"/>
            <a:ext cx="6013450" cy="16573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687388" y="1104900"/>
            <a:ext cx="7886700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6: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Apply the expected utility approach. </a:t>
            </a:r>
            <a:endParaRPr lang="en-US" sz="24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The expected utility for each of the decision alternatives in the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Swofford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problem is: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EV(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= .3(  9.5) + .5(9.0) + .2( 0  ) =  7.35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EV(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= .3(10.0) + .5(5.5) + .2(4.0) =  6.55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EV(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= .3(  7.5) + .5(7.5) + .2(7.5) =  7.50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Considering the utility associated with each possible payoff, the optimal decision is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with an expected utility of 7.50.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Swofford, Inc.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Swofford, Inc.</a:t>
            </a:r>
          </a:p>
        </p:txBody>
      </p:sp>
      <p:graphicFrame>
        <p:nvGraphicFramePr>
          <p:cNvPr id="203819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33522"/>
              </p:ext>
            </p:extLst>
          </p:nvPr>
        </p:nvGraphicFramePr>
        <p:xfrm>
          <a:off x="1524000" y="1879600"/>
          <a:ext cx="6096000" cy="2286000"/>
        </p:xfrm>
        <a:graphic>
          <a:graphicData uri="http://schemas.openxmlformats.org/drawingml/2006/table">
            <a:tbl>
              <a:tblPr/>
              <a:tblGrid>
                <a:gridCol w="2298700"/>
                <a:gridCol w="1765300"/>
                <a:gridCol w="2032000"/>
              </a:tblGrid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Decision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Expected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Expected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Alternative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Do Not Invest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7.50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Investment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7.35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9,000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 Investment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6.55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 Antiqua" pitchFamily="18" charset="0"/>
                        </a:rPr>
                        <a:t>-1,000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3818" name="Rectangle 42"/>
          <p:cNvSpPr>
            <a:spLocks noChangeArrowheads="1"/>
          </p:cNvSpPr>
          <p:nvPr/>
        </p:nvSpPr>
        <p:spPr bwMode="auto">
          <a:xfrm>
            <a:off x="687388" y="1104900"/>
            <a:ext cx="78867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Comparison of EU and EV Results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Risk Avoiders Versus Risk Takers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46863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A </a:t>
            </a:r>
            <a:r>
              <a:rPr lang="en-US" u="sng"/>
              <a:t>risk avoider</a:t>
            </a:r>
            <a:r>
              <a:rPr lang="en-US"/>
              <a:t> will have a concave utility function when utility is measured on the vertical axis and monetary value is measured on the horizontal axis.  Individuals purchasing insurance exhibit risk avoidance behavior.</a:t>
            </a:r>
          </a:p>
          <a:p>
            <a:r>
              <a:rPr lang="en-US"/>
              <a:t>A </a:t>
            </a:r>
            <a:r>
              <a:rPr lang="en-US" u="sng"/>
              <a:t>risk taker</a:t>
            </a:r>
            <a:r>
              <a:rPr lang="en-US"/>
              <a:t>, such as a gambler, pays a premium to obtain risk.  His/her utility function is convex.  This reflects the decision maker’s increasing marginal value of money.</a:t>
            </a:r>
          </a:p>
          <a:p>
            <a:r>
              <a:rPr lang="en-US"/>
              <a:t>A </a:t>
            </a:r>
            <a:r>
              <a:rPr lang="en-US" u="sng"/>
              <a:t>risk neutral decision maker</a:t>
            </a:r>
            <a:r>
              <a:rPr lang="en-US"/>
              <a:t> has a linear utility function.  In this case, the expected value approach can be used.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Risk Avoiders Versus Risk Takers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2009775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Most individuals are risk avoiders for some amounts of money, risk neutral for other amounts of money, and risk takers for still other amounts of money.  </a:t>
            </a:r>
          </a:p>
          <a:p>
            <a:r>
              <a:rPr lang="en-US"/>
              <a:t>This explains why the same individual will purchase both insurance and also a lottery ticket.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543050" y="2190750"/>
            <a:ext cx="5937250" cy="18986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Utility Example 1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4202113"/>
          </a:xfrm>
          <a:noFill/>
          <a:ln/>
        </p:spPr>
        <p:txBody>
          <a:bodyPr lIns="92075" tIns="46038" rIns="92075" bIns="46038"/>
          <a:lstStyle/>
          <a:p>
            <a:pPr>
              <a:buFont typeface="Monotype Sorts" pitchFamily="2" charset="2"/>
              <a:buNone/>
            </a:pPr>
            <a:r>
              <a:rPr lang="en-US"/>
              <a:t>	Consider the following three-state, three-decision problem with the following payoff table in dollars:</a:t>
            </a:r>
          </a:p>
          <a:p>
            <a:pPr>
              <a:buFont typeface="Monotype Sorts" pitchFamily="2" charset="2"/>
              <a:buNone/>
            </a:pPr>
            <a:endParaRPr lang="en-US" sz="1600"/>
          </a:p>
          <a:p>
            <a:pPr>
              <a:buFont typeface="Monotype Sorts" pitchFamily="2" charset="2"/>
              <a:buNone/>
            </a:pPr>
            <a:r>
              <a:rPr lang="en-US"/>
              <a:t>			       </a:t>
            </a:r>
            <a:r>
              <a:rPr lang="en-US" i="1"/>
              <a:t>s</a:t>
            </a:r>
            <a:r>
              <a:rPr lang="en-US" baseline="-25000"/>
              <a:t>1</a:t>
            </a:r>
            <a:r>
              <a:rPr lang="en-US"/>
              <a:t>		     </a:t>
            </a:r>
            <a:r>
              <a:rPr lang="en-US" i="1"/>
              <a:t>s</a:t>
            </a:r>
            <a:r>
              <a:rPr lang="en-US" baseline="-25000"/>
              <a:t>2</a:t>
            </a:r>
            <a:r>
              <a:rPr lang="en-US"/>
              <a:t>		    </a:t>
            </a:r>
            <a:r>
              <a:rPr lang="en-US" i="1"/>
              <a:t>s</a:t>
            </a:r>
            <a:r>
              <a:rPr lang="en-US" baseline="-25000"/>
              <a:t>3</a:t>
            </a: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		  </a:t>
            </a:r>
            <a:r>
              <a:rPr lang="en-US" i="1"/>
              <a:t>d</a:t>
            </a:r>
            <a:r>
              <a:rPr lang="en-US" baseline="-25000"/>
              <a:t>1</a:t>
            </a:r>
            <a:r>
              <a:rPr lang="en-US"/>
              <a:t>	+100,000	+40,000	-60,000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  </a:t>
            </a:r>
            <a:r>
              <a:rPr lang="en-US" i="1"/>
              <a:t>d</a:t>
            </a:r>
            <a:r>
              <a:rPr lang="en-US" baseline="-25000"/>
              <a:t>2</a:t>
            </a:r>
            <a:r>
              <a:rPr lang="en-US"/>
              <a:t>	  +50,000	+20,000	-30,000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  </a:t>
            </a:r>
            <a:r>
              <a:rPr lang="en-US" i="1"/>
              <a:t>d</a:t>
            </a:r>
            <a:r>
              <a:rPr lang="en-US" baseline="-25000"/>
              <a:t>3</a:t>
            </a:r>
            <a:r>
              <a:rPr lang="en-US"/>
              <a:t>	  +20,000	+20,000	-10,000</a:t>
            </a:r>
          </a:p>
          <a:p>
            <a:pPr>
              <a:buFont typeface="Monotype Sorts" pitchFamily="2" charset="2"/>
              <a:buNone/>
            </a:pPr>
            <a:r>
              <a:rPr lang="en-US" sz="1600"/>
              <a:t>		</a:t>
            </a:r>
          </a:p>
          <a:p>
            <a:pPr lvl="1">
              <a:buFontTx/>
              <a:buNone/>
            </a:pPr>
            <a:r>
              <a:rPr lang="en-US"/>
              <a:t>The probabilities for the three states of nature are:  		P(</a:t>
            </a:r>
            <a:r>
              <a:rPr lang="en-US" i="1"/>
              <a:t>s</a:t>
            </a:r>
            <a:r>
              <a:rPr lang="en-US" baseline="-25000"/>
              <a:t>1</a:t>
            </a:r>
            <a:r>
              <a:rPr lang="en-US"/>
              <a:t>) = .1, P(</a:t>
            </a:r>
            <a:r>
              <a:rPr lang="en-US" i="1"/>
              <a:t>s</a:t>
            </a:r>
            <a:r>
              <a:rPr lang="en-US" baseline="-25000"/>
              <a:t>2</a:t>
            </a:r>
            <a:r>
              <a:rPr lang="en-US"/>
              <a:t>) = .3, and P(</a:t>
            </a:r>
            <a:r>
              <a:rPr lang="en-US" i="1"/>
              <a:t>s</a:t>
            </a:r>
            <a:r>
              <a:rPr lang="en-US" baseline="-25000"/>
              <a:t>3</a:t>
            </a:r>
            <a:r>
              <a:rPr lang="en-US"/>
              <a:t>) = .6.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914400" y="2508250"/>
            <a:ext cx="7181850" cy="16192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749550" y="4622800"/>
            <a:ext cx="3943350" cy="603250"/>
          </a:xfrm>
          <a:prstGeom prst="rect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5111750"/>
          </a:xfrm>
          <a:noFill/>
          <a:ln/>
        </p:spPr>
        <p:txBody>
          <a:bodyPr lIns="92075" tIns="46038" rIns="92075" bIns="46038"/>
          <a:lstStyle/>
          <a:p>
            <a:r>
              <a:rPr lang="en-US">
                <a:solidFill>
                  <a:srgbClr val="66FFFF"/>
                </a:solidFill>
              </a:rPr>
              <a:t>Risk-Neutral Decision Maker</a:t>
            </a:r>
          </a:p>
          <a:p>
            <a:pPr>
              <a:buFont typeface="Monotype Sorts" pitchFamily="2" charset="2"/>
              <a:buNone/>
            </a:pPr>
            <a:r>
              <a:rPr lang="en-US" sz="2200"/>
              <a:t>		</a:t>
            </a:r>
            <a:r>
              <a:rPr lang="en-US"/>
              <a:t>If the decision maker is risk neutral the expected value approach is applicable.</a:t>
            </a:r>
          </a:p>
          <a:p>
            <a:pPr>
              <a:buFont typeface="Monotype Sorts" pitchFamily="2" charset="2"/>
              <a:buNone/>
            </a:pPr>
            <a:endParaRPr lang="en-US" sz="2000"/>
          </a:p>
          <a:p>
            <a:pPr>
              <a:buFont typeface="Monotype Sorts" pitchFamily="2" charset="2"/>
              <a:buNone/>
            </a:pPr>
            <a:r>
              <a:rPr lang="en-US" sz="2200"/>
              <a:t>	EV(</a:t>
            </a:r>
            <a:r>
              <a:rPr lang="en-US" sz="2200" i="1"/>
              <a:t>d</a:t>
            </a:r>
            <a:r>
              <a:rPr lang="en-US" sz="2200" baseline="-25000"/>
              <a:t>1</a:t>
            </a:r>
            <a:r>
              <a:rPr lang="en-US" sz="2200"/>
              <a:t>) = .1(100,000) + .3(40,000) + .6(-60,000) = -$14,000</a:t>
            </a:r>
          </a:p>
          <a:p>
            <a:pPr>
              <a:buFont typeface="Monotype Sorts" pitchFamily="2" charset="2"/>
              <a:buNone/>
            </a:pPr>
            <a:r>
              <a:rPr lang="en-US" sz="2200"/>
              <a:t>	EV(</a:t>
            </a:r>
            <a:r>
              <a:rPr lang="en-US" sz="2200" i="1"/>
              <a:t>d</a:t>
            </a:r>
            <a:r>
              <a:rPr lang="en-US" sz="2200" baseline="-25000"/>
              <a:t>2</a:t>
            </a:r>
            <a:r>
              <a:rPr lang="en-US" sz="2200"/>
              <a:t>) = .1(  50,000) + .3(20,000) + .6(-30,000) =  -$ 7,000</a:t>
            </a:r>
          </a:p>
          <a:p>
            <a:pPr>
              <a:buFont typeface="Monotype Sorts" pitchFamily="2" charset="2"/>
              <a:buNone/>
            </a:pPr>
            <a:r>
              <a:rPr lang="en-US" sz="2200"/>
              <a:t>	EV(</a:t>
            </a:r>
            <a:r>
              <a:rPr lang="en-US" sz="2200" i="1"/>
              <a:t>d</a:t>
            </a:r>
            <a:r>
              <a:rPr lang="en-US" sz="2200" baseline="-25000"/>
              <a:t>3</a:t>
            </a:r>
            <a:r>
              <a:rPr lang="en-US" sz="2200"/>
              <a:t>) = .1(  20,000) + .3(20,000) + .6(-10,000) = </a:t>
            </a:r>
            <a:r>
              <a:rPr lang="en-US" sz="2200">
                <a:solidFill>
                  <a:srgbClr val="66FFFF"/>
                </a:solidFill>
              </a:rPr>
              <a:t>+$ 2,000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	</a:t>
            </a:r>
          </a:p>
          <a:p>
            <a:pPr>
              <a:buFont typeface="Monotype Sorts" pitchFamily="2" charset="2"/>
              <a:buNone/>
            </a:pPr>
            <a:r>
              <a:rPr lang="en-US" sz="2200"/>
              <a:t>	</a:t>
            </a:r>
            <a:endParaRPr lang="en-US" sz="1800"/>
          </a:p>
          <a:p>
            <a:pPr>
              <a:buFont typeface="Monotype Sorts" pitchFamily="2" charset="2"/>
              <a:buNone/>
            </a:pPr>
            <a:r>
              <a:rPr lang="en-US" sz="2200"/>
              <a:t>			     </a:t>
            </a:r>
            <a:r>
              <a:rPr lang="en-US"/>
              <a:t>The optimal decision is </a:t>
            </a:r>
            <a:r>
              <a:rPr lang="en-US" i="1"/>
              <a:t>d</a:t>
            </a:r>
            <a:r>
              <a:rPr lang="en-US" baseline="-25000"/>
              <a:t>3</a:t>
            </a:r>
            <a:r>
              <a:rPr lang="en-US"/>
              <a:t>.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Utility Example 1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3" y="4763"/>
            <a:ext cx="7772400" cy="1100137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Chapter 5</a:t>
            </a:r>
            <a:br>
              <a:rPr lang="en-US"/>
            </a:br>
            <a:r>
              <a:rPr lang="en-US"/>
              <a:t>Utility and Game Theory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1538" y="1277938"/>
            <a:ext cx="7526337" cy="2392362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The Meaning of Utility</a:t>
            </a:r>
          </a:p>
          <a:p>
            <a:r>
              <a:rPr lang="en-US"/>
              <a:t>Utility and Decision Making</a:t>
            </a:r>
          </a:p>
          <a:p>
            <a:r>
              <a:rPr lang="en-US"/>
              <a:t>Utility: Other Considerations</a:t>
            </a:r>
          </a:p>
          <a:p>
            <a:r>
              <a:rPr lang="en-US"/>
              <a:t>Introduction to Game Theory</a:t>
            </a:r>
          </a:p>
          <a:p>
            <a:r>
              <a:rPr lang="en-US"/>
              <a:t>Mixed Strategy Games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022350" y="2451100"/>
            <a:ext cx="7004050" cy="37147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Utility Example 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66062" cy="5130800"/>
          </a:xfrm>
          <a:noFill/>
          <a:ln/>
        </p:spPr>
        <p:txBody>
          <a:bodyPr lIns="92075" tIns="46038" rIns="92075" bIns="46038"/>
          <a:lstStyle/>
          <a:p>
            <a:r>
              <a:rPr lang="en-US">
                <a:solidFill>
                  <a:srgbClr val="66FFFF"/>
                </a:solidFill>
              </a:rPr>
              <a:t>Decision Makers with Different Utilities</a:t>
            </a:r>
            <a:r>
              <a:rPr lang="en-US">
                <a:solidFill>
                  <a:schemeClr val="tx2"/>
                </a:solidFill>
              </a:rPr>
              <a:t>	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Suppose two decision makers have the following utility values:</a:t>
            </a:r>
          </a:p>
          <a:p>
            <a:pPr>
              <a:buFont typeface="Monotype Sorts" pitchFamily="2" charset="2"/>
              <a:buNone/>
            </a:pPr>
            <a:endParaRPr lang="en-US" sz="1400"/>
          </a:p>
          <a:p>
            <a:pPr>
              <a:buFont typeface="Monotype Sorts" pitchFamily="2" charset="2"/>
              <a:buNone/>
            </a:pPr>
            <a:r>
              <a:rPr lang="en-US" sz="2000"/>
              <a:t>	</a:t>
            </a:r>
            <a:r>
              <a:rPr lang="en-US"/>
              <a:t>		           </a:t>
            </a:r>
            <a:r>
              <a:rPr lang="en-US" u="sng"/>
              <a:t>Utility</a:t>
            </a:r>
            <a:r>
              <a:rPr lang="en-US"/>
              <a:t>		         </a:t>
            </a:r>
            <a:r>
              <a:rPr lang="en-US" u="sng"/>
              <a:t>Utility</a:t>
            </a: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	   </a:t>
            </a:r>
            <a:r>
              <a:rPr lang="en-US" u="sng"/>
              <a:t>Amount</a:t>
            </a:r>
            <a:r>
              <a:rPr lang="en-US"/>
              <a:t>	  </a:t>
            </a:r>
            <a:r>
              <a:rPr lang="en-US" u="sng"/>
              <a:t>Decision Maker I</a:t>
            </a:r>
            <a:r>
              <a:rPr lang="en-US"/>
              <a:t>	</a:t>
            </a:r>
            <a:r>
              <a:rPr lang="en-US" u="sng"/>
              <a:t>Decision Maker II</a:t>
            </a:r>
            <a:endParaRPr lang="en-US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/>
              <a:t>	   $100,000		 100			100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/>
              <a:t>	   $  50,000		   94			  58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/>
              <a:t>	   $  40,000		   90			  50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/>
              <a:t>	   $  20,000		   80			  35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/>
              <a:t>	 -$  10,000		   60			  18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/>
              <a:t>	 -$  30,000		   40			  10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/>
              <a:t>	 -$  60,000		     0			    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8" name="Rectangle 32"/>
          <p:cNvSpPr>
            <a:spLocks noChangeArrowheads="1"/>
          </p:cNvSpPr>
          <p:nvPr/>
        </p:nvSpPr>
        <p:spPr bwMode="auto">
          <a:xfrm>
            <a:off x="673100" y="1587500"/>
            <a:ext cx="8064500" cy="46482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Utility Example 1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593725"/>
          </a:xfrm>
          <a:noFill/>
          <a:ln/>
        </p:spPr>
        <p:txBody>
          <a:bodyPr lIns="92075" tIns="46038" rIns="92075" bIns="46038"/>
          <a:lstStyle/>
          <a:p>
            <a:r>
              <a:rPr lang="en-US">
                <a:solidFill>
                  <a:srgbClr val="66FFFF"/>
                </a:solidFill>
                <a:effectLst/>
              </a:rPr>
              <a:t>Graph of the Two Decision Makers’ Utility Curves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400175" y="2133600"/>
            <a:ext cx="0" cy="320357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400175" y="5319713"/>
            <a:ext cx="6911975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Arc 6"/>
          <p:cNvSpPr>
            <a:spLocks/>
          </p:cNvSpPr>
          <p:nvPr/>
        </p:nvSpPr>
        <p:spPr bwMode="auto">
          <a:xfrm>
            <a:off x="1982788" y="2200275"/>
            <a:ext cx="6491287" cy="30924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589 h 21600"/>
              <a:gd name="T2" fmla="*/ 21552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89"/>
                </a:moveTo>
                <a:cubicBezTo>
                  <a:pt x="6" y="9682"/>
                  <a:pt x="9645" y="26"/>
                  <a:pt x="21552" y="0"/>
                </a:cubicBezTo>
              </a:path>
              <a:path w="21600" h="21600" stroke="0" extrusionOk="0">
                <a:moveTo>
                  <a:pt x="0" y="21589"/>
                </a:moveTo>
                <a:cubicBezTo>
                  <a:pt x="6" y="9682"/>
                  <a:pt x="9645" y="26"/>
                  <a:pt x="21552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 cap="rnd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Arc 7"/>
          <p:cNvSpPr>
            <a:spLocks/>
          </p:cNvSpPr>
          <p:nvPr/>
        </p:nvSpPr>
        <p:spPr bwMode="auto">
          <a:xfrm>
            <a:off x="1973263" y="2232025"/>
            <a:ext cx="6477000" cy="3092450"/>
          </a:xfrm>
          <a:custGeom>
            <a:avLst/>
            <a:gdLst>
              <a:gd name="G0" fmla="+- 5 0 0"/>
              <a:gd name="G1" fmla="+- 11 0 0"/>
              <a:gd name="G2" fmla="+- 21600 0 0"/>
              <a:gd name="T0" fmla="*/ 21605 w 21605"/>
              <a:gd name="T1" fmla="*/ 0 h 21611"/>
              <a:gd name="T2" fmla="*/ 0 w 21605"/>
              <a:gd name="T3" fmla="*/ 21611 h 21611"/>
              <a:gd name="T4" fmla="*/ 5 w 21605"/>
              <a:gd name="T5" fmla="*/ 11 h 21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5" h="21611" fill="none" extrusionOk="0">
                <a:moveTo>
                  <a:pt x="21604" y="0"/>
                </a:moveTo>
                <a:cubicBezTo>
                  <a:pt x="21604" y="3"/>
                  <a:pt x="21605" y="7"/>
                  <a:pt x="21605" y="11"/>
                </a:cubicBezTo>
                <a:cubicBezTo>
                  <a:pt x="21605" y="11940"/>
                  <a:pt x="11934" y="21611"/>
                  <a:pt x="5" y="21611"/>
                </a:cubicBezTo>
                <a:cubicBezTo>
                  <a:pt x="3" y="21611"/>
                  <a:pt x="1" y="21610"/>
                  <a:pt x="0" y="21610"/>
                </a:cubicBezTo>
              </a:path>
              <a:path w="21605" h="21611" stroke="0" extrusionOk="0">
                <a:moveTo>
                  <a:pt x="21604" y="0"/>
                </a:moveTo>
                <a:cubicBezTo>
                  <a:pt x="21604" y="3"/>
                  <a:pt x="21605" y="7"/>
                  <a:pt x="21605" y="11"/>
                </a:cubicBezTo>
                <a:cubicBezTo>
                  <a:pt x="21605" y="11940"/>
                  <a:pt x="11934" y="21611"/>
                  <a:pt x="5" y="21611"/>
                </a:cubicBezTo>
                <a:cubicBezTo>
                  <a:pt x="3" y="21611"/>
                  <a:pt x="1" y="21610"/>
                  <a:pt x="0" y="21610"/>
                </a:cubicBezTo>
                <a:lnTo>
                  <a:pt x="5" y="11"/>
                </a:lnTo>
                <a:close/>
              </a:path>
            </a:pathLst>
          </a:custGeom>
          <a:noFill/>
          <a:ln w="28575" cap="rnd">
            <a:solidFill>
              <a:schemeClr val="accent1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473325" y="2290763"/>
            <a:ext cx="228917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Decision Maker I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000500" y="4035425"/>
            <a:ext cx="23828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Decision Maker II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163888" y="5772150"/>
            <a:ext cx="36512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Monetary Value (in $1000’s)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892175" y="1646238"/>
            <a:ext cx="98107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Utility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1690688" y="5416550"/>
            <a:ext cx="67516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-60      -40      -20       0       20       40       60       80       100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792163" y="2187575"/>
            <a:ext cx="608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100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796925" y="3346450"/>
            <a:ext cx="608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60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800100" y="3944938"/>
            <a:ext cx="608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40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792163" y="4616450"/>
            <a:ext cx="608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20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798513" y="2749550"/>
            <a:ext cx="608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80</a:t>
            </a: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1336675" y="2930525"/>
            <a:ext cx="115888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1341438" y="3525838"/>
            <a:ext cx="115887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1336675" y="4129088"/>
            <a:ext cx="115888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1336675" y="4789488"/>
            <a:ext cx="115888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1341438" y="2359025"/>
            <a:ext cx="115887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1985963" y="5251450"/>
            <a:ext cx="0" cy="1158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3538538" y="5264150"/>
            <a:ext cx="0" cy="1158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4268788" y="5254625"/>
            <a:ext cx="0" cy="1158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4992688" y="5254625"/>
            <a:ext cx="0" cy="1158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>
            <a:off x="5794375" y="5264150"/>
            <a:ext cx="0" cy="1158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>
            <a:off x="6575425" y="5256213"/>
            <a:ext cx="0" cy="11588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7369175" y="5254625"/>
            <a:ext cx="0" cy="1158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8164513" y="5253038"/>
            <a:ext cx="0" cy="11588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2776538" y="5259388"/>
            <a:ext cx="0" cy="11588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Utility Example 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17600"/>
            <a:ext cx="7886700" cy="2728913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66FFFF"/>
                </a:solidFill>
                <a:effectLst/>
              </a:rPr>
              <a:t>Decision Maker I</a:t>
            </a:r>
          </a:p>
          <a:p>
            <a:pPr lvl="1">
              <a:lnSpc>
                <a:spcPct val="90000"/>
              </a:lnSpc>
            </a:pPr>
            <a:r>
              <a:rPr lang="en-US"/>
              <a:t>Decision Maker I has a concave utility function.</a:t>
            </a:r>
          </a:p>
          <a:p>
            <a:pPr lvl="1">
              <a:lnSpc>
                <a:spcPct val="90000"/>
              </a:lnSpc>
            </a:pPr>
            <a:r>
              <a:rPr lang="en-US"/>
              <a:t> He/she is a </a:t>
            </a:r>
            <a:r>
              <a:rPr lang="en-US" u="sng"/>
              <a:t>risk avoider</a:t>
            </a:r>
            <a:r>
              <a:rPr lang="en-US"/>
              <a:t>. 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000"/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66FFFF"/>
                </a:solidFill>
                <a:effectLst/>
              </a:rPr>
              <a:t>Decision Maker II</a:t>
            </a:r>
          </a:p>
          <a:p>
            <a:pPr lvl="1">
              <a:lnSpc>
                <a:spcPct val="90000"/>
              </a:lnSpc>
            </a:pPr>
            <a:r>
              <a:rPr lang="en-US"/>
              <a:t>Decision Maker II has convex utility function.</a:t>
            </a:r>
          </a:p>
          <a:p>
            <a:pPr lvl="1">
              <a:lnSpc>
                <a:spcPct val="90000"/>
              </a:lnSpc>
            </a:pPr>
            <a:r>
              <a:rPr lang="en-US"/>
              <a:t>He/she is a </a:t>
            </a:r>
            <a:r>
              <a:rPr lang="en-US" u="sng"/>
              <a:t>risk taker</a:t>
            </a:r>
            <a:r>
              <a:rPr lang="en-US"/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485900" y="5295900"/>
            <a:ext cx="6115050" cy="647700"/>
          </a:xfrm>
          <a:prstGeom prst="rect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1657350" y="1714500"/>
            <a:ext cx="5676900" cy="2819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Utility Example 1</a:t>
            </a: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 flipH="1">
            <a:off x="647700" y="2190750"/>
            <a:ext cx="1466850" cy="1314450"/>
          </a:xfrm>
          <a:prstGeom prst="wedgeRoundRectCallout">
            <a:avLst>
              <a:gd name="adj1" fmla="val -78139"/>
              <a:gd name="adj2" fmla="val 67870"/>
              <a:gd name="adj3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Optimal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decision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 flipH="1">
            <a:off x="7124700" y="3333750"/>
            <a:ext cx="1504950" cy="1257300"/>
          </a:xfrm>
          <a:prstGeom prst="wedgeRoundRectCallout">
            <a:avLst>
              <a:gd name="adj1" fmla="val 69407"/>
              <a:gd name="adj2" fmla="val -16162"/>
              <a:gd name="adj3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Largest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expected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utility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8134350" cy="5214938"/>
          </a:xfrm>
          <a:noFill/>
          <a:ln/>
        </p:spPr>
        <p:txBody>
          <a:bodyPr lIns="92075" tIns="46038" rIns="92075" bIns="46038"/>
          <a:lstStyle/>
          <a:p>
            <a:r>
              <a:rPr lang="en-US" dirty="0">
                <a:solidFill>
                  <a:srgbClr val="66FFFF"/>
                </a:solidFill>
              </a:rPr>
              <a:t>Expected Utility:  Decision Maker I</a:t>
            </a:r>
          </a:p>
          <a:p>
            <a:pPr>
              <a:buFont typeface="Monotype Sorts" pitchFamily="2" charset="2"/>
              <a:buNone/>
            </a:pPr>
            <a:endParaRPr lang="en-US" sz="1400" dirty="0"/>
          </a:p>
          <a:p>
            <a:pPr>
              <a:buFont typeface="Monotype Sorts" pitchFamily="2" charset="2"/>
              <a:buNone/>
            </a:pPr>
            <a:r>
              <a:rPr lang="en-US" dirty="0"/>
              <a:t>				        	       	       Expected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	 	  </a:t>
            </a:r>
            <a:r>
              <a:rPr lang="en-US" i="1" dirty="0"/>
              <a:t>s</a:t>
            </a:r>
            <a:r>
              <a:rPr lang="en-US" baseline="-25000" dirty="0"/>
              <a:t>1</a:t>
            </a:r>
            <a:r>
              <a:rPr lang="en-US" dirty="0"/>
              <a:t>	 </a:t>
            </a:r>
            <a:r>
              <a:rPr lang="en-US" i="1" dirty="0"/>
              <a:t>s</a:t>
            </a:r>
            <a:r>
              <a:rPr lang="en-US" baseline="-25000" dirty="0"/>
              <a:t>2</a:t>
            </a:r>
            <a:r>
              <a:rPr lang="en-US" dirty="0"/>
              <a:t>	 </a:t>
            </a:r>
            <a:r>
              <a:rPr lang="en-US" i="1" dirty="0"/>
              <a:t>s</a:t>
            </a:r>
            <a:r>
              <a:rPr lang="en-US" baseline="-25000" dirty="0"/>
              <a:t>3</a:t>
            </a:r>
            <a:r>
              <a:rPr lang="en-US" dirty="0"/>
              <a:t>      Utility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	</a:t>
            </a: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dirty="0"/>
              <a:t>	100	 90	   0	37.0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	</a:t>
            </a:r>
            <a:r>
              <a:rPr lang="en-US" i="1" dirty="0"/>
              <a:t>d</a:t>
            </a:r>
            <a:r>
              <a:rPr lang="en-US" baseline="-25000" dirty="0"/>
              <a:t>2</a:t>
            </a:r>
            <a:r>
              <a:rPr lang="en-US" dirty="0"/>
              <a:t>	  94	 80	 40	57.4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	</a:t>
            </a:r>
            <a:r>
              <a:rPr lang="en-US" b="1" i="1" dirty="0"/>
              <a:t>d</a:t>
            </a:r>
            <a:r>
              <a:rPr lang="en-US" b="1" baseline="-25000" dirty="0"/>
              <a:t>3</a:t>
            </a:r>
            <a:r>
              <a:rPr lang="en-US" dirty="0"/>
              <a:t>	  80	 80	 60	</a:t>
            </a:r>
            <a:r>
              <a:rPr lang="en-US" dirty="0">
                <a:solidFill>
                  <a:srgbClr val="66FFFF"/>
                </a:solidFill>
              </a:rPr>
              <a:t>68.0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  Probability     .1	  .3	  .6</a:t>
            </a:r>
          </a:p>
          <a:p>
            <a:pPr>
              <a:buFont typeface="Monotype Sorts" pitchFamily="2" charset="2"/>
              <a:buNone/>
            </a:pPr>
            <a:endParaRPr lang="en-US" sz="1800" dirty="0">
              <a:solidFill>
                <a:srgbClr val="66FFFF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dirty="0"/>
              <a:t>  Note: </a:t>
            </a:r>
            <a:r>
              <a:rPr lang="en-US" i="1" dirty="0"/>
              <a:t>d</a:t>
            </a:r>
            <a:r>
              <a:rPr lang="en-US" baseline="-25000" dirty="0"/>
              <a:t>4</a:t>
            </a:r>
            <a:r>
              <a:rPr lang="en-US" dirty="0"/>
              <a:t> is dominated by </a:t>
            </a:r>
            <a:r>
              <a:rPr lang="en-US" i="1" dirty="0"/>
              <a:t>d</a:t>
            </a:r>
            <a:r>
              <a:rPr lang="en-US" baseline="-25000" dirty="0"/>
              <a:t>2</a:t>
            </a:r>
            <a:r>
              <a:rPr lang="en-US" dirty="0"/>
              <a:t> and hence is not considered</a:t>
            </a:r>
          </a:p>
          <a:p>
            <a:pPr>
              <a:buFont typeface="Monotype Sorts" pitchFamily="2" charset="2"/>
              <a:buNone/>
            </a:pPr>
            <a:endParaRPr lang="en-US" sz="1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		Decision Maker I should make decision </a:t>
            </a:r>
            <a:r>
              <a:rPr lang="en-US" i="1" dirty="0"/>
              <a:t>d</a:t>
            </a:r>
            <a:r>
              <a:rPr lang="en-US" baseline="-25000" dirty="0"/>
              <a:t>3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1657350" y="1714500"/>
            <a:ext cx="5676900" cy="2819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428750" y="5295900"/>
            <a:ext cx="6286500" cy="666750"/>
          </a:xfrm>
          <a:prstGeom prst="rect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Utility Example 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8204200" cy="5167313"/>
          </a:xfrm>
          <a:noFill/>
          <a:ln/>
        </p:spPr>
        <p:txBody>
          <a:bodyPr lIns="92075" tIns="46038" rIns="92075" bIns="46038"/>
          <a:lstStyle/>
          <a:p>
            <a:r>
              <a:rPr lang="en-US">
                <a:solidFill>
                  <a:srgbClr val="66FFFF"/>
                </a:solidFill>
              </a:rPr>
              <a:t>Expected Utility:  Decision Maker II</a:t>
            </a:r>
          </a:p>
          <a:p>
            <a:pPr>
              <a:buFont typeface="Monotype Sorts" pitchFamily="2" charset="2"/>
              <a:buNone/>
            </a:pPr>
            <a:endParaRPr lang="en-US" sz="1400"/>
          </a:p>
          <a:p>
            <a:pPr>
              <a:buFont typeface="Monotype Sorts" pitchFamily="2" charset="2"/>
              <a:buNone/>
            </a:pPr>
            <a:r>
              <a:rPr lang="en-US"/>
              <a:t>						       Expected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	  </a:t>
            </a:r>
            <a:r>
              <a:rPr lang="en-US" i="1"/>
              <a:t>s</a:t>
            </a:r>
            <a:r>
              <a:rPr lang="en-US" baseline="-25000"/>
              <a:t>1</a:t>
            </a:r>
            <a:r>
              <a:rPr lang="en-US"/>
              <a:t>	 </a:t>
            </a:r>
            <a:r>
              <a:rPr lang="en-US" i="1"/>
              <a:t>s</a:t>
            </a:r>
            <a:r>
              <a:rPr lang="en-US" baseline="-25000"/>
              <a:t>2</a:t>
            </a:r>
            <a:r>
              <a:rPr lang="en-US"/>
              <a:t>	 </a:t>
            </a:r>
            <a:r>
              <a:rPr lang="en-US" i="1"/>
              <a:t>s</a:t>
            </a:r>
            <a:r>
              <a:rPr lang="en-US" baseline="-25000"/>
              <a:t>3</a:t>
            </a:r>
            <a:r>
              <a:rPr lang="en-US"/>
              <a:t>      Utility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</a:t>
            </a:r>
            <a:r>
              <a:rPr lang="en-US" i="1"/>
              <a:t>d</a:t>
            </a:r>
            <a:r>
              <a:rPr lang="en-US" baseline="-25000"/>
              <a:t>1</a:t>
            </a:r>
            <a:r>
              <a:rPr lang="en-US"/>
              <a:t>	100	 50	   0	</a:t>
            </a:r>
            <a:r>
              <a:rPr lang="en-US">
                <a:solidFill>
                  <a:srgbClr val="66FFFF"/>
                </a:solidFill>
              </a:rPr>
              <a:t>25.0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</a:t>
            </a:r>
            <a:r>
              <a:rPr lang="en-US" i="1"/>
              <a:t>d</a:t>
            </a:r>
            <a:r>
              <a:rPr lang="en-US" baseline="-25000"/>
              <a:t>2</a:t>
            </a:r>
            <a:r>
              <a:rPr lang="en-US"/>
              <a:t>	  58	 35	 10	22.3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</a:t>
            </a:r>
            <a:r>
              <a:rPr lang="en-US" i="1"/>
              <a:t>d</a:t>
            </a:r>
            <a:r>
              <a:rPr lang="en-US" baseline="-25000"/>
              <a:t>3</a:t>
            </a:r>
            <a:r>
              <a:rPr lang="en-US"/>
              <a:t>	  35	 35	 18	24.8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  Probability	   .1	  .3 	  .6</a:t>
            </a:r>
          </a:p>
          <a:p>
            <a:pPr>
              <a:buFont typeface="Monotype Sorts" pitchFamily="2" charset="2"/>
              <a:buNone/>
            </a:pPr>
            <a:endParaRPr lang="en-US" sz="1800">
              <a:solidFill>
                <a:srgbClr val="66FFFF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/>
              <a:t>  Note: </a:t>
            </a:r>
            <a:r>
              <a:rPr lang="en-US" i="1"/>
              <a:t>d</a:t>
            </a:r>
            <a:r>
              <a:rPr lang="en-US" baseline="-25000"/>
              <a:t>4</a:t>
            </a:r>
            <a:r>
              <a:rPr lang="en-US"/>
              <a:t> is dominated by </a:t>
            </a:r>
            <a:r>
              <a:rPr lang="en-US" i="1"/>
              <a:t>d</a:t>
            </a:r>
            <a:r>
              <a:rPr lang="en-US" baseline="-25000"/>
              <a:t>2</a:t>
            </a:r>
            <a:r>
              <a:rPr lang="en-US"/>
              <a:t> and hence is not considered.</a:t>
            </a:r>
          </a:p>
          <a:p>
            <a:pPr>
              <a:buFont typeface="Monotype Sorts" pitchFamily="2" charset="2"/>
              <a:buNone/>
            </a:pPr>
            <a:endParaRPr lang="en-US" sz="1000"/>
          </a:p>
          <a:p>
            <a:pPr>
              <a:buFont typeface="Monotype Sorts" pitchFamily="2" charset="2"/>
              <a:buNone/>
            </a:pPr>
            <a:r>
              <a:rPr lang="en-US"/>
              <a:t>	       Decision Maker II should make decision </a:t>
            </a:r>
            <a:r>
              <a:rPr lang="en-US" i="1"/>
              <a:t>d</a:t>
            </a:r>
            <a:r>
              <a:rPr lang="en-US" baseline="-25000"/>
              <a:t>1</a:t>
            </a:r>
            <a:r>
              <a:rPr lang="en-US"/>
              <a:t>.</a:t>
            </a: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 flipH="1">
            <a:off x="647700" y="2190750"/>
            <a:ext cx="1466850" cy="1314450"/>
          </a:xfrm>
          <a:prstGeom prst="wedgeRoundRectCallout">
            <a:avLst>
              <a:gd name="adj1" fmla="val -76843"/>
              <a:gd name="adj2" fmla="val 6880"/>
              <a:gd name="adj3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Optimal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decision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 flipH="1">
            <a:off x="7124700" y="3067050"/>
            <a:ext cx="1504950" cy="1257300"/>
          </a:xfrm>
          <a:prstGeom prst="wedgeRoundRectCallout">
            <a:avLst>
              <a:gd name="adj1" fmla="val 68139"/>
              <a:gd name="adj2" fmla="val -60231"/>
              <a:gd name="adj3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Largest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expected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utility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Utility Example 2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4040188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		Suppose the probabilities for the three states of nature in Example 1 were changed to: 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		           P(</a:t>
            </a:r>
            <a:r>
              <a:rPr lang="en-US" i="1"/>
              <a:t>s</a:t>
            </a:r>
            <a:r>
              <a:rPr lang="en-US" baseline="-25000"/>
              <a:t>1</a:t>
            </a:r>
            <a:r>
              <a:rPr lang="en-US"/>
              <a:t>) = .5, P(</a:t>
            </a:r>
            <a:r>
              <a:rPr lang="en-US" i="1"/>
              <a:t>s</a:t>
            </a:r>
            <a:r>
              <a:rPr lang="en-US" baseline="-25000"/>
              <a:t>2</a:t>
            </a:r>
            <a:r>
              <a:rPr lang="en-US"/>
              <a:t>) = .3, and P(</a:t>
            </a:r>
            <a:r>
              <a:rPr lang="en-US" i="1"/>
              <a:t>s</a:t>
            </a:r>
            <a:r>
              <a:rPr lang="en-US" baseline="-25000"/>
              <a:t>3</a:t>
            </a:r>
            <a:r>
              <a:rPr lang="en-US"/>
              <a:t>) = .2.</a:t>
            </a:r>
            <a:endParaRPr lang="en-US" u="sng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1000"/>
          </a:p>
          <a:p>
            <a:pPr lvl="1">
              <a:lnSpc>
                <a:spcPct val="90000"/>
              </a:lnSpc>
            </a:pPr>
            <a:r>
              <a:rPr lang="en-US"/>
              <a:t>What is the optimal decision for a risk-neutral decision maker?</a:t>
            </a:r>
          </a:p>
          <a:p>
            <a:pPr lvl="1">
              <a:lnSpc>
                <a:spcPct val="90000"/>
              </a:lnSpc>
            </a:pPr>
            <a:r>
              <a:rPr lang="en-US"/>
              <a:t>What is the optimal decision for Decision Maker I?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	 . . . for Decision Maker II?</a:t>
            </a:r>
          </a:p>
          <a:p>
            <a:pPr lvl="1">
              <a:lnSpc>
                <a:spcPct val="90000"/>
              </a:lnSpc>
            </a:pPr>
            <a:r>
              <a:rPr lang="en-US"/>
              <a:t>What is the value of this decision problem to Decision Maker I? . . . to Decision Maker II?  </a:t>
            </a:r>
          </a:p>
          <a:p>
            <a:pPr lvl="1">
              <a:lnSpc>
                <a:spcPct val="90000"/>
              </a:lnSpc>
            </a:pPr>
            <a:r>
              <a:rPr lang="en-US"/>
              <a:t>What conclusion can you draw?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905000" y="3333750"/>
            <a:ext cx="5638800" cy="609600"/>
          </a:xfrm>
          <a:prstGeom prst="rect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Utility Example 2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3381375"/>
          </a:xfrm>
          <a:noFill/>
          <a:ln/>
        </p:spPr>
        <p:txBody>
          <a:bodyPr lIns="92075" tIns="46038" rIns="92075" bIns="46038"/>
          <a:lstStyle/>
          <a:p>
            <a:r>
              <a:rPr lang="en-US">
                <a:solidFill>
                  <a:srgbClr val="66FFFF"/>
                </a:solidFill>
              </a:rPr>
              <a:t>Risk-Neutral Decision Maker</a:t>
            </a:r>
          </a:p>
          <a:p>
            <a:pPr>
              <a:buFont typeface="Monotype Sorts" pitchFamily="2" charset="2"/>
              <a:buNone/>
            </a:pPr>
            <a:endParaRPr lang="en-US" sz="1000" u="sng"/>
          </a:p>
          <a:p>
            <a:pPr>
              <a:buFont typeface="Monotype Sorts" pitchFamily="2" charset="2"/>
              <a:buNone/>
            </a:pPr>
            <a:r>
              <a:rPr lang="en-US"/>
              <a:t>	EV(</a:t>
            </a:r>
            <a:r>
              <a:rPr lang="en-US" i="1"/>
              <a:t>d</a:t>
            </a:r>
            <a:r>
              <a:rPr lang="en-US" baseline="-25000"/>
              <a:t>1</a:t>
            </a:r>
            <a:r>
              <a:rPr lang="en-US"/>
              <a:t>) = .5(100,000) + .3(40,000) + .2(-60,000) = </a:t>
            </a:r>
            <a:r>
              <a:rPr lang="en-US">
                <a:solidFill>
                  <a:srgbClr val="66FFFF"/>
                </a:solidFill>
              </a:rPr>
              <a:t>50,000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EV(</a:t>
            </a:r>
            <a:r>
              <a:rPr lang="en-US" i="1"/>
              <a:t>d</a:t>
            </a:r>
            <a:r>
              <a:rPr lang="en-US" baseline="-25000"/>
              <a:t>2</a:t>
            </a:r>
            <a:r>
              <a:rPr lang="en-US"/>
              <a:t>) = .5(  50,000) + .3(20,000) + .2(-30,000) = 25,000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EV(</a:t>
            </a:r>
            <a:r>
              <a:rPr lang="en-US" i="1"/>
              <a:t>d</a:t>
            </a:r>
            <a:r>
              <a:rPr lang="en-US" baseline="-25000"/>
              <a:t>3</a:t>
            </a:r>
            <a:r>
              <a:rPr lang="en-US"/>
              <a:t>) = .5(  20,000) + .3(20,000) + .2(-10,000) = 14,000</a:t>
            </a:r>
          </a:p>
          <a:p>
            <a:pPr>
              <a:buFont typeface="Monotype Sorts" pitchFamily="2" charset="2"/>
              <a:buNone/>
            </a:pPr>
            <a:endParaRPr lang="en-US" sz="1000"/>
          </a:p>
          <a:p>
            <a:pPr>
              <a:buFont typeface="Monotype Sorts" pitchFamily="2" charset="2"/>
              <a:buNone/>
            </a:pPr>
            <a:r>
              <a:rPr lang="en-US" sz="1000"/>
              <a:t>     	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      The risk-neutral optimal decision is </a:t>
            </a:r>
            <a:r>
              <a:rPr lang="en-US" i="1"/>
              <a:t>d</a:t>
            </a:r>
            <a:r>
              <a:rPr lang="en-US" baseline="-25000"/>
              <a:t>1</a:t>
            </a:r>
            <a:r>
              <a:rPr lang="en-US"/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752600" y="3321050"/>
            <a:ext cx="5981700" cy="628650"/>
          </a:xfrm>
          <a:prstGeom prst="rect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Utility Example 2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3289300"/>
          </a:xfrm>
          <a:noFill/>
          <a:ln/>
        </p:spPr>
        <p:txBody>
          <a:bodyPr lIns="92075" tIns="46038" rIns="92075" bIns="46038"/>
          <a:lstStyle/>
          <a:p>
            <a:r>
              <a:rPr lang="en-US">
                <a:solidFill>
                  <a:srgbClr val="66FFFF"/>
                </a:solidFill>
              </a:rPr>
              <a:t>Expected Utility:  Decision Maker I</a:t>
            </a:r>
          </a:p>
          <a:p>
            <a:pPr>
              <a:buFont typeface="Monotype Sorts" pitchFamily="2" charset="2"/>
              <a:buNone/>
            </a:pPr>
            <a:endParaRPr lang="en-US" sz="1000">
              <a:solidFill>
                <a:schemeClr val="tx2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/>
              <a:t>		      EU(</a:t>
            </a:r>
            <a:r>
              <a:rPr lang="en-US" i="1"/>
              <a:t>d</a:t>
            </a:r>
            <a:r>
              <a:rPr lang="en-US" baseline="-25000"/>
              <a:t>1</a:t>
            </a:r>
            <a:r>
              <a:rPr lang="en-US"/>
              <a:t>) = .5(100) + .3(90) + .2(  0) = 77.0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      EU(</a:t>
            </a:r>
            <a:r>
              <a:rPr lang="en-US" i="1"/>
              <a:t>d</a:t>
            </a:r>
            <a:r>
              <a:rPr lang="en-US" baseline="-25000"/>
              <a:t>2</a:t>
            </a:r>
            <a:r>
              <a:rPr lang="en-US"/>
              <a:t>) = .5(  94) + .3(80) + .2(40) = </a:t>
            </a:r>
            <a:r>
              <a:rPr lang="en-US">
                <a:solidFill>
                  <a:srgbClr val="66FFFF"/>
                </a:solidFill>
              </a:rPr>
              <a:t>79.0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      EU(</a:t>
            </a:r>
            <a:r>
              <a:rPr lang="en-US" i="1"/>
              <a:t>d</a:t>
            </a:r>
            <a:r>
              <a:rPr lang="en-US" baseline="-25000"/>
              <a:t>3</a:t>
            </a:r>
            <a:r>
              <a:rPr lang="en-US"/>
              <a:t>) = .5(  80) + .3(80) + .2(60) = 76.0</a:t>
            </a:r>
          </a:p>
          <a:p>
            <a:pPr>
              <a:buFont typeface="Monotype Sorts" pitchFamily="2" charset="2"/>
              <a:buNone/>
            </a:pPr>
            <a:endParaRPr lang="en-US" sz="2000"/>
          </a:p>
          <a:p>
            <a:pPr>
              <a:buFont typeface="Monotype Sorts" pitchFamily="2" charset="2"/>
              <a:buNone/>
            </a:pPr>
            <a:r>
              <a:rPr lang="en-US"/>
              <a:t>	   	    Decision Maker I’s optimal decision is </a:t>
            </a:r>
            <a:r>
              <a:rPr lang="en-US" i="1"/>
              <a:t>d</a:t>
            </a:r>
            <a:r>
              <a:rPr lang="en-US" baseline="-25000"/>
              <a:t>2</a:t>
            </a:r>
            <a:r>
              <a:rPr lang="en-US"/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90700" y="3327400"/>
            <a:ext cx="5981700" cy="609600"/>
          </a:xfrm>
          <a:prstGeom prst="rect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Utility Example 2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3751263"/>
          </a:xfrm>
          <a:noFill/>
          <a:ln/>
        </p:spPr>
        <p:txBody>
          <a:bodyPr lIns="92075" tIns="46038" rIns="92075" bIns="46038"/>
          <a:lstStyle/>
          <a:p>
            <a:r>
              <a:rPr lang="en-US">
                <a:solidFill>
                  <a:srgbClr val="66FFFF"/>
                </a:solidFill>
              </a:rPr>
              <a:t>Expected Utility:  Decision Maker II</a:t>
            </a:r>
          </a:p>
          <a:p>
            <a:pPr>
              <a:buFont typeface="Monotype Sorts" pitchFamily="2" charset="2"/>
              <a:buNone/>
            </a:pPr>
            <a:endParaRPr lang="en-US" sz="1000"/>
          </a:p>
          <a:p>
            <a:pPr>
              <a:buFont typeface="Monotype Sorts" pitchFamily="2" charset="2"/>
              <a:buNone/>
            </a:pPr>
            <a:r>
              <a:rPr lang="en-US"/>
              <a:t>		      EU(</a:t>
            </a:r>
            <a:r>
              <a:rPr lang="en-US" i="1"/>
              <a:t>d</a:t>
            </a:r>
            <a:r>
              <a:rPr lang="en-US" baseline="-25000"/>
              <a:t>1</a:t>
            </a:r>
            <a:r>
              <a:rPr lang="en-US"/>
              <a:t>) = .5(100) + .3(50) + .2(  0) = </a:t>
            </a:r>
            <a:r>
              <a:rPr lang="en-US">
                <a:solidFill>
                  <a:srgbClr val="66FFFF"/>
                </a:solidFill>
              </a:rPr>
              <a:t>65.0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      EU(</a:t>
            </a:r>
            <a:r>
              <a:rPr lang="en-US" i="1"/>
              <a:t>d</a:t>
            </a:r>
            <a:r>
              <a:rPr lang="en-US" baseline="-25000"/>
              <a:t>2</a:t>
            </a:r>
            <a:r>
              <a:rPr lang="en-US"/>
              <a:t>) = .5(  58) + .3(35) + .2(10) = 41.5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      EU(</a:t>
            </a:r>
            <a:r>
              <a:rPr lang="en-US" i="1"/>
              <a:t>d</a:t>
            </a:r>
            <a:r>
              <a:rPr lang="en-US" baseline="-25000"/>
              <a:t>3</a:t>
            </a:r>
            <a:r>
              <a:rPr lang="en-US"/>
              <a:t>) = .5(  35) + .3(35) + .2(18) = 31.6</a:t>
            </a:r>
          </a:p>
          <a:p>
            <a:pPr>
              <a:buFont typeface="Monotype Sorts" pitchFamily="2" charset="2"/>
              <a:buNone/>
            </a:pPr>
            <a:endParaRPr lang="en-US" sz="2000"/>
          </a:p>
          <a:p>
            <a:pPr>
              <a:buFont typeface="Monotype Sorts" pitchFamily="2" charset="2"/>
              <a:buNone/>
            </a:pPr>
            <a:r>
              <a:rPr lang="en-US"/>
              <a:t>	      	    Decision Maker II’s optimal decision is </a:t>
            </a:r>
            <a:r>
              <a:rPr lang="en-US" i="1"/>
              <a:t>d</a:t>
            </a:r>
            <a:r>
              <a:rPr lang="en-US" baseline="-25000"/>
              <a:t>1</a:t>
            </a:r>
            <a:r>
              <a:rPr lang="en-US"/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Utility Example 2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17600"/>
            <a:ext cx="7886700" cy="32512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66FFFF"/>
                </a:solidFill>
              </a:rPr>
              <a:t>Value of the Decision Problem:  Decision Maker I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1000">
              <a:effectLst/>
            </a:endParaRPr>
          </a:p>
          <a:p>
            <a:pPr lvl="1">
              <a:lnSpc>
                <a:spcPct val="90000"/>
              </a:lnSpc>
            </a:pPr>
            <a:r>
              <a:rPr lang="en-US"/>
              <a:t>Decision Maker I’s optimal expected utility is 79. </a:t>
            </a:r>
          </a:p>
          <a:p>
            <a:pPr lvl="1">
              <a:lnSpc>
                <a:spcPct val="90000"/>
              </a:lnSpc>
            </a:pPr>
            <a:r>
              <a:rPr lang="en-US"/>
              <a:t>He assigned a utility of 80 to +$20,000, and a utility of 60 to -$10,000.  </a:t>
            </a:r>
          </a:p>
          <a:p>
            <a:pPr lvl="1">
              <a:lnSpc>
                <a:spcPct val="90000"/>
              </a:lnSpc>
            </a:pPr>
            <a:r>
              <a:rPr lang="en-US"/>
              <a:t>Linearly interpolating in this range 1 point is worth $30,000/20 = $1,500.  </a:t>
            </a:r>
          </a:p>
          <a:p>
            <a:pPr lvl="1">
              <a:lnSpc>
                <a:spcPct val="90000"/>
              </a:lnSpc>
            </a:pPr>
            <a:r>
              <a:rPr lang="en-US"/>
              <a:t>Thus a utility of 79 is worth about $20,000 - 1,500 = $18,500.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26"/>
          <p:cNvSpPr>
            <a:spLocks noChangeArrowheads="1"/>
          </p:cNvSpPr>
          <p:nvPr/>
        </p:nvSpPr>
        <p:spPr bwMode="auto">
          <a:xfrm>
            <a:off x="508000" y="2336800"/>
            <a:ext cx="8375650" cy="37465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15" name="Rectangle 1027"/>
          <p:cNvSpPr>
            <a:spLocks noChangeArrowheads="1"/>
          </p:cNvSpPr>
          <p:nvPr/>
        </p:nvSpPr>
        <p:spPr bwMode="auto">
          <a:xfrm>
            <a:off x="433388" y="1104900"/>
            <a:ext cx="8547100" cy="492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For the upcoming year,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Swofford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has three real estate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investment alternatives, and future real estate prices are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uncertain.  The possible investment payoffs are below.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                   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States of Nature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		            Real Estate Prices:</a:t>
            </a:r>
            <a:endParaRPr lang="en-US" sz="2400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                 	Go Up   Remain Same   Go Down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Decision Alternative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	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1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	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Make Investment A,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30,000           20,000          -50,000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Make Investment B,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50,000         -20,000          -30,000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Do Not Invest,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	     0                    0                     0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			   Probability      .3                   .5                    .2</a:t>
            </a:r>
          </a:p>
        </p:txBody>
      </p:sp>
      <p:sp>
        <p:nvSpPr>
          <p:cNvPr id="192519" name="Text Box 1031"/>
          <p:cNvSpPr txBox="1">
            <a:spLocks noChangeArrowheads="1"/>
          </p:cNvSpPr>
          <p:nvPr/>
        </p:nvSpPr>
        <p:spPr bwMode="auto">
          <a:xfrm>
            <a:off x="962025" y="2870200"/>
            <a:ext cx="2271713" cy="439738"/>
          </a:xfrm>
          <a:prstGeom prst="rect">
            <a:avLst/>
          </a:prstGeom>
          <a:solidFill>
            <a:srgbClr val="666699"/>
          </a:soli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PAYOFF TABLE</a:t>
            </a:r>
          </a:p>
        </p:txBody>
      </p:sp>
      <p:sp>
        <p:nvSpPr>
          <p:cNvPr id="192520" name="Rectangle 103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Swofford, Inc.</a:t>
            </a:r>
          </a:p>
        </p:txBody>
      </p:sp>
      <p:grpSp>
        <p:nvGrpSpPr>
          <p:cNvPr id="192522" name="Group 1034"/>
          <p:cNvGrpSpPr>
            <a:grpSpLocks/>
          </p:cNvGrpSpPr>
          <p:nvPr/>
        </p:nvGrpSpPr>
        <p:grpSpPr bwMode="auto">
          <a:xfrm>
            <a:off x="3987800" y="4160838"/>
            <a:ext cx="4686300" cy="1362075"/>
            <a:chOff x="2520" y="2709"/>
            <a:chExt cx="2952" cy="858"/>
          </a:xfrm>
        </p:grpSpPr>
        <p:grpSp>
          <p:nvGrpSpPr>
            <p:cNvPr id="192516" name="Group 1028"/>
            <p:cNvGrpSpPr>
              <a:grpSpLocks/>
            </p:cNvGrpSpPr>
            <p:nvPr/>
          </p:nvGrpSpPr>
          <p:grpSpPr bwMode="auto">
            <a:xfrm>
              <a:off x="2522" y="2709"/>
              <a:ext cx="2941" cy="858"/>
              <a:chOff x="2267" y="2367"/>
              <a:chExt cx="1296" cy="1008"/>
            </a:xfrm>
          </p:grpSpPr>
          <p:sp>
            <p:nvSpPr>
              <p:cNvPr id="192517" name="Line 1029"/>
              <p:cNvSpPr>
                <a:spLocks noChangeShapeType="1"/>
              </p:cNvSpPr>
              <p:nvPr/>
            </p:nvSpPr>
            <p:spPr bwMode="auto">
              <a:xfrm>
                <a:off x="2268" y="2367"/>
                <a:ext cx="1295" cy="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518" name="Line 1030"/>
              <p:cNvSpPr>
                <a:spLocks noChangeShapeType="1"/>
              </p:cNvSpPr>
              <p:nvPr/>
            </p:nvSpPr>
            <p:spPr bwMode="auto">
              <a:xfrm>
                <a:off x="2267" y="2368"/>
                <a:ext cx="0" cy="1007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2521" name="Line 1033"/>
            <p:cNvSpPr>
              <a:spLocks noChangeShapeType="1"/>
            </p:cNvSpPr>
            <p:nvPr/>
          </p:nvSpPr>
          <p:spPr bwMode="auto">
            <a:xfrm>
              <a:off x="2520" y="3560"/>
              <a:ext cx="29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52363" dir="842175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Utility Example 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17600"/>
            <a:ext cx="7886700" cy="39243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66FFFF"/>
                </a:solidFill>
              </a:rPr>
              <a:t>Value of the Decision Problem:  Decision Maker II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100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/>
              <a:t>Decision Maker II’s optimal expected utility is 65. </a:t>
            </a:r>
          </a:p>
          <a:p>
            <a:pPr lvl="1">
              <a:lnSpc>
                <a:spcPct val="90000"/>
              </a:lnSpc>
            </a:pPr>
            <a:r>
              <a:rPr lang="en-US"/>
              <a:t>He assigned a utility of 100 to $100,000, and a utility of 58 to $50,000.  </a:t>
            </a:r>
          </a:p>
          <a:p>
            <a:pPr lvl="1">
              <a:lnSpc>
                <a:spcPct val="90000"/>
              </a:lnSpc>
            </a:pPr>
            <a:r>
              <a:rPr lang="en-US"/>
              <a:t>In this range, 1 point is worth $50,000/42 = $1190.  </a:t>
            </a:r>
          </a:p>
          <a:p>
            <a:pPr lvl="1">
              <a:lnSpc>
                <a:spcPct val="90000"/>
              </a:lnSpc>
            </a:pPr>
            <a:r>
              <a:rPr lang="en-US"/>
              <a:t>Thus a utility of 65 is worth about $50,000 + 7(1190) = $58,330.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00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 The decision problem is worth more to Decision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 Maker II (since $58,330 &gt; $18,500).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685800" y="18573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Expected Monetary Value</a:t>
            </a:r>
          </a:p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Versus Expected Utility</a:t>
            </a:r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682625" y="1103313"/>
            <a:ext cx="7942263" cy="347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Expected monetary value and expected utility will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always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lead to identical recommendations if the decision maker is risk neutral.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This result is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generally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true if the decision maker is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almost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risk neutral over the range of payoffs in the problem.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685800" y="18573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Expected Monetary Value</a:t>
            </a:r>
          </a:p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Versus Expected Utility</a:t>
            </a: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682625" y="1103313"/>
            <a:ext cx="7942263" cy="364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Generally, when the payoffs fall into a “reasonable” range, decision makers express preferences that agree with the expected monetary value approach.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Payoffs fall into a “reasonable” range when the best is not too good and the worst is not too bad.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If the decision maker does not feel the payoffs are reasonable, a utility analysis should be considered.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Game Theory</a:t>
            </a: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682625" y="1103313"/>
            <a:ext cx="7942263" cy="508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In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decision analysis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a single decision maker seeks to select an optimal alternative.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In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game theory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there are two or more decision makers, called players, who compete as adversaries against each other.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It is assumed that each player has the same information and will select the strategy that provides the best possible outcome from his point of view.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Each player selects a strategy independently without knowing in advance the strategy of the other player(s).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				</a:t>
            </a:r>
            <a:r>
              <a:rPr lang="en-US" sz="2400">
                <a:solidFill>
                  <a:srgbClr val="68F1F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continue</a:t>
            </a:r>
          </a:p>
        </p:txBody>
      </p:sp>
      <p:sp>
        <p:nvSpPr>
          <p:cNvPr id="129028" name="Line 4"/>
          <p:cNvSpPr>
            <a:spLocks noChangeShapeType="1"/>
          </p:cNvSpPr>
          <p:nvPr/>
        </p:nvSpPr>
        <p:spPr bwMode="auto">
          <a:xfrm>
            <a:off x="6654800" y="5422900"/>
            <a:ext cx="647700" cy="0"/>
          </a:xfrm>
          <a:prstGeom prst="line">
            <a:avLst/>
          </a:prstGeom>
          <a:noFill/>
          <a:ln w="12700">
            <a:solidFill>
              <a:srgbClr val="66FFFF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Game Theory</a:t>
            </a:r>
          </a:p>
        </p:txBody>
      </p:sp>
      <p:sp>
        <p:nvSpPr>
          <p:cNvPr id="164867" name="Rectangle 3"/>
          <p:cNvSpPr>
            <a:spLocks noChangeArrowheads="1"/>
          </p:cNvSpPr>
          <p:nvPr/>
        </p:nvSpPr>
        <p:spPr bwMode="auto">
          <a:xfrm>
            <a:off x="682625" y="1103313"/>
            <a:ext cx="7942263" cy="243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combination of the competing strategies provides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value of the game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to the players.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Examples of competing players are teams, armies, companies, political candidates, and contract bidders.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1026"/>
          <p:cNvSpPr>
            <a:spLocks noChangeArrowheads="1"/>
          </p:cNvSpPr>
          <p:nvPr/>
        </p:nvSpPr>
        <p:spPr bwMode="auto">
          <a:xfrm>
            <a:off x="682625" y="1103313"/>
            <a:ext cx="7942263" cy="400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Two-person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means there are two competing players in the game.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Zero-sum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means the gain (or loss) for one player is equal to the corresponding loss (or gain) for the other player.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gain and loss balance out so that there is a zero-sum for the game.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What one player wins, the other player loses.</a:t>
            </a:r>
          </a:p>
        </p:txBody>
      </p:sp>
      <p:sp>
        <p:nvSpPr>
          <p:cNvPr id="130051" name="Rectangle 102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Two-Person Zero-Sum Game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682625" y="1103313"/>
            <a:ext cx="7739063" cy="464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457200" indent="-4572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Competing for Vehicle Sales</a:t>
            </a:r>
          </a:p>
          <a:p>
            <a:pPr marL="457200" indent="-4572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Suppose that there are only two vehicle dealer-ships in a small city.  Each dealership is considering</a:t>
            </a:r>
          </a:p>
          <a:p>
            <a:pPr marL="457200" indent="-4572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three strategies that are designed to take sales of</a:t>
            </a:r>
          </a:p>
          <a:p>
            <a:pPr marL="457200" indent="-4572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new vehicles from the other dealership over a</a:t>
            </a:r>
          </a:p>
          <a:p>
            <a:pPr marL="457200" indent="-4572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four-month period.  The strategies, assumed to be</a:t>
            </a:r>
          </a:p>
          <a:p>
            <a:pPr marL="457200" indent="-4572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the same for both dealerships, are on the next slide.</a:t>
            </a:r>
          </a:p>
          <a:p>
            <a:pPr marL="457200" indent="-4572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Two-Person Zero-Sum Game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1231900" y="1651000"/>
            <a:ext cx="6959600" cy="18669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682625" y="1103313"/>
            <a:ext cx="7497763" cy="381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457200" indent="-4572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Strategy Choices</a:t>
            </a:r>
          </a:p>
          <a:p>
            <a:pPr marL="457200" indent="-4572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</a:p>
          <a:p>
            <a:pPr marL="457200" indent="-4572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Strategy 1:  Offer a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cash rebate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on a new vehicle.</a:t>
            </a:r>
          </a:p>
          <a:p>
            <a:pPr marL="457200" indent="-4572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Strategy 2:  Offer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free optional equipment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on a</a:t>
            </a:r>
          </a:p>
          <a:p>
            <a:pPr marL="457200" indent="-4572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	       new vehicle.</a:t>
            </a:r>
          </a:p>
          <a:p>
            <a:pPr marL="457200" indent="-4572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Strategy 3:  Offer a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0% loan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on a new vehicle.</a:t>
            </a:r>
          </a:p>
        </p:txBody>
      </p:sp>
      <p:sp>
        <p:nvSpPr>
          <p:cNvPr id="188420" name="Rectangle 4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Two-Person Zero-Sum Game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5" name="Rectangle 11"/>
          <p:cNvSpPr>
            <a:spLocks noChangeArrowheads="1"/>
          </p:cNvSpPr>
          <p:nvPr/>
        </p:nvSpPr>
        <p:spPr bwMode="auto">
          <a:xfrm>
            <a:off x="4152900" y="2908300"/>
            <a:ext cx="3556000" cy="13716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4152900" y="4244975"/>
            <a:ext cx="3556000" cy="14732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67" name="Text Box 3"/>
          <p:cNvSpPr txBox="1">
            <a:spLocks noChangeArrowheads="1"/>
          </p:cNvSpPr>
          <p:nvPr/>
        </p:nvSpPr>
        <p:spPr bwMode="auto">
          <a:xfrm>
            <a:off x="4632325" y="43100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2              2            1</a:t>
            </a: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4278313" y="2906713"/>
            <a:ext cx="1100137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Cash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Rebate</a:t>
            </a:r>
          </a:p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6743700" y="2906713"/>
            <a:ext cx="866775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0%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Loan</a:t>
            </a:r>
          </a:p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5426075" y="2906713"/>
            <a:ext cx="1268413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Free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Options</a:t>
            </a:r>
          </a:p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39273" name="Text Box 9"/>
          <p:cNvSpPr txBox="1">
            <a:spLocks noChangeArrowheads="1"/>
          </p:cNvSpPr>
          <p:nvPr/>
        </p:nvSpPr>
        <p:spPr bwMode="auto">
          <a:xfrm>
            <a:off x="4951413" y="2425700"/>
            <a:ext cx="1914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Dealership B</a:t>
            </a:r>
          </a:p>
        </p:txBody>
      </p:sp>
      <p:sp>
        <p:nvSpPr>
          <p:cNvPr id="139278" name="Rectangle 14"/>
          <p:cNvSpPr>
            <a:spLocks noChangeArrowheads="1"/>
          </p:cNvSpPr>
          <p:nvPr/>
        </p:nvSpPr>
        <p:spPr bwMode="auto">
          <a:xfrm>
            <a:off x="682625" y="1128713"/>
            <a:ext cx="7243763" cy="1287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406400" indent="-4064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Payoff Table:  Number of Vehicle Sales</a:t>
            </a:r>
          </a:p>
          <a:p>
            <a:pPr marL="406400" indent="-4064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    Gained Per Week by Dealership A</a:t>
            </a:r>
          </a:p>
          <a:p>
            <a:pPr marL="406400" indent="-4064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     (or Lost Per Week by Dealership B) 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279" name="Text Box 15"/>
          <p:cNvSpPr txBox="1">
            <a:spLocks noChangeArrowheads="1"/>
          </p:cNvSpPr>
          <p:nvPr/>
        </p:nvSpPr>
        <p:spPr bwMode="auto">
          <a:xfrm>
            <a:off x="4606925" y="47545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-3              3           -1</a:t>
            </a:r>
          </a:p>
        </p:txBody>
      </p:sp>
      <p:sp>
        <p:nvSpPr>
          <p:cNvPr id="139280" name="Text Box 16"/>
          <p:cNvSpPr txBox="1">
            <a:spLocks noChangeArrowheads="1"/>
          </p:cNvSpPr>
          <p:nvPr/>
        </p:nvSpPr>
        <p:spPr bwMode="auto">
          <a:xfrm>
            <a:off x="4619625" y="51863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3             -2            0</a:t>
            </a:r>
          </a:p>
        </p:txBody>
      </p:sp>
      <p:sp>
        <p:nvSpPr>
          <p:cNvPr id="139281" name="Rectangle 17"/>
          <p:cNvSpPr>
            <a:spLocks noChangeArrowheads="1"/>
          </p:cNvSpPr>
          <p:nvPr/>
        </p:nvSpPr>
        <p:spPr bwMode="auto">
          <a:xfrm>
            <a:off x="1441450" y="4238625"/>
            <a:ext cx="2711450" cy="1479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82" name="Text Box 18"/>
          <p:cNvSpPr txBox="1">
            <a:spLocks noChangeArrowheads="1"/>
          </p:cNvSpPr>
          <p:nvPr/>
        </p:nvSpPr>
        <p:spPr bwMode="auto">
          <a:xfrm>
            <a:off x="1573213" y="4256088"/>
            <a:ext cx="247015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Cash Rebate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 algn="l"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Free Options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algn="l"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0% Loan        </a:t>
            </a: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39283" name="Text Box 19"/>
          <p:cNvSpPr txBox="1">
            <a:spLocks noChangeArrowheads="1"/>
          </p:cNvSpPr>
          <p:nvPr/>
        </p:nvSpPr>
        <p:spPr bwMode="auto">
          <a:xfrm>
            <a:off x="1876425" y="3784600"/>
            <a:ext cx="18161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u="sng">
                <a:effectLst>
                  <a:outerShdw blurRad="38100" dist="38100" dir="2700000" algn="tl">
                    <a:srgbClr val="000000"/>
                  </a:outerShdw>
                </a:effectLst>
              </a:rPr>
              <a:t>Dealership A</a:t>
            </a:r>
          </a:p>
        </p:txBody>
      </p:sp>
      <p:sp>
        <p:nvSpPr>
          <p:cNvPr id="139286" name="Rectangle 2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Two-Person Zero-Sum Game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682625" y="1103313"/>
            <a:ext cx="7942263" cy="309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1: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Identify the minimum payoff for each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       row (for Player A).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6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2: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For Player A, select the strategy that provides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the maximum of the row minimums (called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maximin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).</a:t>
            </a:r>
          </a:p>
        </p:txBody>
      </p:sp>
      <p:sp>
        <p:nvSpPr>
          <p:cNvPr id="145415" name="Rectangle 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Two-Person Zero-Sum Game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/>
          </p:cNvSpPr>
          <p:nvPr/>
        </p:nvSpPr>
        <p:spPr bwMode="auto">
          <a:xfrm>
            <a:off x="1054100" y="2495550"/>
            <a:ext cx="7010400" cy="16192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40" name="Rectangle 4"/>
          <p:cNvSpPr>
            <a:spLocks noChangeArrowheads="1"/>
          </p:cNvSpPr>
          <p:nvPr/>
        </p:nvSpPr>
        <p:spPr bwMode="auto">
          <a:xfrm>
            <a:off x="687388" y="1104900"/>
            <a:ext cx="7886700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Expected Value (EV) Approach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If the decision maker is risk neutral the expected value approach is applicable.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EV(</a:t>
            </a:r>
            <a:r>
              <a:rPr lang="en-US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= .3(30,000) + .5( 20,000) + .2(-50,000) =  $9,000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EV(</a:t>
            </a:r>
            <a:r>
              <a:rPr lang="en-US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= .3(50,000) + .5(-20,000) + .2(-30,000) = -$1,000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EV(</a:t>
            </a:r>
            <a:r>
              <a:rPr lang="en-US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= .3(    0     ) + .5(    0      ) + .2(     0      ) =  $0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Considering no other factors, the optimal decision appears to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with an expected monetary value of $9,000……. but is it?</a:t>
            </a:r>
          </a:p>
        </p:txBody>
      </p:sp>
      <p:sp>
        <p:nvSpPr>
          <p:cNvPr id="193541" name="Rectangle 5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Swofford, Inc.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682625" y="1103313"/>
            <a:ext cx="6494463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Identifying Maximin and Best Strategy 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7473" name="Rectangle 17"/>
          <p:cNvSpPr>
            <a:spLocks noChangeArrowheads="1"/>
          </p:cNvSpPr>
          <p:nvPr/>
        </p:nvSpPr>
        <p:spPr bwMode="auto">
          <a:xfrm>
            <a:off x="6972300" y="2146300"/>
            <a:ext cx="1663700" cy="1346200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74" name="Text Box 18"/>
          <p:cNvSpPr txBox="1">
            <a:spLocks noChangeArrowheads="1"/>
          </p:cNvSpPr>
          <p:nvPr/>
        </p:nvSpPr>
        <p:spPr bwMode="auto">
          <a:xfrm>
            <a:off x="7034213" y="2563813"/>
            <a:ext cx="1552575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Row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Minimum</a:t>
            </a:r>
          </a:p>
        </p:txBody>
      </p:sp>
      <p:sp>
        <p:nvSpPr>
          <p:cNvPr id="147475" name="Rectangle 19"/>
          <p:cNvSpPr>
            <a:spLocks noChangeArrowheads="1"/>
          </p:cNvSpPr>
          <p:nvPr/>
        </p:nvSpPr>
        <p:spPr bwMode="auto">
          <a:xfrm>
            <a:off x="6972300" y="3492500"/>
            <a:ext cx="1663700" cy="1460500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76" name="Text Box 20"/>
          <p:cNvSpPr txBox="1">
            <a:spLocks noChangeArrowheads="1"/>
          </p:cNvSpPr>
          <p:nvPr/>
        </p:nvSpPr>
        <p:spPr bwMode="auto">
          <a:xfrm>
            <a:off x="7553325" y="3500438"/>
            <a:ext cx="48895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1</a:t>
            </a:r>
          </a:p>
          <a:p>
            <a:pPr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-3</a:t>
            </a:r>
          </a:p>
          <a:p>
            <a:pPr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-2</a:t>
            </a:r>
          </a:p>
        </p:txBody>
      </p:sp>
      <p:sp>
        <p:nvSpPr>
          <p:cNvPr id="147477" name="Oval 21"/>
          <p:cNvSpPr>
            <a:spLocks noChangeArrowheads="1"/>
          </p:cNvSpPr>
          <p:nvPr/>
        </p:nvSpPr>
        <p:spPr bwMode="auto">
          <a:xfrm>
            <a:off x="7594600" y="3568700"/>
            <a:ext cx="533400" cy="444500"/>
          </a:xfrm>
          <a:prstGeom prst="ellipse">
            <a:avLst/>
          </a:prstGeom>
          <a:noFill/>
          <a:ln w="28575">
            <a:solidFill>
              <a:srgbClr val="68F1F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479" name="Rectangle 23"/>
          <p:cNvSpPr>
            <a:spLocks noChangeArrowheads="1"/>
          </p:cNvSpPr>
          <p:nvPr/>
        </p:nvSpPr>
        <p:spPr bwMode="auto">
          <a:xfrm>
            <a:off x="3416300" y="2146300"/>
            <a:ext cx="3556000" cy="13716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80" name="Rectangle 24"/>
          <p:cNvSpPr>
            <a:spLocks noChangeArrowheads="1"/>
          </p:cNvSpPr>
          <p:nvPr/>
        </p:nvSpPr>
        <p:spPr bwMode="auto">
          <a:xfrm>
            <a:off x="3416300" y="3482975"/>
            <a:ext cx="3556000" cy="14732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81" name="Text Box 25"/>
          <p:cNvSpPr txBox="1">
            <a:spLocks noChangeArrowheads="1"/>
          </p:cNvSpPr>
          <p:nvPr/>
        </p:nvSpPr>
        <p:spPr bwMode="auto">
          <a:xfrm>
            <a:off x="3895725" y="35480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2              2            1</a:t>
            </a:r>
          </a:p>
        </p:txBody>
      </p:sp>
      <p:sp>
        <p:nvSpPr>
          <p:cNvPr id="147482" name="Text Box 26"/>
          <p:cNvSpPr txBox="1">
            <a:spLocks noChangeArrowheads="1"/>
          </p:cNvSpPr>
          <p:nvPr/>
        </p:nvSpPr>
        <p:spPr bwMode="auto">
          <a:xfrm>
            <a:off x="3541713" y="2144713"/>
            <a:ext cx="1100137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Cash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Rebate</a:t>
            </a:r>
          </a:p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47483" name="Text Box 27"/>
          <p:cNvSpPr txBox="1">
            <a:spLocks noChangeArrowheads="1"/>
          </p:cNvSpPr>
          <p:nvPr/>
        </p:nvSpPr>
        <p:spPr bwMode="auto">
          <a:xfrm>
            <a:off x="6007100" y="2144713"/>
            <a:ext cx="866775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0%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Loan</a:t>
            </a:r>
          </a:p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47484" name="Text Box 28"/>
          <p:cNvSpPr txBox="1">
            <a:spLocks noChangeArrowheads="1"/>
          </p:cNvSpPr>
          <p:nvPr/>
        </p:nvSpPr>
        <p:spPr bwMode="auto">
          <a:xfrm>
            <a:off x="4689475" y="2144713"/>
            <a:ext cx="1268413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Free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Options</a:t>
            </a:r>
          </a:p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47485" name="Text Box 29"/>
          <p:cNvSpPr txBox="1">
            <a:spLocks noChangeArrowheads="1"/>
          </p:cNvSpPr>
          <p:nvPr/>
        </p:nvSpPr>
        <p:spPr bwMode="auto">
          <a:xfrm>
            <a:off x="4214813" y="1663700"/>
            <a:ext cx="1914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Dealership B</a:t>
            </a:r>
          </a:p>
        </p:txBody>
      </p:sp>
      <p:sp>
        <p:nvSpPr>
          <p:cNvPr id="147486" name="Text Box 30"/>
          <p:cNvSpPr txBox="1">
            <a:spLocks noChangeArrowheads="1"/>
          </p:cNvSpPr>
          <p:nvPr/>
        </p:nvSpPr>
        <p:spPr bwMode="auto">
          <a:xfrm>
            <a:off x="3870325" y="40052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-3              3           -1</a:t>
            </a:r>
          </a:p>
        </p:txBody>
      </p:sp>
      <p:sp>
        <p:nvSpPr>
          <p:cNvPr id="147487" name="Text Box 31"/>
          <p:cNvSpPr txBox="1">
            <a:spLocks noChangeArrowheads="1"/>
          </p:cNvSpPr>
          <p:nvPr/>
        </p:nvSpPr>
        <p:spPr bwMode="auto">
          <a:xfrm>
            <a:off x="3883025" y="44370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3             -2            0</a:t>
            </a:r>
          </a:p>
        </p:txBody>
      </p:sp>
      <p:sp>
        <p:nvSpPr>
          <p:cNvPr id="147488" name="Rectangle 32"/>
          <p:cNvSpPr>
            <a:spLocks noChangeArrowheads="1"/>
          </p:cNvSpPr>
          <p:nvPr/>
        </p:nvSpPr>
        <p:spPr bwMode="auto">
          <a:xfrm>
            <a:off x="565150" y="3476625"/>
            <a:ext cx="2851150" cy="1479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89" name="Text Box 33"/>
          <p:cNvSpPr txBox="1">
            <a:spLocks noChangeArrowheads="1"/>
          </p:cNvSpPr>
          <p:nvPr/>
        </p:nvSpPr>
        <p:spPr bwMode="auto">
          <a:xfrm>
            <a:off x="760413" y="3494088"/>
            <a:ext cx="247015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Cash Rebate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 algn="l"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Free Options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algn="l"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0% Loan        </a:t>
            </a: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47490" name="Text Box 34"/>
          <p:cNvSpPr txBox="1">
            <a:spLocks noChangeArrowheads="1"/>
          </p:cNvSpPr>
          <p:nvPr/>
        </p:nvSpPr>
        <p:spPr bwMode="auto">
          <a:xfrm>
            <a:off x="1065213" y="2998788"/>
            <a:ext cx="1965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Dealership A</a:t>
            </a:r>
          </a:p>
        </p:txBody>
      </p:sp>
      <p:sp>
        <p:nvSpPr>
          <p:cNvPr id="147491" name="Oval 35"/>
          <p:cNvSpPr>
            <a:spLocks noChangeArrowheads="1"/>
          </p:cNvSpPr>
          <p:nvPr/>
        </p:nvSpPr>
        <p:spPr bwMode="auto">
          <a:xfrm>
            <a:off x="2743200" y="3606800"/>
            <a:ext cx="546100" cy="444500"/>
          </a:xfrm>
          <a:prstGeom prst="ellipse">
            <a:avLst/>
          </a:prstGeom>
          <a:noFill/>
          <a:ln w="28575">
            <a:solidFill>
              <a:srgbClr val="68F1F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498" name="AutoShape 42"/>
          <p:cNvSpPr>
            <a:spLocks noChangeArrowheads="1"/>
          </p:cNvSpPr>
          <p:nvPr/>
        </p:nvSpPr>
        <p:spPr bwMode="auto">
          <a:xfrm>
            <a:off x="3136900" y="4902200"/>
            <a:ext cx="1968500" cy="774700"/>
          </a:xfrm>
          <a:prstGeom prst="wedgeRoundRectCallout">
            <a:avLst>
              <a:gd name="adj1" fmla="val -48468"/>
              <a:gd name="adj2" fmla="val -165370"/>
              <a:gd name="adj3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lIns="0" tIns="0" rIns="0" bIns="0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Best Strategy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For Player A</a:t>
            </a:r>
          </a:p>
        </p:txBody>
      </p:sp>
      <p:sp>
        <p:nvSpPr>
          <p:cNvPr id="147499" name="AutoShape 43"/>
          <p:cNvSpPr>
            <a:spLocks noChangeArrowheads="1"/>
          </p:cNvSpPr>
          <p:nvPr/>
        </p:nvSpPr>
        <p:spPr bwMode="auto">
          <a:xfrm>
            <a:off x="5702300" y="5092700"/>
            <a:ext cx="1358900" cy="762000"/>
          </a:xfrm>
          <a:prstGeom prst="wedgeRoundRectCallout">
            <a:avLst>
              <a:gd name="adj1" fmla="val 92407"/>
              <a:gd name="adj2" fmla="val -197292"/>
              <a:gd name="adj3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lIns="0" tIns="0" rIns="0" bIns="0" anchor="ctr" anchorCtr="1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Maximin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Payoff</a:t>
            </a:r>
          </a:p>
        </p:txBody>
      </p:sp>
      <p:sp>
        <p:nvSpPr>
          <p:cNvPr id="147500" name="Rectangle 44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Two-Person Zero-Sum Game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682625" y="1103313"/>
            <a:ext cx="7942263" cy="311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3: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Identify the maximum payoff for each column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(for Player B).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8F1F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4: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For Player B, select the strategy that provides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the minimum of the column maximums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(called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minimax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).</a:t>
            </a:r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Two-Person Zero-Sum Game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8" name="Rectangle 1036"/>
          <p:cNvSpPr>
            <a:spLocks noChangeArrowheads="1"/>
          </p:cNvSpPr>
          <p:nvPr/>
        </p:nvSpPr>
        <p:spPr bwMode="auto">
          <a:xfrm>
            <a:off x="682625" y="1103313"/>
            <a:ext cx="6456363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457200" indent="-4572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Identifying Minimax and Best Strategy 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2138" name="Rectangle 1066"/>
          <p:cNvSpPr>
            <a:spLocks noChangeArrowheads="1"/>
          </p:cNvSpPr>
          <p:nvPr/>
        </p:nvSpPr>
        <p:spPr bwMode="auto">
          <a:xfrm>
            <a:off x="3416300" y="2146300"/>
            <a:ext cx="3556000" cy="13716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39" name="Rectangle 1067"/>
          <p:cNvSpPr>
            <a:spLocks noChangeArrowheads="1"/>
          </p:cNvSpPr>
          <p:nvPr/>
        </p:nvSpPr>
        <p:spPr bwMode="auto">
          <a:xfrm>
            <a:off x="3416300" y="3482975"/>
            <a:ext cx="3556000" cy="14732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40" name="Text Box 1068"/>
          <p:cNvSpPr txBox="1">
            <a:spLocks noChangeArrowheads="1"/>
          </p:cNvSpPr>
          <p:nvPr/>
        </p:nvSpPr>
        <p:spPr bwMode="auto">
          <a:xfrm>
            <a:off x="3895725" y="35480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2              2            1</a:t>
            </a:r>
          </a:p>
        </p:txBody>
      </p:sp>
      <p:sp>
        <p:nvSpPr>
          <p:cNvPr id="132141" name="Text Box 1069"/>
          <p:cNvSpPr txBox="1">
            <a:spLocks noChangeArrowheads="1"/>
          </p:cNvSpPr>
          <p:nvPr/>
        </p:nvSpPr>
        <p:spPr bwMode="auto">
          <a:xfrm>
            <a:off x="3541713" y="2144713"/>
            <a:ext cx="1100137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Cash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Rebate</a:t>
            </a:r>
          </a:p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32142" name="Text Box 1070"/>
          <p:cNvSpPr txBox="1">
            <a:spLocks noChangeArrowheads="1"/>
          </p:cNvSpPr>
          <p:nvPr/>
        </p:nvSpPr>
        <p:spPr bwMode="auto">
          <a:xfrm>
            <a:off x="6007100" y="2144713"/>
            <a:ext cx="866775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0%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Loan</a:t>
            </a:r>
          </a:p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32143" name="Text Box 1071"/>
          <p:cNvSpPr txBox="1">
            <a:spLocks noChangeArrowheads="1"/>
          </p:cNvSpPr>
          <p:nvPr/>
        </p:nvSpPr>
        <p:spPr bwMode="auto">
          <a:xfrm>
            <a:off x="4689475" y="2144713"/>
            <a:ext cx="1268413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Free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Options</a:t>
            </a:r>
          </a:p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32144" name="Text Box 1072"/>
          <p:cNvSpPr txBox="1">
            <a:spLocks noChangeArrowheads="1"/>
          </p:cNvSpPr>
          <p:nvPr/>
        </p:nvSpPr>
        <p:spPr bwMode="auto">
          <a:xfrm>
            <a:off x="4214813" y="1663700"/>
            <a:ext cx="1914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Dealership B</a:t>
            </a:r>
          </a:p>
        </p:txBody>
      </p:sp>
      <p:sp>
        <p:nvSpPr>
          <p:cNvPr id="132145" name="Text Box 1073"/>
          <p:cNvSpPr txBox="1">
            <a:spLocks noChangeArrowheads="1"/>
          </p:cNvSpPr>
          <p:nvPr/>
        </p:nvSpPr>
        <p:spPr bwMode="auto">
          <a:xfrm>
            <a:off x="3870325" y="40052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-3              3           -1</a:t>
            </a:r>
          </a:p>
        </p:txBody>
      </p:sp>
      <p:sp>
        <p:nvSpPr>
          <p:cNvPr id="132146" name="Text Box 1074"/>
          <p:cNvSpPr txBox="1">
            <a:spLocks noChangeArrowheads="1"/>
          </p:cNvSpPr>
          <p:nvPr/>
        </p:nvSpPr>
        <p:spPr bwMode="auto">
          <a:xfrm>
            <a:off x="3883025" y="44370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3             -2            0</a:t>
            </a:r>
          </a:p>
        </p:txBody>
      </p:sp>
      <p:sp>
        <p:nvSpPr>
          <p:cNvPr id="132147" name="Rectangle 1075"/>
          <p:cNvSpPr>
            <a:spLocks noChangeArrowheads="1"/>
          </p:cNvSpPr>
          <p:nvPr/>
        </p:nvSpPr>
        <p:spPr bwMode="auto">
          <a:xfrm>
            <a:off x="565150" y="3476625"/>
            <a:ext cx="2851150" cy="1479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48" name="Text Box 1076"/>
          <p:cNvSpPr txBox="1">
            <a:spLocks noChangeArrowheads="1"/>
          </p:cNvSpPr>
          <p:nvPr/>
        </p:nvSpPr>
        <p:spPr bwMode="auto">
          <a:xfrm>
            <a:off x="760413" y="3494088"/>
            <a:ext cx="247015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Cash Rebate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 algn="l"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Free Options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algn="l"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0% Loan        </a:t>
            </a: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32149" name="Text Box 1077"/>
          <p:cNvSpPr txBox="1">
            <a:spLocks noChangeArrowheads="1"/>
          </p:cNvSpPr>
          <p:nvPr/>
        </p:nvSpPr>
        <p:spPr bwMode="auto">
          <a:xfrm>
            <a:off x="1065213" y="2998788"/>
            <a:ext cx="1965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Dealership A</a:t>
            </a:r>
          </a:p>
        </p:txBody>
      </p:sp>
      <p:sp>
        <p:nvSpPr>
          <p:cNvPr id="132151" name="Rectangle 1079"/>
          <p:cNvSpPr>
            <a:spLocks noChangeArrowheads="1"/>
          </p:cNvSpPr>
          <p:nvPr/>
        </p:nvSpPr>
        <p:spPr bwMode="auto">
          <a:xfrm>
            <a:off x="3416300" y="4953000"/>
            <a:ext cx="3556000" cy="558800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52" name="Rectangle 1080"/>
          <p:cNvSpPr>
            <a:spLocks noChangeArrowheads="1"/>
          </p:cNvSpPr>
          <p:nvPr/>
        </p:nvSpPr>
        <p:spPr bwMode="auto">
          <a:xfrm>
            <a:off x="571500" y="4953000"/>
            <a:ext cx="2844800" cy="558800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53" name="Text Box 1081"/>
          <p:cNvSpPr txBox="1">
            <a:spLocks noChangeArrowheads="1"/>
          </p:cNvSpPr>
          <p:nvPr/>
        </p:nvSpPr>
        <p:spPr bwMode="auto">
          <a:xfrm>
            <a:off x="600075" y="4992688"/>
            <a:ext cx="2774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Column Maximum</a:t>
            </a:r>
          </a:p>
        </p:txBody>
      </p:sp>
      <p:sp>
        <p:nvSpPr>
          <p:cNvPr id="132154" name="Text Box 1082"/>
          <p:cNvSpPr txBox="1">
            <a:spLocks noChangeArrowheads="1"/>
          </p:cNvSpPr>
          <p:nvPr/>
        </p:nvSpPr>
        <p:spPr bwMode="auto">
          <a:xfrm>
            <a:off x="3844925" y="4941888"/>
            <a:ext cx="29781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3              3            1</a:t>
            </a:r>
          </a:p>
        </p:txBody>
      </p:sp>
      <p:sp>
        <p:nvSpPr>
          <p:cNvPr id="132155" name="Oval 1083"/>
          <p:cNvSpPr>
            <a:spLocks noChangeArrowheads="1"/>
          </p:cNvSpPr>
          <p:nvPr/>
        </p:nvSpPr>
        <p:spPr bwMode="auto">
          <a:xfrm>
            <a:off x="6184900" y="5003800"/>
            <a:ext cx="520700" cy="444500"/>
          </a:xfrm>
          <a:prstGeom prst="ellipse">
            <a:avLst/>
          </a:prstGeom>
          <a:noFill/>
          <a:ln w="28575">
            <a:solidFill>
              <a:srgbClr val="68F1F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156" name="Oval 1084"/>
          <p:cNvSpPr>
            <a:spLocks noChangeArrowheads="1"/>
          </p:cNvSpPr>
          <p:nvPr/>
        </p:nvSpPr>
        <p:spPr bwMode="auto">
          <a:xfrm>
            <a:off x="6172200" y="2997200"/>
            <a:ext cx="546100" cy="444500"/>
          </a:xfrm>
          <a:prstGeom prst="ellipse">
            <a:avLst/>
          </a:prstGeom>
          <a:noFill/>
          <a:ln w="28575">
            <a:solidFill>
              <a:srgbClr val="68F1F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157" name="AutoShape 1085"/>
          <p:cNvSpPr>
            <a:spLocks noChangeArrowheads="1"/>
          </p:cNvSpPr>
          <p:nvPr/>
        </p:nvSpPr>
        <p:spPr bwMode="auto">
          <a:xfrm>
            <a:off x="6896100" y="1778000"/>
            <a:ext cx="1968500" cy="774700"/>
          </a:xfrm>
          <a:prstGeom prst="wedgeRoundRectCallout">
            <a:avLst>
              <a:gd name="adj1" fmla="val -58144"/>
              <a:gd name="adj2" fmla="val 128074"/>
              <a:gd name="adj3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lIns="0" tIns="0" rIns="0" bIns="0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Best Strategy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For Player B</a:t>
            </a:r>
          </a:p>
        </p:txBody>
      </p:sp>
      <p:sp>
        <p:nvSpPr>
          <p:cNvPr id="132158" name="AutoShape 1086"/>
          <p:cNvSpPr>
            <a:spLocks noChangeArrowheads="1"/>
          </p:cNvSpPr>
          <p:nvPr/>
        </p:nvSpPr>
        <p:spPr bwMode="auto">
          <a:xfrm>
            <a:off x="7175500" y="4368800"/>
            <a:ext cx="1358900" cy="762000"/>
          </a:xfrm>
          <a:prstGeom prst="wedgeRoundRectCallout">
            <a:avLst>
              <a:gd name="adj1" fmla="val -87032"/>
              <a:gd name="adj2" fmla="val 49375"/>
              <a:gd name="adj3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lIns="0" tIns="0" rIns="0" bIns="0" anchor="ctr" anchorCtr="1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Minimax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Payoff</a:t>
            </a:r>
          </a:p>
        </p:txBody>
      </p:sp>
      <p:sp>
        <p:nvSpPr>
          <p:cNvPr id="132159" name="Rectangle 108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Two-Person Zero-Sum Game Example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Pure Strategy</a:t>
            </a:r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682625" y="1103313"/>
            <a:ext cx="7942263" cy="490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Whenever an optimal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pure strategy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exists: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maximum of the row minimums equals the minimum of the column maximums (Player A’s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maximin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equals Player B’s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minimax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game is said to have a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saddle point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(the intersection of the optimal strategies)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value of the saddle point is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value of the game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neither player can improve his/her outcome by changing strategies even if he/she learns in advance the opponent’s strategy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6972300" y="2146300"/>
            <a:ext cx="1663700" cy="1346200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7034213" y="2563813"/>
            <a:ext cx="1552575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Row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Minimum</a:t>
            </a: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6972300" y="3492500"/>
            <a:ext cx="1663700" cy="1460500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7578725" y="3500438"/>
            <a:ext cx="43815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1</a:t>
            </a:r>
          </a:p>
          <a:p>
            <a:pPr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-3</a:t>
            </a:r>
          </a:p>
          <a:p>
            <a:pPr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-2</a:t>
            </a:r>
          </a:p>
        </p:txBody>
      </p:sp>
      <p:sp>
        <p:nvSpPr>
          <p:cNvPr id="160774" name="Oval 6"/>
          <p:cNvSpPr>
            <a:spLocks noChangeArrowheads="1"/>
          </p:cNvSpPr>
          <p:nvPr/>
        </p:nvSpPr>
        <p:spPr bwMode="auto">
          <a:xfrm>
            <a:off x="7531100" y="3568700"/>
            <a:ext cx="533400" cy="444500"/>
          </a:xfrm>
          <a:prstGeom prst="ellipse">
            <a:avLst/>
          </a:prstGeom>
          <a:noFill/>
          <a:ln w="28575">
            <a:solidFill>
              <a:srgbClr val="68F1F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3416300" y="2146300"/>
            <a:ext cx="3556000" cy="13716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3416300" y="3482975"/>
            <a:ext cx="3556000" cy="14732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8" name="Text Box 10"/>
          <p:cNvSpPr txBox="1">
            <a:spLocks noChangeArrowheads="1"/>
          </p:cNvSpPr>
          <p:nvPr/>
        </p:nvSpPr>
        <p:spPr bwMode="auto">
          <a:xfrm>
            <a:off x="3541713" y="2144713"/>
            <a:ext cx="1100137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Cash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Rebate</a:t>
            </a:r>
          </a:p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60779" name="Text Box 11"/>
          <p:cNvSpPr txBox="1">
            <a:spLocks noChangeArrowheads="1"/>
          </p:cNvSpPr>
          <p:nvPr/>
        </p:nvSpPr>
        <p:spPr bwMode="auto">
          <a:xfrm>
            <a:off x="6007100" y="2144713"/>
            <a:ext cx="866775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0%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Loan</a:t>
            </a:r>
          </a:p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60780" name="Text Box 12"/>
          <p:cNvSpPr txBox="1">
            <a:spLocks noChangeArrowheads="1"/>
          </p:cNvSpPr>
          <p:nvPr/>
        </p:nvSpPr>
        <p:spPr bwMode="auto">
          <a:xfrm>
            <a:off x="4689475" y="2144713"/>
            <a:ext cx="1268413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Free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Options</a:t>
            </a:r>
          </a:p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60781" name="Text Box 13"/>
          <p:cNvSpPr txBox="1">
            <a:spLocks noChangeArrowheads="1"/>
          </p:cNvSpPr>
          <p:nvPr/>
        </p:nvSpPr>
        <p:spPr bwMode="auto">
          <a:xfrm>
            <a:off x="4214813" y="1663700"/>
            <a:ext cx="1914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Dealership B</a:t>
            </a:r>
          </a:p>
        </p:txBody>
      </p:sp>
      <p:sp>
        <p:nvSpPr>
          <p:cNvPr id="160782" name="Text Box 14"/>
          <p:cNvSpPr txBox="1">
            <a:spLocks noChangeArrowheads="1"/>
          </p:cNvSpPr>
          <p:nvPr/>
        </p:nvSpPr>
        <p:spPr bwMode="auto">
          <a:xfrm>
            <a:off x="3870325" y="40052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-3              3           -1</a:t>
            </a:r>
          </a:p>
        </p:txBody>
      </p:sp>
      <p:sp>
        <p:nvSpPr>
          <p:cNvPr id="160783" name="Text Box 15"/>
          <p:cNvSpPr txBox="1">
            <a:spLocks noChangeArrowheads="1"/>
          </p:cNvSpPr>
          <p:nvPr/>
        </p:nvSpPr>
        <p:spPr bwMode="auto">
          <a:xfrm>
            <a:off x="3883025" y="44370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3             -2            0</a:t>
            </a:r>
          </a:p>
        </p:txBody>
      </p:sp>
      <p:sp>
        <p:nvSpPr>
          <p:cNvPr id="160784" name="Rectangle 16"/>
          <p:cNvSpPr>
            <a:spLocks noChangeArrowheads="1"/>
          </p:cNvSpPr>
          <p:nvPr/>
        </p:nvSpPr>
        <p:spPr bwMode="auto">
          <a:xfrm>
            <a:off x="565150" y="3476625"/>
            <a:ext cx="2851150" cy="1479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5" name="Text Box 17"/>
          <p:cNvSpPr txBox="1">
            <a:spLocks noChangeArrowheads="1"/>
          </p:cNvSpPr>
          <p:nvPr/>
        </p:nvSpPr>
        <p:spPr bwMode="auto">
          <a:xfrm>
            <a:off x="760413" y="3494088"/>
            <a:ext cx="247015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Cash Rebate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 algn="l"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Free Options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algn="l"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0% Loan        </a:t>
            </a: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60786" name="Text Box 18"/>
          <p:cNvSpPr txBox="1">
            <a:spLocks noChangeArrowheads="1"/>
          </p:cNvSpPr>
          <p:nvPr/>
        </p:nvSpPr>
        <p:spPr bwMode="auto">
          <a:xfrm>
            <a:off x="1065213" y="2998788"/>
            <a:ext cx="1965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Dealership A</a:t>
            </a:r>
          </a:p>
        </p:txBody>
      </p:sp>
      <p:sp>
        <p:nvSpPr>
          <p:cNvPr id="160787" name="Oval 19"/>
          <p:cNvSpPr>
            <a:spLocks noChangeArrowheads="1"/>
          </p:cNvSpPr>
          <p:nvPr/>
        </p:nvSpPr>
        <p:spPr bwMode="auto">
          <a:xfrm>
            <a:off x="2743200" y="3606800"/>
            <a:ext cx="546100" cy="444500"/>
          </a:xfrm>
          <a:prstGeom prst="ellipse">
            <a:avLst/>
          </a:prstGeom>
          <a:noFill/>
          <a:ln w="28575">
            <a:solidFill>
              <a:srgbClr val="68F1F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8" name="Rectangle 20"/>
          <p:cNvSpPr>
            <a:spLocks noChangeArrowheads="1"/>
          </p:cNvSpPr>
          <p:nvPr/>
        </p:nvSpPr>
        <p:spPr bwMode="auto">
          <a:xfrm>
            <a:off x="3416300" y="4953000"/>
            <a:ext cx="3556000" cy="558800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9" name="Rectangle 21"/>
          <p:cNvSpPr>
            <a:spLocks noChangeArrowheads="1"/>
          </p:cNvSpPr>
          <p:nvPr/>
        </p:nvSpPr>
        <p:spPr bwMode="auto">
          <a:xfrm>
            <a:off x="571500" y="4953000"/>
            <a:ext cx="2844800" cy="558800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90" name="Text Box 22"/>
          <p:cNvSpPr txBox="1">
            <a:spLocks noChangeArrowheads="1"/>
          </p:cNvSpPr>
          <p:nvPr/>
        </p:nvSpPr>
        <p:spPr bwMode="auto">
          <a:xfrm>
            <a:off x="600075" y="4992688"/>
            <a:ext cx="2774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Column Maximum</a:t>
            </a:r>
          </a:p>
        </p:txBody>
      </p:sp>
      <p:sp>
        <p:nvSpPr>
          <p:cNvPr id="160791" name="Text Box 23"/>
          <p:cNvSpPr txBox="1">
            <a:spLocks noChangeArrowheads="1"/>
          </p:cNvSpPr>
          <p:nvPr/>
        </p:nvSpPr>
        <p:spPr bwMode="auto">
          <a:xfrm>
            <a:off x="3844925" y="4941888"/>
            <a:ext cx="29781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3              3            1</a:t>
            </a:r>
          </a:p>
        </p:txBody>
      </p:sp>
      <p:sp>
        <p:nvSpPr>
          <p:cNvPr id="160792" name="Oval 24"/>
          <p:cNvSpPr>
            <a:spLocks noChangeArrowheads="1"/>
          </p:cNvSpPr>
          <p:nvPr/>
        </p:nvSpPr>
        <p:spPr bwMode="auto">
          <a:xfrm>
            <a:off x="6184900" y="5003800"/>
            <a:ext cx="520700" cy="444500"/>
          </a:xfrm>
          <a:prstGeom prst="ellipse">
            <a:avLst/>
          </a:prstGeom>
          <a:noFill/>
          <a:ln w="28575">
            <a:solidFill>
              <a:srgbClr val="68F1F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3" name="Oval 25"/>
          <p:cNvSpPr>
            <a:spLocks noChangeArrowheads="1"/>
          </p:cNvSpPr>
          <p:nvPr/>
        </p:nvSpPr>
        <p:spPr bwMode="auto">
          <a:xfrm>
            <a:off x="6172200" y="2997200"/>
            <a:ext cx="546100" cy="444500"/>
          </a:xfrm>
          <a:prstGeom prst="ellipse">
            <a:avLst/>
          </a:prstGeom>
          <a:noFill/>
          <a:ln w="28575">
            <a:solidFill>
              <a:srgbClr val="68F1F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4" name="Rectangle 2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Pure Strategy Example</a:t>
            </a:r>
          </a:p>
        </p:txBody>
      </p:sp>
      <p:sp>
        <p:nvSpPr>
          <p:cNvPr id="160795" name="Rectangle 27"/>
          <p:cNvSpPr>
            <a:spLocks noChangeArrowheads="1"/>
          </p:cNvSpPr>
          <p:nvPr/>
        </p:nvSpPr>
        <p:spPr bwMode="auto">
          <a:xfrm>
            <a:off x="682625" y="1103313"/>
            <a:ext cx="6049963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406400" indent="-4064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Saddle Point and Value of the Game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96" name="Rectangle 28"/>
          <p:cNvSpPr>
            <a:spLocks noChangeArrowheads="1"/>
          </p:cNvSpPr>
          <p:nvPr/>
        </p:nvSpPr>
        <p:spPr bwMode="auto">
          <a:xfrm>
            <a:off x="6184900" y="3543300"/>
            <a:ext cx="469900" cy="4445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5725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7" name="Text Box 9"/>
          <p:cNvSpPr txBox="1">
            <a:spLocks noChangeArrowheads="1"/>
          </p:cNvSpPr>
          <p:nvPr/>
        </p:nvSpPr>
        <p:spPr bwMode="auto">
          <a:xfrm>
            <a:off x="3895725" y="35480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2              2            1</a:t>
            </a:r>
          </a:p>
        </p:txBody>
      </p:sp>
      <p:sp>
        <p:nvSpPr>
          <p:cNvPr id="160797" name="AutoShape 29"/>
          <p:cNvSpPr>
            <a:spLocks noChangeArrowheads="1"/>
          </p:cNvSpPr>
          <p:nvPr/>
        </p:nvSpPr>
        <p:spPr bwMode="auto">
          <a:xfrm>
            <a:off x="7226300" y="5054600"/>
            <a:ext cx="1155700" cy="762000"/>
          </a:xfrm>
          <a:prstGeom prst="wedgeRoundRectCallout">
            <a:avLst>
              <a:gd name="adj1" fmla="val -99037"/>
              <a:gd name="adj2" fmla="val -188958"/>
              <a:gd name="adj3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lIns="0" tIns="0" rIns="0" bIns="0" anchor="ctr" anchorCtr="1"/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Saddle</a:t>
            </a:r>
          </a:p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Point</a:t>
            </a:r>
          </a:p>
        </p:txBody>
      </p:sp>
      <p:sp>
        <p:nvSpPr>
          <p:cNvPr id="160798" name="AutoShape 30"/>
          <p:cNvSpPr>
            <a:spLocks noChangeArrowheads="1"/>
          </p:cNvSpPr>
          <p:nvPr/>
        </p:nvSpPr>
        <p:spPr bwMode="auto">
          <a:xfrm>
            <a:off x="6921500" y="1676400"/>
            <a:ext cx="1765300" cy="800100"/>
          </a:xfrm>
          <a:prstGeom prst="wedgeRoundRectCallout">
            <a:avLst>
              <a:gd name="adj1" fmla="val -72032"/>
              <a:gd name="adj2" fmla="val 197023"/>
              <a:gd name="adj3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lIns="0" tIns="0" rIns="0" bIns="0" anchor="ctr" anchorCtr="1"/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Value of the</a:t>
            </a:r>
          </a:p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game is 1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Pure Strategy Example</a:t>
            </a:r>
          </a:p>
        </p:txBody>
      </p:sp>
      <p:sp>
        <p:nvSpPr>
          <p:cNvPr id="166916" name="Rectangle 4"/>
          <p:cNvSpPr>
            <a:spLocks noChangeArrowheads="1"/>
          </p:cNvSpPr>
          <p:nvPr/>
        </p:nvSpPr>
        <p:spPr bwMode="auto">
          <a:xfrm>
            <a:off x="682625" y="1103313"/>
            <a:ext cx="7612063" cy="443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Pure Strategy Summary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Player A should choose Strategy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(offer a cash rebate).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Player A can expect a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gain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of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at least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1 vehicle sale per week.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Player B should choose Strategy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(offer a 0% loan).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Player B can expect a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loss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of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no more than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1 vehicle sale per week.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102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Mixed Strategy</a:t>
            </a:r>
          </a:p>
        </p:txBody>
      </p:sp>
      <p:sp>
        <p:nvSpPr>
          <p:cNvPr id="150531" name="Rectangle 1027"/>
          <p:cNvSpPr>
            <a:spLocks noChangeArrowheads="1"/>
          </p:cNvSpPr>
          <p:nvPr/>
        </p:nvSpPr>
        <p:spPr bwMode="auto">
          <a:xfrm>
            <a:off x="682625" y="1103313"/>
            <a:ext cx="7942263" cy="461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If the maximin value for Player A does not equal the minimax value for Player B, then a pure strategy is not optimal for the game.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In this case, a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mixed strategy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is best.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With a mixed strategy, each player employs more than one strategy.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Each player should use one strategy some of the time and other strategies the rest of the time.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optimal solution is the relative frequencies with which each player should use his possible strategies.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Mixed Strategy Example</a:t>
            </a: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3759200" y="2946400"/>
            <a:ext cx="1752600" cy="787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3759200" y="3698875"/>
            <a:ext cx="1752600" cy="10541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4005263" y="3036888"/>
            <a:ext cx="4270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4932363" y="3036888"/>
            <a:ext cx="4270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3983038" y="2451100"/>
            <a:ext cx="1308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Player B</a:t>
            </a:r>
          </a:p>
        </p:txBody>
      </p:sp>
      <p:sp>
        <p:nvSpPr>
          <p:cNvPr id="151561" name="Text Box 9"/>
          <p:cNvSpPr txBox="1">
            <a:spLocks noChangeArrowheads="1"/>
          </p:cNvSpPr>
          <p:nvPr/>
        </p:nvSpPr>
        <p:spPr bwMode="auto">
          <a:xfrm>
            <a:off x="3959225" y="4221163"/>
            <a:ext cx="1530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11         5</a:t>
            </a:r>
          </a:p>
        </p:txBody>
      </p:sp>
      <p:sp>
        <p:nvSpPr>
          <p:cNvPr id="151563" name="Rectangle 11"/>
          <p:cNvSpPr>
            <a:spLocks noChangeArrowheads="1"/>
          </p:cNvSpPr>
          <p:nvPr/>
        </p:nvSpPr>
        <p:spPr bwMode="auto">
          <a:xfrm>
            <a:off x="2114550" y="3692525"/>
            <a:ext cx="1644650" cy="1058863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64" name="Text Box 12"/>
          <p:cNvSpPr txBox="1">
            <a:spLocks noChangeArrowheads="1"/>
          </p:cNvSpPr>
          <p:nvPr/>
        </p:nvSpPr>
        <p:spPr bwMode="auto">
          <a:xfrm>
            <a:off x="2792413" y="3702050"/>
            <a:ext cx="4206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 algn="l"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51565" name="Text Box 13"/>
          <p:cNvSpPr txBox="1">
            <a:spLocks noChangeArrowheads="1"/>
          </p:cNvSpPr>
          <p:nvPr/>
        </p:nvSpPr>
        <p:spPr bwMode="auto">
          <a:xfrm>
            <a:off x="2243138" y="3201988"/>
            <a:ext cx="1358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Player A</a:t>
            </a:r>
          </a:p>
        </p:txBody>
      </p:sp>
      <p:sp>
        <p:nvSpPr>
          <p:cNvPr id="151569" name="Text Box 17"/>
          <p:cNvSpPr txBox="1">
            <a:spLocks noChangeArrowheads="1"/>
          </p:cNvSpPr>
          <p:nvPr/>
        </p:nvSpPr>
        <p:spPr bwMode="auto">
          <a:xfrm>
            <a:off x="3984625" y="3763963"/>
            <a:ext cx="149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4          8</a:t>
            </a:r>
          </a:p>
        </p:txBody>
      </p:sp>
      <p:sp>
        <p:nvSpPr>
          <p:cNvPr id="151570" name="Rectangle 18"/>
          <p:cNvSpPr>
            <a:spLocks noChangeArrowheads="1"/>
          </p:cNvSpPr>
          <p:nvPr/>
        </p:nvSpPr>
        <p:spPr bwMode="auto">
          <a:xfrm>
            <a:off x="682625" y="1103313"/>
            <a:ext cx="7612063" cy="1350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Consider the following two-person zero-sum game. The maximin does not equal the minimax.  There is not an optimal pure strategy. </a:t>
            </a:r>
          </a:p>
        </p:txBody>
      </p:sp>
      <p:sp>
        <p:nvSpPr>
          <p:cNvPr id="151571" name="Rectangle 19"/>
          <p:cNvSpPr>
            <a:spLocks noChangeArrowheads="1"/>
          </p:cNvSpPr>
          <p:nvPr/>
        </p:nvSpPr>
        <p:spPr bwMode="auto">
          <a:xfrm>
            <a:off x="3759200" y="4749800"/>
            <a:ext cx="1752600" cy="825500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72" name="Rectangle 20"/>
          <p:cNvSpPr>
            <a:spLocks noChangeArrowheads="1"/>
          </p:cNvSpPr>
          <p:nvPr/>
        </p:nvSpPr>
        <p:spPr bwMode="auto">
          <a:xfrm>
            <a:off x="2120900" y="4749800"/>
            <a:ext cx="1638300" cy="825500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73" name="Text Box 21"/>
          <p:cNvSpPr txBox="1">
            <a:spLocks noChangeArrowheads="1"/>
          </p:cNvSpPr>
          <p:nvPr/>
        </p:nvSpPr>
        <p:spPr bwMode="auto">
          <a:xfrm>
            <a:off x="2141538" y="4792663"/>
            <a:ext cx="15954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Column</a:t>
            </a:r>
          </a:p>
          <a:p>
            <a:pPr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Maximum</a:t>
            </a:r>
          </a:p>
        </p:txBody>
      </p:sp>
      <p:sp>
        <p:nvSpPr>
          <p:cNvPr id="151574" name="Text Box 22"/>
          <p:cNvSpPr txBox="1">
            <a:spLocks noChangeArrowheads="1"/>
          </p:cNvSpPr>
          <p:nvPr/>
        </p:nvSpPr>
        <p:spPr bwMode="auto">
          <a:xfrm>
            <a:off x="3908425" y="4878388"/>
            <a:ext cx="15176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11         8</a:t>
            </a:r>
          </a:p>
        </p:txBody>
      </p:sp>
      <p:sp>
        <p:nvSpPr>
          <p:cNvPr id="151576" name="Rectangle 24"/>
          <p:cNvSpPr>
            <a:spLocks noChangeArrowheads="1"/>
          </p:cNvSpPr>
          <p:nvPr/>
        </p:nvSpPr>
        <p:spPr bwMode="auto">
          <a:xfrm>
            <a:off x="5511800" y="2946400"/>
            <a:ext cx="1549400" cy="749300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77" name="Text Box 25"/>
          <p:cNvSpPr txBox="1">
            <a:spLocks noChangeArrowheads="1"/>
          </p:cNvSpPr>
          <p:nvPr/>
        </p:nvSpPr>
        <p:spPr bwMode="auto">
          <a:xfrm>
            <a:off x="5570538" y="2971800"/>
            <a:ext cx="143192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Row</a:t>
            </a:r>
          </a:p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Minimum</a:t>
            </a:r>
          </a:p>
        </p:txBody>
      </p:sp>
      <p:sp>
        <p:nvSpPr>
          <p:cNvPr id="151578" name="Rectangle 26"/>
          <p:cNvSpPr>
            <a:spLocks noChangeArrowheads="1"/>
          </p:cNvSpPr>
          <p:nvPr/>
        </p:nvSpPr>
        <p:spPr bwMode="auto">
          <a:xfrm>
            <a:off x="5511800" y="3695700"/>
            <a:ext cx="1549400" cy="1054100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1579" name="Text Box 27"/>
          <p:cNvSpPr txBox="1">
            <a:spLocks noChangeArrowheads="1"/>
          </p:cNvSpPr>
          <p:nvPr/>
        </p:nvSpPr>
        <p:spPr bwMode="auto">
          <a:xfrm>
            <a:off x="6067425" y="3676650"/>
            <a:ext cx="41275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4</a:t>
            </a:r>
          </a:p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5</a:t>
            </a:r>
          </a:p>
        </p:txBody>
      </p:sp>
      <p:sp>
        <p:nvSpPr>
          <p:cNvPr id="151580" name="Oval 28"/>
          <p:cNvSpPr>
            <a:spLocks noChangeArrowheads="1"/>
          </p:cNvSpPr>
          <p:nvPr/>
        </p:nvSpPr>
        <p:spPr bwMode="auto">
          <a:xfrm>
            <a:off x="6032500" y="4229100"/>
            <a:ext cx="533400" cy="444500"/>
          </a:xfrm>
          <a:prstGeom prst="ellipse">
            <a:avLst/>
          </a:prstGeom>
          <a:noFill/>
          <a:ln w="28575">
            <a:solidFill>
              <a:srgbClr val="68F1F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82" name="Oval 30"/>
          <p:cNvSpPr>
            <a:spLocks noChangeArrowheads="1"/>
          </p:cNvSpPr>
          <p:nvPr/>
        </p:nvSpPr>
        <p:spPr bwMode="auto">
          <a:xfrm>
            <a:off x="4864100" y="4940300"/>
            <a:ext cx="533400" cy="444500"/>
          </a:xfrm>
          <a:prstGeom prst="ellipse">
            <a:avLst/>
          </a:prstGeom>
          <a:noFill/>
          <a:ln w="28575">
            <a:solidFill>
              <a:srgbClr val="68F1F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84" name="AutoShape 32"/>
          <p:cNvSpPr>
            <a:spLocks noChangeArrowheads="1"/>
          </p:cNvSpPr>
          <p:nvPr/>
        </p:nvSpPr>
        <p:spPr bwMode="auto">
          <a:xfrm>
            <a:off x="7137400" y="3543300"/>
            <a:ext cx="1371600" cy="469900"/>
          </a:xfrm>
          <a:prstGeom prst="wedgeRoundRectCallout">
            <a:avLst>
              <a:gd name="adj1" fmla="val -90394"/>
              <a:gd name="adj2" fmla="val 132769"/>
              <a:gd name="adj3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lIns="0" tIns="0" rIns="0" bIns="0" anchor="ctr" anchorCtr="1"/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Maximin</a:t>
            </a:r>
          </a:p>
        </p:txBody>
      </p:sp>
      <p:sp>
        <p:nvSpPr>
          <p:cNvPr id="151585" name="AutoShape 33"/>
          <p:cNvSpPr>
            <a:spLocks noChangeArrowheads="1"/>
          </p:cNvSpPr>
          <p:nvPr/>
        </p:nvSpPr>
        <p:spPr bwMode="auto">
          <a:xfrm>
            <a:off x="5943600" y="5207000"/>
            <a:ext cx="1371600" cy="469900"/>
          </a:xfrm>
          <a:prstGeom prst="wedgeRoundRectCallout">
            <a:avLst>
              <a:gd name="adj1" fmla="val -90394"/>
              <a:gd name="adj2" fmla="val -64528"/>
              <a:gd name="adj3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lIns="0" tIns="0" rIns="0" bIns="0" anchor="ctr" anchorCtr="1"/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Minimax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6" name="Rectangle 1034"/>
          <p:cNvSpPr>
            <a:spLocks noChangeArrowheads="1"/>
          </p:cNvSpPr>
          <p:nvPr/>
        </p:nvSpPr>
        <p:spPr bwMode="auto">
          <a:xfrm>
            <a:off x="1003300" y="1270000"/>
            <a:ext cx="7162800" cy="1003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578" name="Rectangle 102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Mixed Strategy Example</a:t>
            </a:r>
          </a:p>
        </p:txBody>
      </p:sp>
      <p:sp>
        <p:nvSpPr>
          <p:cNvPr id="152579" name="Text Box 1027"/>
          <p:cNvSpPr txBox="1">
            <a:spLocks noChangeArrowheads="1"/>
          </p:cNvSpPr>
          <p:nvPr/>
        </p:nvSpPr>
        <p:spPr bwMode="auto">
          <a:xfrm>
            <a:off x="1704975" y="1284288"/>
            <a:ext cx="6345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the probability Player A selects strategy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52580" name="Text Box 1028"/>
          <p:cNvSpPr txBox="1">
            <a:spLocks noChangeArrowheads="1"/>
          </p:cNvSpPr>
          <p:nvPr/>
        </p:nvSpPr>
        <p:spPr bwMode="auto">
          <a:xfrm>
            <a:off x="1063625" y="1725613"/>
            <a:ext cx="7019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(1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the probability Player A selects strategy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52581" name="Text Box 1029"/>
          <p:cNvSpPr txBox="1">
            <a:spLocks noChangeArrowheads="1"/>
          </p:cNvSpPr>
          <p:nvPr/>
        </p:nvSpPr>
        <p:spPr bwMode="auto">
          <a:xfrm>
            <a:off x="1200150" y="2389188"/>
            <a:ext cx="293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If Player B selects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2582" name="Text Box 1030"/>
          <p:cNvSpPr txBox="1">
            <a:spLocks noChangeArrowheads="1"/>
          </p:cNvSpPr>
          <p:nvPr/>
        </p:nvSpPr>
        <p:spPr bwMode="auto">
          <a:xfrm>
            <a:off x="3155950" y="2871788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 =  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+ 11(1 –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2583" name="Text Box 1031"/>
          <p:cNvSpPr txBox="1">
            <a:spLocks noChangeArrowheads="1"/>
          </p:cNvSpPr>
          <p:nvPr/>
        </p:nvSpPr>
        <p:spPr bwMode="auto">
          <a:xfrm>
            <a:off x="1200150" y="3405188"/>
            <a:ext cx="293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If Player B selects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2584" name="Text Box 1032"/>
          <p:cNvSpPr txBox="1">
            <a:spLocks noChangeArrowheads="1"/>
          </p:cNvSpPr>
          <p:nvPr/>
        </p:nvSpPr>
        <p:spPr bwMode="auto">
          <a:xfrm>
            <a:off x="3155950" y="3887788"/>
            <a:ext cx="2609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 =  8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+ 5(1 –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Mixed Strategy Example</a:t>
            </a:r>
          </a:p>
        </p:txBody>
      </p:sp>
      <p:sp>
        <p:nvSpPr>
          <p:cNvPr id="169987" name="Text Box 3"/>
          <p:cNvSpPr txBox="1">
            <a:spLocks noChangeArrowheads="1"/>
          </p:cNvSpPr>
          <p:nvPr/>
        </p:nvSpPr>
        <p:spPr bwMode="auto">
          <a:xfrm>
            <a:off x="2647950" y="2262188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+ 11(1 –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8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+ 5(1 –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1200150" y="1106488"/>
            <a:ext cx="70088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To solve for the optimal probabilities for Player A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we set the two expected values equal and solve for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value of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2711450" y="2706688"/>
            <a:ext cx="363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+ 11 – 11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8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+ 5 – 5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9990" name="Text Box 6"/>
          <p:cNvSpPr txBox="1">
            <a:spLocks noChangeArrowheads="1"/>
          </p:cNvSpPr>
          <p:nvPr/>
        </p:nvSpPr>
        <p:spPr bwMode="auto">
          <a:xfrm>
            <a:off x="3524250" y="3151188"/>
            <a:ext cx="2228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11 – 7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5 + 3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9991" name="Text Box 7"/>
          <p:cNvSpPr txBox="1">
            <a:spLocks noChangeArrowheads="1"/>
          </p:cNvSpPr>
          <p:nvPr/>
        </p:nvSpPr>
        <p:spPr bwMode="auto">
          <a:xfrm>
            <a:off x="3879850" y="3582988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-10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-6</a:t>
            </a:r>
          </a:p>
        </p:txBody>
      </p:sp>
      <p:sp>
        <p:nvSpPr>
          <p:cNvPr id="169992" name="Text Box 8"/>
          <p:cNvSpPr txBox="1">
            <a:spLocks noChangeArrowheads="1"/>
          </p:cNvSpPr>
          <p:nvPr/>
        </p:nvSpPr>
        <p:spPr bwMode="auto">
          <a:xfrm>
            <a:off x="4298950" y="3976688"/>
            <a:ext cx="901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.6</a:t>
            </a:r>
          </a:p>
        </p:txBody>
      </p:sp>
      <p:sp>
        <p:nvSpPr>
          <p:cNvPr id="169994" name="Text Box 10"/>
          <p:cNvSpPr txBox="1">
            <a:spLocks noChangeArrowheads="1"/>
          </p:cNvSpPr>
          <p:nvPr/>
        </p:nvSpPr>
        <p:spPr bwMode="auto">
          <a:xfrm>
            <a:off x="1758950" y="4565650"/>
            <a:ext cx="5619750" cy="12922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lIns="182880" tIns="91440" rIns="182880" bIns="91440" anchor="ctr" anchorCtr="1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Player A should select: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Strategy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with a .6 probability and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Strategy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with a .4 probability.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9995" name="AutoShape 11"/>
          <p:cNvSpPr>
            <a:spLocks noChangeArrowheads="1"/>
          </p:cNvSpPr>
          <p:nvPr/>
        </p:nvSpPr>
        <p:spPr bwMode="auto">
          <a:xfrm>
            <a:off x="6115050" y="3228975"/>
            <a:ext cx="1625600" cy="920750"/>
          </a:xfrm>
          <a:prstGeom prst="wedgeRoundRectCallout">
            <a:avLst>
              <a:gd name="adj1" fmla="val -106347"/>
              <a:gd name="adj2" fmla="val 52597"/>
              <a:gd name="adj3" fmla="val 16667"/>
            </a:avLst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tIns="91440" bIns="91440" anchor="ctr" anchorCtr="1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Hence,</a:t>
            </a:r>
            <a:endParaRPr lang="en-US" i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(1 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</a:rPr>
              <a:t> p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) = .4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Swofford, Inc.</a:t>
            </a:r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687388" y="1117600"/>
            <a:ext cx="7886700" cy="479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Other considerations: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Swofford’s current financial position is weak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The firm’s president believes that, if the next investment results in a substantial loss, Swofford’s future will be in jeopardy.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Quite possibly, the president would select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d</a:t>
            </a:r>
            <a:r>
              <a:rPr lang="en-US" sz="2400" baseline="-300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or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d</a:t>
            </a:r>
            <a:r>
              <a:rPr lang="en-US" sz="2400" baseline="-300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3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to avoid the possibility of incurring a $50,000 loss.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A reasonable conclusion is that, if a loss of even $30,000 could drive Swofford out of business, the president would select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d</a:t>
            </a:r>
            <a:r>
              <a:rPr lang="en-US" sz="2400" baseline="-300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3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, believing that both investments A and B are too risky for Swofford’s current financial position.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Mixed Strategy Example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1003300" y="1257300"/>
            <a:ext cx="7124700" cy="1003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1731963" y="1271588"/>
            <a:ext cx="628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the probability Player B selects strategy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1065213" y="1712913"/>
            <a:ext cx="6964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(1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the probability Player B selects strategy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71014" name="Text Box 6"/>
          <p:cNvSpPr txBox="1">
            <a:spLocks noChangeArrowheads="1"/>
          </p:cNvSpPr>
          <p:nvPr/>
        </p:nvSpPr>
        <p:spPr bwMode="auto">
          <a:xfrm>
            <a:off x="1200150" y="2376488"/>
            <a:ext cx="297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If Player A selects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1015" name="Text Box 7"/>
          <p:cNvSpPr txBox="1">
            <a:spLocks noChangeArrowheads="1"/>
          </p:cNvSpPr>
          <p:nvPr/>
        </p:nvSpPr>
        <p:spPr bwMode="auto">
          <a:xfrm>
            <a:off x="3155950" y="2859088"/>
            <a:ext cx="2587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 =  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+ 8(1 –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1016" name="Text Box 8"/>
          <p:cNvSpPr txBox="1">
            <a:spLocks noChangeArrowheads="1"/>
          </p:cNvSpPr>
          <p:nvPr/>
        </p:nvSpPr>
        <p:spPr bwMode="auto">
          <a:xfrm>
            <a:off x="1200150" y="3392488"/>
            <a:ext cx="297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If Player A selects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1017" name="Text Box 9"/>
          <p:cNvSpPr txBox="1">
            <a:spLocks noChangeArrowheads="1"/>
          </p:cNvSpPr>
          <p:nvPr/>
        </p:nvSpPr>
        <p:spPr bwMode="auto">
          <a:xfrm>
            <a:off x="3155950" y="3875088"/>
            <a:ext cx="2740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 =  11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+ 5(1 –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102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Mixed Strategy Example</a:t>
            </a:r>
          </a:p>
        </p:txBody>
      </p:sp>
      <p:sp>
        <p:nvSpPr>
          <p:cNvPr id="172043" name="Text Box 1035"/>
          <p:cNvSpPr txBox="1">
            <a:spLocks noChangeArrowheads="1"/>
          </p:cNvSpPr>
          <p:nvPr/>
        </p:nvSpPr>
        <p:spPr bwMode="auto">
          <a:xfrm>
            <a:off x="2647950" y="2262188"/>
            <a:ext cx="3841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+ 8(1 –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11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+ 5(1 –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172044" name="Text Box 1036"/>
          <p:cNvSpPr txBox="1">
            <a:spLocks noChangeArrowheads="1"/>
          </p:cNvSpPr>
          <p:nvPr/>
        </p:nvSpPr>
        <p:spPr bwMode="auto">
          <a:xfrm>
            <a:off x="1200150" y="1106488"/>
            <a:ext cx="70088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To solve for the optimal probabilities for Player B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we set the two expected values equal and solve for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value of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2045" name="Text Box 1037"/>
          <p:cNvSpPr txBox="1">
            <a:spLocks noChangeArrowheads="1"/>
          </p:cNvSpPr>
          <p:nvPr/>
        </p:nvSpPr>
        <p:spPr bwMode="auto">
          <a:xfrm>
            <a:off x="2863850" y="2706688"/>
            <a:ext cx="343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+ 8 – 8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11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+ 5 – 5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2046" name="Text Box 1038"/>
          <p:cNvSpPr txBox="1">
            <a:spLocks noChangeArrowheads="1"/>
          </p:cNvSpPr>
          <p:nvPr/>
        </p:nvSpPr>
        <p:spPr bwMode="auto">
          <a:xfrm>
            <a:off x="3511550" y="3151188"/>
            <a:ext cx="2054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8 – 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5 + 6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2047" name="Text Box 1039"/>
          <p:cNvSpPr txBox="1">
            <a:spLocks noChangeArrowheads="1"/>
          </p:cNvSpPr>
          <p:nvPr/>
        </p:nvSpPr>
        <p:spPr bwMode="auto">
          <a:xfrm>
            <a:off x="3714750" y="3582988"/>
            <a:ext cx="1322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-10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-3</a:t>
            </a:r>
          </a:p>
        </p:txBody>
      </p:sp>
      <p:sp>
        <p:nvSpPr>
          <p:cNvPr id="172048" name="Text Box 1040"/>
          <p:cNvSpPr txBox="1">
            <a:spLocks noChangeArrowheads="1"/>
          </p:cNvSpPr>
          <p:nvPr/>
        </p:nvSpPr>
        <p:spPr bwMode="auto">
          <a:xfrm>
            <a:off x="4133850" y="3976688"/>
            <a:ext cx="890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.3</a:t>
            </a:r>
          </a:p>
        </p:txBody>
      </p:sp>
      <p:sp>
        <p:nvSpPr>
          <p:cNvPr id="172049" name="AutoShape 1041"/>
          <p:cNvSpPr>
            <a:spLocks noChangeArrowheads="1"/>
          </p:cNvSpPr>
          <p:nvPr/>
        </p:nvSpPr>
        <p:spPr bwMode="auto">
          <a:xfrm>
            <a:off x="5911850" y="3228975"/>
            <a:ext cx="1574800" cy="920750"/>
          </a:xfrm>
          <a:prstGeom prst="wedgeRoundRectCallout">
            <a:avLst>
              <a:gd name="adj1" fmla="val -108167"/>
              <a:gd name="adj2" fmla="val 52657"/>
              <a:gd name="adj3" fmla="val 16667"/>
            </a:avLst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tIns="91440" bIns="91440" anchor="ctr" anchorCtr="1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Hence,</a:t>
            </a:r>
            <a:endParaRPr lang="en-US" i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(1 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</a:rPr>
              <a:t> q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) = .7</a:t>
            </a:r>
          </a:p>
        </p:txBody>
      </p:sp>
      <p:sp>
        <p:nvSpPr>
          <p:cNvPr id="172050" name="Text Box 1042"/>
          <p:cNvSpPr txBox="1">
            <a:spLocks noChangeArrowheads="1"/>
          </p:cNvSpPr>
          <p:nvPr/>
        </p:nvSpPr>
        <p:spPr bwMode="auto">
          <a:xfrm>
            <a:off x="1758950" y="4565650"/>
            <a:ext cx="5619750" cy="12922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lIns="182880" tIns="91440" rIns="182880" bIns="91440" anchor="ctr" anchorCtr="1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Player B should select: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Strategy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with a .3 probability and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Strategy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with a .7 probability.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6121400" y="3365500"/>
            <a:ext cx="635000" cy="533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6451600" y="2044700"/>
            <a:ext cx="622300" cy="533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Mixed Strategy Example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682625" y="1103313"/>
            <a:ext cx="3814763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Value of the Game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1225550" y="1627188"/>
            <a:ext cx="1968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For Player A: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1403350" y="2084388"/>
            <a:ext cx="562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 =  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+ 11(1 –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4(.6) + 11(.4) =   6.8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1225550" y="2782888"/>
            <a:ext cx="191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For Player B: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3063" name="Text Box 7"/>
          <p:cNvSpPr txBox="1">
            <a:spLocks noChangeArrowheads="1"/>
          </p:cNvSpPr>
          <p:nvPr/>
        </p:nvSpPr>
        <p:spPr bwMode="auto">
          <a:xfrm>
            <a:off x="1403350" y="3379788"/>
            <a:ext cx="529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 =  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+ 8(1 –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4(.3) + 8(.7) =   6.8</a:t>
            </a:r>
            <a:endParaRPr lang="en-US" sz="24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3066" name="AutoShape 10"/>
          <p:cNvSpPr>
            <a:spLocks noChangeArrowheads="1"/>
          </p:cNvSpPr>
          <p:nvPr/>
        </p:nvSpPr>
        <p:spPr bwMode="auto">
          <a:xfrm>
            <a:off x="7035800" y="825500"/>
            <a:ext cx="1879600" cy="1117600"/>
          </a:xfrm>
          <a:prstGeom prst="wedgeRoundRectCallout">
            <a:avLst>
              <a:gd name="adj1" fmla="val -53125"/>
              <a:gd name="adj2" fmla="val 78694"/>
              <a:gd name="adj3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lIns="0" tIns="91440" rIns="0" bIns="91440" anchor="ctr" anchorCtr="1"/>
          <a:lstStyle/>
          <a:p>
            <a:pPr>
              <a:lnSpc>
                <a:spcPct val="90000"/>
              </a:lnSpc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Expected gain</a:t>
            </a:r>
          </a:p>
          <a:p>
            <a:pPr>
              <a:lnSpc>
                <a:spcPct val="110000"/>
              </a:lnSpc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per game</a:t>
            </a:r>
          </a:p>
          <a:p>
            <a:pPr>
              <a:lnSpc>
                <a:spcPct val="110000"/>
              </a:lnSpc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for Player A</a:t>
            </a:r>
          </a:p>
        </p:txBody>
      </p:sp>
      <p:sp>
        <p:nvSpPr>
          <p:cNvPr id="173067" name="AutoShape 11"/>
          <p:cNvSpPr>
            <a:spLocks noChangeArrowheads="1"/>
          </p:cNvSpPr>
          <p:nvPr/>
        </p:nvSpPr>
        <p:spPr bwMode="auto">
          <a:xfrm>
            <a:off x="7048500" y="2781300"/>
            <a:ext cx="1879600" cy="1117600"/>
          </a:xfrm>
          <a:prstGeom prst="wedgeRoundRectCallout">
            <a:avLst>
              <a:gd name="adj1" fmla="val -68667"/>
              <a:gd name="adj2" fmla="val 20741"/>
              <a:gd name="adj3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lIns="0" tIns="91440" rIns="0" bIns="91440" anchor="ctr" anchorCtr="1"/>
          <a:lstStyle/>
          <a:p>
            <a:pPr>
              <a:lnSpc>
                <a:spcPct val="90000"/>
              </a:lnSpc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Expected loss</a:t>
            </a:r>
          </a:p>
          <a:p>
            <a:pPr>
              <a:lnSpc>
                <a:spcPct val="110000"/>
              </a:lnSpc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per game</a:t>
            </a:r>
          </a:p>
          <a:p>
            <a:pPr>
              <a:lnSpc>
                <a:spcPct val="110000"/>
              </a:lnSpc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for Player B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102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Dominated Strategies Example</a:t>
            </a:r>
          </a:p>
        </p:txBody>
      </p:sp>
      <p:sp>
        <p:nvSpPr>
          <p:cNvPr id="178179" name="Rectangle 1027"/>
          <p:cNvSpPr>
            <a:spLocks noChangeArrowheads="1"/>
          </p:cNvSpPr>
          <p:nvPr/>
        </p:nvSpPr>
        <p:spPr bwMode="auto">
          <a:xfrm>
            <a:off x="6375400" y="2682875"/>
            <a:ext cx="1511300" cy="847725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0" name="Text Box 1028"/>
          <p:cNvSpPr txBox="1">
            <a:spLocks noChangeArrowheads="1"/>
          </p:cNvSpPr>
          <p:nvPr/>
        </p:nvSpPr>
        <p:spPr bwMode="auto">
          <a:xfrm>
            <a:off x="6421438" y="2717800"/>
            <a:ext cx="14319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Row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Minimum</a:t>
            </a:r>
          </a:p>
        </p:txBody>
      </p:sp>
      <p:sp>
        <p:nvSpPr>
          <p:cNvPr id="178181" name="Rectangle 1029"/>
          <p:cNvSpPr>
            <a:spLocks noChangeArrowheads="1"/>
          </p:cNvSpPr>
          <p:nvPr/>
        </p:nvSpPr>
        <p:spPr bwMode="auto">
          <a:xfrm>
            <a:off x="6375400" y="3530600"/>
            <a:ext cx="1511300" cy="1460500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2" name="Text Box 1030"/>
          <p:cNvSpPr txBox="1">
            <a:spLocks noChangeArrowheads="1"/>
          </p:cNvSpPr>
          <p:nvPr/>
        </p:nvSpPr>
        <p:spPr bwMode="auto">
          <a:xfrm>
            <a:off x="6981825" y="3538538"/>
            <a:ext cx="43815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-2</a:t>
            </a:r>
          </a:p>
          <a:p>
            <a:pPr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0</a:t>
            </a:r>
          </a:p>
          <a:p>
            <a:pPr>
              <a:lnSpc>
                <a:spcPct val="12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-3</a:t>
            </a:r>
          </a:p>
        </p:txBody>
      </p:sp>
      <p:sp>
        <p:nvSpPr>
          <p:cNvPr id="178183" name="Oval 1031"/>
          <p:cNvSpPr>
            <a:spLocks noChangeArrowheads="1"/>
          </p:cNvSpPr>
          <p:nvPr/>
        </p:nvSpPr>
        <p:spPr bwMode="auto">
          <a:xfrm>
            <a:off x="6959600" y="4025900"/>
            <a:ext cx="533400" cy="444500"/>
          </a:xfrm>
          <a:prstGeom prst="ellipse">
            <a:avLst/>
          </a:prstGeom>
          <a:noFill/>
          <a:ln w="28575">
            <a:solidFill>
              <a:srgbClr val="68F1F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84" name="Rectangle 1032"/>
          <p:cNvSpPr>
            <a:spLocks noChangeArrowheads="1"/>
          </p:cNvSpPr>
          <p:nvPr/>
        </p:nvSpPr>
        <p:spPr bwMode="auto">
          <a:xfrm>
            <a:off x="2819400" y="2679700"/>
            <a:ext cx="3556000" cy="876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5" name="Rectangle 1033"/>
          <p:cNvSpPr>
            <a:spLocks noChangeArrowheads="1"/>
          </p:cNvSpPr>
          <p:nvPr/>
        </p:nvSpPr>
        <p:spPr bwMode="auto">
          <a:xfrm>
            <a:off x="2819400" y="3521075"/>
            <a:ext cx="3556000" cy="14732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6" name="Text Box 1034"/>
          <p:cNvSpPr txBox="1">
            <a:spLocks noChangeArrowheads="1"/>
          </p:cNvSpPr>
          <p:nvPr/>
        </p:nvSpPr>
        <p:spPr bwMode="auto">
          <a:xfrm>
            <a:off x="3281363" y="2973388"/>
            <a:ext cx="4270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78187" name="Text Box 1035"/>
          <p:cNvSpPr txBox="1">
            <a:spLocks noChangeArrowheads="1"/>
          </p:cNvSpPr>
          <p:nvPr/>
        </p:nvSpPr>
        <p:spPr bwMode="auto">
          <a:xfrm>
            <a:off x="5629275" y="2973388"/>
            <a:ext cx="42703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78188" name="Text Box 1036"/>
          <p:cNvSpPr txBox="1">
            <a:spLocks noChangeArrowheads="1"/>
          </p:cNvSpPr>
          <p:nvPr/>
        </p:nvSpPr>
        <p:spPr bwMode="auto">
          <a:xfrm>
            <a:off x="4513263" y="2973388"/>
            <a:ext cx="4270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78189" name="Text Box 1037"/>
          <p:cNvSpPr txBox="1">
            <a:spLocks noChangeArrowheads="1"/>
          </p:cNvSpPr>
          <p:nvPr/>
        </p:nvSpPr>
        <p:spPr bwMode="auto">
          <a:xfrm>
            <a:off x="4008438" y="2197100"/>
            <a:ext cx="1308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Player B</a:t>
            </a:r>
          </a:p>
        </p:txBody>
      </p:sp>
      <p:sp>
        <p:nvSpPr>
          <p:cNvPr id="178190" name="Text Box 1038"/>
          <p:cNvSpPr txBox="1">
            <a:spLocks noChangeArrowheads="1"/>
          </p:cNvSpPr>
          <p:nvPr/>
        </p:nvSpPr>
        <p:spPr bwMode="auto">
          <a:xfrm>
            <a:off x="3298825" y="40433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1              0            3</a:t>
            </a:r>
          </a:p>
        </p:txBody>
      </p:sp>
      <p:sp>
        <p:nvSpPr>
          <p:cNvPr id="178191" name="Text Box 1039"/>
          <p:cNvSpPr txBox="1">
            <a:spLocks noChangeArrowheads="1"/>
          </p:cNvSpPr>
          <p:nvPr/>
        </p:nvSpPr>
        <p:spPr bwMode="auto">
          <a:xfrm>
            <a:off x="3286125" y="44751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3              4           -3</a:t>
            </a:r>
          </a:p>
        </p:txBody>
      </p:sp>
      <p:sp>
        <p:nvSpPr>
          <p:cNvPr id="178192" name="Rectangle 1040"/>
          <p:cNvSpPr>
            <a:spLocks noChangeArrowheads="1"/>
          </p:cNvSpPr>
          <p:nvPr/>
        </p:nvSpPr>
        <p:spPr bwMode="auto">
          <a:xfrm>
            <a:off x="1225550" y="3514725"/>
            <a:ext cx="1593850" cy="1479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93" name="Text Box 1041"/>
          <p:cNvSpPr txBox="1">
            <a:spLocks noChangeArrowheads="1"/>
          </p:cNvSpPr>
          <p:nvPr/>
        </p:nvSpPr>
        <p:spPr bwMode="auto">
          <a:xfrm>
            <a:off x="1852613" y="3536950"/>
            <a:ext cx="420687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 algn="l"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algn="l"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78194" name="Text Box 1042"/>
          <p:cNvSpPr txBox="1">
            <a:spLocks noChangeArrowheads="1"/>
          </p:cNvSpPr>
          <p:nvPr/>
        </p:nvSpPr>
        <p:spPr bwMode="auto">
          <a:xfrm>
            <a:off x="1328738" y="3036888"/>
            <a:ext cx="1358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Player A</a:t>
            </a:r>
          </a:p>
        </p:txBody>
      </p:sp>
      <p:sp>
        <p:nvSpPr>
          <p:cNvPr id="178196" name="Rectangle 1044"/>
          <p:cNvSpPr>
            <a:spLocks noChangeArrowheads="1"/>
          </p:cNvSpPr>
          <p:nvPr/>
        </p:nvSpPr>
        <p:spPr bwMode="auto">
          <a:xfrm>
            <a:off x="2819400" y="4991100"/>
            <a:ext cx="3556000" cy="800100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97" name="Rectangle 1045"/>
          <p:cNvSpPr>
            <a:spLocks noChangeArrowheads="1"/>
          </p:cNvSpPr>
          <p:nvPr/>
        </p:nvSpPr>
        <p:spPr bwMode="auto">
          <a:xfrm>
            <a:off x="1228725" y="4991100"/>
            <a:ext cx="1590675" cy="800100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98" name="Text Box 1046"/>
          <p:cNvSpPr txBox="1">
            <a:spLocks noChangeArrowheads="1"/>
          </p:cNvSpPr>
          <p:nvPr/>
        </p:nvSpPr>
        <p:spPr bwMode="auto">
          <a:xfrm>
            <a:off x="1287463" y="4991100"/>
            <a:ext cx="1473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Column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Maximum</a:t>
            </a:r>
          </a:p>
        </p:txBody>
      </p:sp>
      <p:sp>
        <p:nvSpPr>
          <p:cNvPr id="178199" name="Text Box 1047"/>
          <p:cNvSpPr txBox="1">
            <a:spLocks noChangeArrowheads="1"/>
          </p:cNvSpPr>
          <p:nvPr/>
        </p:nvSpPr>
        <p:spPr bwMode="auto">
          <a:xfrm>
            <a:off x="3248025" y="5170488"/>
            <a:ext cx="29781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6              5            3</a:t>
            </a:r>
          </a:p>
        </p:txBody>
      </p:sp>
      <p:sp>
        <p:nvSpPr>
          <p:cNvPr id="178200" name="Oval 1048"/>
          <p:cNvSpPr>
            <a:spLocks noChangeArrowheads="1"/>
          </p:cNvSpPr>
          <p:nvPr/>
        </p:nvSpPr>
        <p:spPr bwMode="auto">
          <a:xfrm>
            <a:off x="5588000" y="5232400"/>
            <a:ext cx="520700" cy="444500"/>
          </a:xfrm>
          <a:prstGeom prst="ellipse">
            <a:avLst/>
          </a:prstGeom>
          <a:noFill/>
          <a:ln w="28575">
            <a:solidFill>
              <a:srgbClr val="68F1F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203" name="Text Box 1051"/>
          <p:cNvSpPr txBox="1">
            <a:spLocks noChangeArrowheads="1"/>
          </p:cNvSpPr>
          <p:nvPr/>
        </p:nvSpPr>
        <p:spPr bwMode="auto">
          <a:xfrm>
            <a:off x="3298825" y="35861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6              5           -2</a:t>
            </a:r>
          </a:p>
        </p:txBody>
      </p:sp>
      <p:sp>
        <p:nvSpPr>
          <p:cNvPr id="178205" name="Rectangle 1053"/>
          <p:cNvSpPr>
            <a:spLocks noChangeArrowheads="1"/>
          </p:cNvSpPr>
          <p:nvPr/>
        </p:nvSpPr>
        <p:spPr bwMode="auto">
          <a:xfrm>
            <a:off x="1069975" y="1117600"/>
            <a:ext cx="73993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Suppose that the payoff table for a two-person zero-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sum game is the following.  Here there is no optimal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pure strategy.</a:t>
            </a:r>
          </a:p>
        </p:txBody>
      </p:sp>
      <p:sp>
        <p:nvSpPr>
          <p:cNvPr id="178206" name="AutoShape 1054"/>
          <p:cNvSpPr>
            <a:spLocks noChangeArrowheads="1"/>
          </p:cNvSpPr>
          <p:nvPr/>
        </p:nvSpPr>
        <p:spPr bwMode="auto">
          <a:xfrm>
            <a:off x="7556500" y="3429000"/>
            <a:ext cx="1371600" cy="469900"/>
          </a:xfrm>
          <a:prstGeom prst="wedgeRoundRectCallout">
            <a:avLst>
              <a:gd name="adj1" fmla="val -56134"/>
              <a:gd name="adj2" fmla="val 105745"/>
              <a:gd name="adj3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lIns="0" tIns="0" rIns="0" bIns="0" anchor="ctr" anchorCtr="1"/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Maximin</a:t>
            </a:r>
          </a:p>
        </p:txBody>
      </p:sp>
      <p:sp>
        <p:nvSpPr>
          <p:cNvPr id="178207" name="AutoShape 1055"/>
          <p:cNvSpPr>
            <a:spLocks noChangeArrowheads="1"/>
          </p:cNvSpPr>
          <p:nvPr/>
        </p:nvSpPr>
        <p:spPr bwMode="auto">
          <a:xfrm>
            <a:off x="6642100" y="5473700"/>
            <a:ext cx="1371600" cy="469900"/>
          </a:xfrm>
          <a:prstGeom prst="wedgeRoundRectCallout">
            <a:avLst>
              <a:gd name="adj1" fmla="val -90394"/>
              <a:gd name="adj2" fmla="val -64528"/>
              <a:gd name="adj3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lIns="0" tIns="0" rIns="0" bIns="0" anchor="ctr" anchorCtr="1"/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Minimax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Dominated Strategies Example</a:t>
            </a:r>
          </a:p>
        </p:txBody>
      </p:sp>
      <p:sp>
        <p:nvSpPr>
          <p:cNvPr id="181256" name="Rectangle 8"/>
          <p:cNvSpPr>
            <a:spLocks noChangeArrowheads="1"/>
          </p:cNvSpPr>
          <p:nvPr/>
        </p:nvSpPr>
        <p:spPr bwMode="auto">
          <a:xfrm>
            <a:off x="3619500" y="2844800"/>
            <a:ext cx="3556000" cy="622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257" name="Rectangle 9"/>
          <p:cNvSpPr>
            <a:spLocks noChangeArrowheads="1"/>
          </p:cNvSpPr>
          <p:nvPr/>
        </p:nvSpPr>
        <p:spPr bwMode="auto">
          <a:xfrm>
            <a:off x="3619500" y="3432175"/>
            <a:ext cx="3556000" cy="14986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258" name="Text Box 10"/>
          <p:cNvSpPr txBox="1">
            <a:spLocks noChangeArrowheads="1"/>
          </p:cNvSpPr>
          <p:nvPr/>
        </p:nvSpPr>
        <p:spPr bwMode="auto">
          <a:xfrm>
            <a:off x="4081463" y="2884488"/>
            <a:ext cx="4270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81259" name="Text Box 11"/>
          <p:cNvSpPr txBox="1">
            <a:spLocks noChangeArrowheads="1"/>
          </p:cNvSpPr>
          <p:nvPr/>
        </p:nvSpPr>
        <p:spPr bwMode="auto">
          <a:xfrm>
            <a:off x="6429375" y="2884488"/>
            <a:ext cx="42703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81260" name="Text Box 12"/>
          <p:cNvSpPr txBox="1">
            <a:spLocks noChangeArrowheads="1"/>
          </p:cNvSpPr>
          <p:nvPr/>
        </p:nvSpPr>
        <p:spPr bwMode="auto">
          <a:xfrm>
            <a:off x="5313363" y="2884488"/>
            <a:ext cx="4270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81261" name="Text Box 13"/>
          <p:cNvSpPr txBox="1">
            <a:spLocks noChangeArrowheads="1"/>
          </p:cNvSpPr>
          <p:nvPr/>
        </p:nvSpPr>
        <p:spPr bwMode="auto">
          <a:xfrm>
            <a:off x="4808538" y="2349500"/>
            <a:ext cx="1308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Player B</a:t>
            </a:r>
          </a:p>
        </p:txBody>
      </p:sp>
      <p:sp>
        <p:nvSpPr>
          <p:cNvPr id="181262" name="Text Box 14"/>
          <p:cNvSpPr txBox="1">
            <a:spLocks noChangeArrowheads="1"/>
          </p:cNvSpPr>
          <p:nvPr/>
        </p:nvSpPr>
        <p:spPr bwMode="auto">
          <a:xfrm>
            <a:off x="4098925" y="39544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1              0            3</a:t>
            </a:r>
          </a:p>
        </p:txBody>
      </p:sp>
      <p:sp>
        <p:nvSpPr>
          <p:cNvPr id="181264" name="Rectangle 16"/>
          <p:cNvSpPr>
            <a:spLocks noChangeArrowheads="1"/>
          </p:cNvSpPr>
          <p:nvPr/>
        </p:nvSpPr>
        <p:spPr bwMode="auto">
          <a:xfrm>
            <a:off x="2025650" y="3425825"/>
            <a:ext cx="1593850" cy="15049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266" name="Text Box 18"/>
          <p:cNvSpPr txBox="1">
            <a:spLocks noChangeArrowheads="1"/>
          </p:cNvSpPr>
          <p:nvPr/>
        </p:nvSpPr>
        <p:spPr bwMode="auto">
          <a:xfrm>
            <a:off x="2128838" y="2947988"/>
            <a:ext cx="1358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Player A</a:t>
            </a:r>
          </a:p>
        </p:txBody>
      </p:sp>
      <p:sp>
        <p:nvSpPr>
          <p:cNvPr id="181272" name="Text Box 24"/>
          <p:cNvSpPr txBox="1">
            <a:spLocks noChangeArrowheads="1"/>
          </p:cNvSpPr>
          <p:nvPr/>
        </p:nvSpPr>
        <p:spPr bwMode="auto">
          <a:xfrm>
            <a:off x="4098925" y="34972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6              5           -2</a:t>
            </a:r>
          </a:p>
        </p:txBody>
      </p:sp>
      <p:sp>
        <p:nvSpPr>
          <p:cNvPr id="181273" name="Rectangle 25"/>
          <p:cNvSpPr>
            <a:spLocks noChangeArrowheads="1"/>
          </p:cNvSpPr>
          <p:nvPr/>
        </p:nvSpPr>
        <p:spPr bwMode="auto">
          <a:xfrm>
            <a:off x="1146175" y="1117600"/>
            <a:ext cx="72564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If a game larger than 2 x 2 has a mixed strategy, we first look for dominated strategies in order to reduce the size of the game.</a:t>
            </a:r>
          </a:p>
        </p:txBody>
      </p:sp>
      <p:sp>
        <p:nvSpPr>
          <p:cNvPr id="181277" name="Rectangle 29"/>
          <p:cNvSpPr>
            <a:spLocks noChangeArrowheads="1"/>
          </p:cNvSpPr>
          <p:nvPr/>
        </p:nvSpPr>
        <p:spPr bwMode="auto">
          <a:xfrm>
            <a:off x="2489200" y="4394200"/>
            <a:ext cx="4457700" cy="44450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263" name="Text Box 15"/>
          <p:cNvSpPr txBox="1">
            <a:spLocks noChangeArrowheads="1"/>
          </p:cNvSpPr>
          <p:nvPr/>
        </p:nvSpPr>
        <p:spPr bwMode="auto">
          <a:xfrm>
            <a:off x="4086225" y="4386263"/>
            <a:ext cx="276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3              4           -3</a:t>
            </a:r>
          </a:p>
        </p:txBody>
      </p:sp>
      <p:sp>
        <p:nvSpPr>
          <p:cNvPr id="181265" name="Text Box 17"/>
          <p:cNvSpPr txBox="1">
            <a:spLocks noChangeArrowheads="1"/>
          </p:cNvSpPr>
          <p:nvPr/>
        </p:nvSpPr>
        <p:spPr bwMode="auto">
          <a:xfrm>
            <a:off x="2652713" y="3422650"/>
            <a:ext cx="420687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 algn="l"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algn="l"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81278" name="Text Box 30"/>
          <p:cNvSpPr txBox="1">
            <a:spLocks noChangeArrowheads="1"/>
          </p:cNvSpPr>
          <p:nvPr/>
        </p:nvSpPr>
        <p:spPr bwMode="auto">
          <a:xfrm>
            <a:off x="1612900" y="5030788"/>
            <a:ext cx="61007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Player A’s Strategy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is dominated by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Strategy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so Strategy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can be eliminated.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102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Dominated Strategies Example</a:t>
            </a:r>
          </a:p>
        </p:txBody>
      </p:sp>
      <p:sp>
        <p:nvSpPr>
          <p:cNvPr id="182275" name="Rectangle 1027"/>
          <p:cNvSpPr>
            <a:spLocks noChangeArrowheads="1"/>
          </p:cNvSpPr>
          <p:nvPr/>
        </p:nvSpPr>
        <p:spPr bwMode="auto">
          <a:xfrm>
            <a:off x="3581400" y="2565400"/>
            <a:ext cx="3556000" cy="622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6" name="Rectangle 1028"/>
          <p:cNvSpPr>
            <a:spLocks noChangeArrowheads="1"/>
          </p:cNvSpPr>
          <p:nvPr/>
        </p:nvSpPr>
        <p:spPr bwMode="auto">
          <a:xfrm>
            <a:off x="3581400" y="3152775"/>
            <a:ext cx="3556000" cy="10795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7" name="Text Box 1029"/>
          <p:cNvSpPr txBox="1">
            <a:spLocks noChangeArrowheads="1"/>
          </p:cNvSpPr>
          <p:nvPr/>
        </p:nvSpPr>
        <p:spPr bwMode="auto">
          <a:xfrm>
            <a:off x="4043363" y="2605088"/>
            <a:ext cx="4270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82278" name="Text Box 1030"/>
          <p:cNvSpPr txBox="1">
            <a:spLocks noChangeArrowheads="1"/>
          </p:cNvSpPr>
          <p:nvPr/>
        </p:nvSpPr>
        <p:spPr bwMode="auto">
          <a:xfrm>
            <a:off x="6391275" y="2605088"/>
            <a:ext cx="42703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82280" name="Text Box 1032"/>
          <p:cNvSpPr txBox="1">
            <a:spLocks noChangeArrowheads="1"/>
          </p:cNvSpPr>
          <p:nvPr/>
        </p:nvSpPr>
        <p:spPr bwMode="auto">
          <a:xfrm>
            <a:off x="4770438" y="2070100"/>
            <a:ext cx="1308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Player B</a:t>
            </a:r>
          </a:p>
        </p:txBody>
      </p:sp>
      <p:sp>
        <p:nvSpPr>
          <p:cNvPr id="182282" name="Rectangle 1034"/>
          <p:cNvSpPr>
            <a:spLocks noChangeArrowheads="1"/>
          </p:cNvSpPr>
          <p:nvPr/>
        </p:nvSpPr>
        <p:spPr bwMode="auto">
          <a:xfrm>
            <a:off x="1987550" y="3146425"/>
            <a:ext cx="1593850" cy="1084263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83" name="Text Box 1035"/>
          <p:cNvSpPr txBox="1">
            <a:spLocks noChangeArrowheads="1"/>
          </p:cNvSpPr>
          <p:nvPr/>
        </p:nvSpPr>
        <p:spPr bwMode="auto">
          <a:xfrm>
            <a:off x="2090738" y="2668588"/>
            <a:ext cx="1358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Player A</a:t>
            </a:r>
          </a:p>
        </p:txBody>
      </p:sp>
      <p:sp>
        <p:nvSpPr>
          <p:cNvPr id="182286" name="Rectangle 1038"/>
          <p:cNvSpPr>
            <a:spLocks noChangeArrowheads="1"/>
          </p:cNvSpPr>
          <p:nvPr/>
        </p:nvSpPr>
        <p:spPr bwMode="auto">
          <a:xfrm rot="-5400000">
            <a:off x="4724400" y="3162300"/>
            <a:ext cx="1511300" cy="44450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88" name="Text Box 1040"/>
          <p:cNvSpPr txBox="1">
            <a:spLocks noChangeArrowheads="1"/>
          </p:cNvSpPr>
          <p:nvPr/>
        </p:nvSpPr>
        <p:spPr bwMode="auto">
          <a:xfrm>
            <a:off x="2614613" y="3143250"/>
            <a:ext cx="4206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 algn="l"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82289" name="Text Box 1041"/>
          <p:cNvSpPr txBox="1">
            <a:spLocks noChangeArrowheads="1"/>
          </p:cNvSpPr>
          <p:nvPr/>
        </p:nvSpPr>
        <p:spPr bwMode="auto">
          <a:xfrm>
            <a:off x="1549400" y="4357688"/>
            <a:ext cx="61134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Player B’s Strategy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is dominated by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Strategy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so Strategy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can be eliminated.</a:t>
            </a:r>
          </a:p>
        </p:txBody>
      </p:sp>
      <p:sp>
        <p:nvSpPr>
          <p:cNvPr id="182279" name="Text Box 1031"/>
          <p:cNvSpPr txBox="1">
            <a:spLocks noChangeArrowheads="1"/>
          </p:cNvSpPr>
          <p:nvPr/>
        </p:nvSpPr>
        <p:spPr bwMode="auto">
          <a:xfrm>
            <a:off x="5275263" y="2592388"/>
            <a:ext cx="4270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82281" name="Text Box 1033"/>
          <p:cNvSpPr txBox="1">
            <a:spLocks noChangeArrowheads="1"/>
          </p:cNvSpPr>
          <p:nvPr/>
        </p:nvSpPr>
        <p:spPr bwMode="auto">
          <a:xfrm>
            <a:off x="4035425" y="3675063"/>
            <a:ext cx="2838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1              0             3</a:t>
            </a:r>
          </a:p>
        </p:txBody>
      </p:sp>
      <p:sp>
        <p:nvSpPr>
          <p:cNvPr id="182284" name="Text Box 1036"/>
          <p:cNvSpPr txBox="1">
            <a:spLocks noChangeArrowheads="1"/>
          </p:cNvSpPr>
          <p:nvPr/>
        </p:nvSpPr>
        <p:spPr bwMode="auto">
          <a:xfrm>
            <a:off x="4022725" y="3217863"/>
            <a:ext cx="2813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6              5            -2</a:t>
            </a:r>
          </a:p>
        </p:txBody>
      </p:sp>
      <p:sp>
        <p:nvSpPr>
          <p:cNvPr id="182290" name="Rectangle 1042"/>
          <p:cNvSpPr>
            <a:spLocks noChangeArrowheads="1"/>
          </p:cNvSpPr>
          <p:nvPr/>
        </p:nvSpPr>
        <p:spPr bwMode="auto">
          <a:xfrm>
            <a:off x="1146175" y="1117600"/>
            <a:ext cx="71040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We continue to look for dominated strategies in order to reduce the size of the game.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Dominated Strategies Example</a:t>
            </a: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4076700" y="2971800"/>
            <a:ext cx="2590800" cy="6223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4076700" y="3559175"/>
            <a:ext cx="2590800" cy="10795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3" name="Text Box 5"/>
          <p:cNvSpPr txBox="1">
            <a:spLocks noChangeArrowheads="1"/>
          </p:cNvSpPr>
          <p:nvPr/>
        </p:nvSpPr>
        <p:spPr bwMode="auto">
          <a:xfrm>
            <a:off x="4538663" y="3011488"/>
            <a:ext cx="4270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5756275" y="3011488"/>
            <a:ext cx="42703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86375" name="Text Box 7"/>
          <p:cNvSpPr txBox="1">
            <a:spLocks noChangeArrowheads="1"/>
          </p:cNvSpPr>
          <p:nvPr/>
        </p:nvSpPr>
        <p:spPr bwMode="auto">
          <a:xfrm>
            <a:off x="4668838" y="2476500"/>
            <a:ext cx="1308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Player B</a:t>
            </a:r>
          </a:p>
        </p:txBody>
      </p:sp>
      <p:sp>
        <p:nvSpPr>
          <p:cNvPr id="186376" name="Rectangle 8"/>
          <p:cNvSpPr>
            <a:spLocks noChangeArrowheads="1"/>
          </p:cNvSpPr>
          <p:nvPr/>
        </p:nvSpPr>
        <p:spPr bwMode="auto">
          <a:xfrm>
            <a:off x="2482850" y="3552825"/>
            <a:ext cx="1593850" cy="1084263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7" name="Text Box 9"/>
          <p:cNvSpPr txBox="1">
            <a:spLocks noChangeArrowheads="1"/>
          </p:cNvSpPr>
          <p:nvPr/>
        </p:nvSpPr>
        <p:spPr bwMode="auto">
          <a:xfrm>
            <a:off x="2586038" y="3074988"/>
            <a:ext cx="1358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Player A</a:t>
            </a: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3109913" y="3549650"/>
            <a:ext cx="42068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 algn="l"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86382" name="Text Box 14"/>
          <p:cNvSpPr txBox="1">
            <a:spLocks noChangeArrowheads="1"/>
          </p:cNvSpPr>
          <p:nvPr/>
        </p:nvSpPr>
        <p:spPr bwMode="auto">
          <a:xfrm>
            <a:off x="4530725" y="4081463"/>
            <a:ext cx="1784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1              3</a:t>
            </a:r>
          </a:p>
        </p:txBody>
      </p:sp>
      <p:sp>
        <p:nvSpPr>
          <p:cNvPr id="186383" name="Text Box 15"/>
          <p:cNvSpPr txBox="1">
            <a:spLocks noChangeArrowheads="1"/>
          </p:cNvSpPr>
          <p:nvPr/>
        </p:nvSpPr>
        <p:spPr bwMode="auto">
          <a:xfrm>
            <a:off x="4518025" y="3624263"/>
            <a:ext cx="173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77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549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21209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692400" indent="-457200"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6             -2</a:t>
            </a:r>
          </a:p>
        </p:txBody>
      </p:sp>
      <p:sp>
        <p:nvSpPr>
          <p:cNvPr id="186384" name="Rectangle 16"/>
          <p:cNvSpPr>
            <a:spLocks noChangeArrowheads="1"/>
          </p:cNvSpPr>
          <p:nvPr/>
        </p:nvSpPr>
        <p:spPr bwMode="auto">
          <a:xfrm>
            <a:off x="1146175" y="1117600"/>
            <a:ext cx="72437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The 3 x 3 game has been reduced to a 2 x 2.  It is now possible to solve algebraically for the optimal mixed-strategy probabilities.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682625" y="1103313"/>
            <a:ext cx="7942263" cy="490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Two-Person, Constant-Sum Games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(The sum of the payoffs is a constant other than zero.)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Variable-Sum Games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(The sum of the payoffs is variable.)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i="1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-Person Games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(A game involves more than two players.)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Cooperative Games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(Players are allowed pre-play communications.)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Infinite-Strategies Games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(An infinite number of strategies are available for the    players.)</a:t>
            </a:r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Other Game Theory Models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End of Chapter 5</a:t>
            </a: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3798888" y="3048000"/>
            <a:ext cx="1557337" cy="1611313"/>
          </a:xfrm>
          <a:prstGeom prst="roundRect">
            <a:avLst>
              <a:gd name="adj" fmla="val 12065"/>
            </a:avLst>
          </a:prstGeom>
          <a:noFill/>
          <a:ln w="50800">
            <a:solidFill>
              <a:srgbClr val="66FF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Freeform 6"/>
          <p:cNvSpPr>
            <a:spLocks/>
          </p:cNvSpPr>
          <p:nvPr/>
        </p:nvSpPr>
        <p:spPr bwMode="auto">
          <a:xfrm>
            <a:off x="3943350" y="2133600"/>
            <a:ext cx="1681163" cy="2670175"/>
          </a:xfrm>
          <a:custGeom>
            <a:avLst/>
            <a:gdLst>
              <a:gd name="T0" fmla="*/ 119 w 1059"/>
              <a:gd name="T1" fmla="*/ 784 h 1682"/>
              <a:gd name="T2" fmla="*/ 0 w 1059"/>
              <a:gd name="T3" fmla="*/ 1239 h 1682"/>
              <a:gd name="T4" fmla="*/ 409 w 1059"/>
              <a:gd name="T5" fmla="*/ 1681 h 1682"/>
              <a:gd name="T6" fmla="*/ 1058 w 1059"/>
              <a:gd name="T7" fmla="*/ 196 h 1682"/>
              <a:gd name="T8" fmla="*/ 1058 w 1059"/>
              <a:gd name="T9" fmla="*/ 0 h 1682"/>
              <a:gd name="T10" fmla="*/ 334 w 1059"/>
              <a:gd name="T11" fmla="*/ 1252 h 1682"/>
              <a:gd name="T12" fmla="*/ 119 w 1059"/>
              <a:gd name="T13" fmla="*/ 784 h 1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9" h="1682">
                <a:moveTo>
                  <a:pt x="119" y="784"/>
                </a:moveTo>
                <a:lnTo>
                  <a:pt x="0" y="1239"/>
                </a:lnTo>
                <a:lnTo>
                  <a:pt x="409" y="1681"/>
                </a:lnTo>
                <a:lnTo>
                  <a:pt x="1058" y="196"/>
                </a:lnTo>
                <a:lnTo>
                  <a:pt x="1058" y="0"/>
                </a:lnTo>
                <a:lnTo>
                  <a:pt x="334" y="1252"/>
                </a:lnTo>
                <a:lnTo>
                  <a:pt x="119" y="784"/>
                </a:lnTo>
              </a:path>
            </a:pathLst>
          </a:cu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102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Meaning of Utility</a:t>
            </a:r>
          </a:p>
        </p:txBody>
      </p:sp>
      <p:sp>
        <p:nvSpPr>
          <p:cNvPr id="198659" name="Rectangle 1027"/>
          <p:cNvSpPr>
            <a:spLocks noChangeArrowheads="1"/>
          </p:cNvSpPr>
          <p:nvPr/>
        </p:nvSpPr>
        <p:spPr bwMode="auto">
          <a:xfrm>
            <a:off x="687388" y="1117600"/>
            <a:ext cx="7886700" cy="341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Utilities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are used when the decision criteria must be based on more than just expected monetary values.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Utility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is a measure of the total worth of a particular outcome, reflecting the decision maker’s attitude towards a collection of factors.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Some of these factors may be profit, loss, and risk.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This analysis is particularly appropriate in cases where payoffs can assume extremely high or extremely low values.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Steps for Determining the Utility of Money</a:t>
            </a:r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725488" y="1104900"/>
            <a:ext cx="7561262" cy="449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1: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Develop a payoff table using monetary values.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2: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Identify the best and worst payoff values and assign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each a utility value, with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(best payoff) &gt;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(worst payoff).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3: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Define the lottery. The best payoff is obtained 		with probability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; the worst is obtained with 		probability (1 –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).					</a:t>
            </a:r>
          </a:p>
        </p:txBody>
      </p:sp>
      <p:sp>
        <p:nvSpPr>
          <p:cNvPr id="120836" name="Line 4"/>
          <p:cNvSpPr>
            <a:spLocks noChangeShapeType="1"/>
          </p:cNvSpPr>
          <p:nvPr/>
        </p:nvSpPr>
        <p:spPr bwMode="auto">
          <a:xfrm>
            <a:off x="6883400" y="4324350"/>
            <a:ext cx="647700" cy="0"/>
          </a:xfrm>
          <a:prstGeom prst="line">
            <a:avLst/>
          </a:prstGeom>
          <a:noFill/>
          <a:ln w="12700">
            <a:solidFill>
              <a:srgbClr val="66FFFF"/>
            </a:solidFill>
            <a:round/>
            <a:headEnd type="none" w="sm" len="sm"/>
            <a:tailEnd type="triangle" w="lg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8" name="Rectangle 6"/>
          <p:cNvSpPr>
            <a:spLocks noChangeArrowheads="1"/>
          </p:cNvSpPr>
          <p:nvPr/>
        </p:nvSpPr>
        <p:spPr bwMode="auto">
          <a:xfrm>
            <a:off x="1524000" y="4457700"/>
            <a:ext cx="6172200" cy="13589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77" name="Rectangle 5"/>
          <p:cNvSpPr>
            <a:spLocks noChangeArrowheads="1"/>
          </p:cNvSpPr>
          <p:nvPr/>
        </p:nvSpPr>
        <p:spPr bwMode="auto">
          <a:xfrm>
            <a:off x="1879600" y="1663700"/>
            <a:ext cx="5499100" cy="5969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1993900" y="2857500"/>
            <a:ext cx="5321300" cy="9779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Swofford, Inc.</a:t>
            </a:r>
          </a:p>
        </p:txBody>
      </p:sp>
      <p:sp>
        <p:nvSpPr>
          <p:cNvPr id="207875" name="Rectangle 3"/>
          <p:cNvSpPr>
            <a:spLocks noChangeArrowheads="1"/>
          </p:cNvSpPr>
          <p:nvPr/>
        </p:nvSpPr>
        <p:spPr bwMode="auto">
          <a:xfrm>
            <a:off x="725488" y="1104900"/>
            <a:ext cx="7866062" cy="449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1: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Develop payoff table.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Monetary payoff table on earlier slide.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2: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Assign utility values to best and worst payoffs.</a:t>
            </a: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						</a:t>
            </a:r>
          </a:p>
          <a:p>
            <a:pPr marL="342900" indent="-342900"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Calibri" pitchFamily="34" charset="0"/>
              </a:rPr>
              <a:t>Utility of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Calibri" pitchFamily="34" charset="0"/>
                <a:sym typeface="Symbol" pitchFamily="18" charset="2"/>
              </a:rPr>
              <a:t>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Calibri" pitchFamily="34" charset="0"/>
              </a:rPr>
              <a:t>$50,000 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Calibri" pitchFamily="34" charset="0"/>
              </a:rPr>
              <a:t>U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Calibri" pitchFamily="34" charset="0"/>
              </a:rPr>
              <a:t>(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Calibri" pitchFamily="34" charset="0"/>
                <a:sym typeface="Symbol" pitchFamily="18" charset="2"/>
              </a:rPr>
              <a:t>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Calibri" pitchFamily="34" charset="0"/>
              </a:rPr>
              <a:t>50,000) =  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0</a:t>
            </a:r>
          </a:p>
          <a:p>
            <a:pPr marL="342900" indent="-342900"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Utility of   $50,000 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U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(50,000)   = 10</a:t>
            </a:r>
          </a:p>
          <a:p>
            <a:pPr marL="342900" indent="-342900" algn="l"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400">
              <a:effectLst>
                <a:outerShdw blurRad="38100" dist="38100" dir="2700000" algn="tl">
                  <a:srgbClr val="000000"/>
                </a:outerShdw>
              </a:effectLst>
              <a:cs typeface="Times New Roman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3: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Define the lottery.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		Swofford obtains a payoff of $50,000 with</a:t>
            </a:r>
          </a:p>
          <a:p>
            <a:pPr marL="342900" indent="-342900" algn="l"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		probability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and a payoff of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Calibri" pitchFamily="34" charset="0"/>
                <a:sym typeface="Symbol" pitchFamily="18" charset="2"/>
              </a:rPr>
              <a:t>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$50,000 with</a:t>
            </a:r>
          </a:p>
          <a:p>
            <a:pPr marL="342900" indent="-342900" algn="l"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		probability (1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Calibri" pitchFamily="34" charset="0"/>
                <a:sym typeface="Symbol" pitchFamily="18" charset="2"/>
              </a:rPr>
              <a:t>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).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725488" y="1104900"/>
            <a:ext cx="7675562" cy="514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4: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For every other monetary value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in the payoff table: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4a: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Determine the value of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such that the decision 		maker is indifferent between a guaranteed 		payoff of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the lottery defined in step 3.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4b: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Calculate the utility of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		U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pU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(best payoff) + (1 –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(worst payoff)</a:t>
            </a:r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Steps for Determining the Utility of Money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MB11ch01">
  <a:themeElements>
    <a:clrScheme name="">
      <a:dk1>
        <a:srgbClr val="3C0023"/>
      </a:dk1>
      <a:lt1>
        <a:srgbClr val="FFFFFF"/>
      </a:lt1>
      <a:dk2>
        <a:srgbClr val="300153"/>
      </a:dk2>
      <a:lt2>
        <a:srgbClr val="F6BF69"/>
      </a:lt2>
      <a:accent1>
        <a:srgbClr val="618FFD"/>
      </a:accent1>
      <a:accent2>
        <a:srgbClr val="B760F9"/>
      </a:accent2>
      <a:accent3>
        <a:srgbClr val="ADAAB3"/>
      </a:accent3>
      <a:accent4>
        <a:srgbClr val="DADADA"/>
      </a:accent4>
      <a:accent5>
        <a:srgbClr val="B7C6FE"/>
      </a:accent5>
      <a:accent6>
        <a:srgbClr val="A656E2"/>
      </a:accent6>
      <a:hlink>
        <a:srgbClr val="919191"/>
      </a:hlink>
      <a:folHlink>
        <a:srgbClr val="B50069"/>
      </a:folHlink>
    </a:clrScheme>
    <a:fontScheme name="QMB11ch01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lnDef>
  </a:objectDefaults>
  <a:extraClrSchemeLst>
    <a:extraClrScheme>
      <a:clrScheme name="QMB11ch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MB11ch0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C:\Slides\QMB11ppt\QMB11ch01.ppt</Template>
  <TotalTime>58884678</TotalTime>
  <Pages>38</Pages>
  <Words>2682</Words>
  <Application>Microsoft Office PowerPoint</Application>
  <PresentationFormat>On-screen Show (4:3)</PresentationFormat>
  <Paragraphs>681</Paragraphs>
  <Slides>58</Slides>
  <Notes>58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QMB11ch01</vt:lpstr>
      <vt:lpstr>PowerPoint Presentation</vt:lpstr>
      <vt:lpstr>Chapter 5 Utility and Game Theory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Risk Avoiders Versus Risk Takers</vt:lpstr>
      <vt:lpstr>Risk Avoiders Versus Risk Takers</vt:lpstr>
      <vt:lpstr>Utility Example 1</vt:lpstr>
      <vt:lpstr>Utility Example 1</vt:lpstr>
      <vt:lpstr>Utility Example 1</vt:lpstr>
      <vt:lpstr>Utility Example 1</vt:lpstr>
      <vt:lpstr>Utility Example 1</vt:lpstr>
      <vt:lpstr>Utility Example 1</vt:lpstr>
      <vt:lpstr>Utility Example 1</vt:lpstr>
      <vt:lpstr>Utility Example 2</vt:lpstr>
      <vt:lpstr>Utility Example 2</vt:lpstr>
      <vt:lpstr>Utility Example 2</vt:lpstr>
      <vt:lpstr>Utility Example 2</vt:lpstr>
      <vt:lpstr>Utility Example 2</vt:lpstr>
      <vt:lpstr>Utility Example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Chapter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subject>Utility &amp; Game Theory</dc:subject>
  <dc:creator>John S. Loucks</dc:creator>
  <cp:lastModifiedBy>John IV</cp:lastModifiedBy>
  <cp:revision>114</cp:revision>
  <cp:lastPrinted>1601-01-01T00:00:00Z</cp:lastPrinted>
  <dcterms:created xsi:type="dcterms:W3CDTF">1996-06-03T20:22:58Z</dcterms:created>
  <dcterms:modified xsi:type="dcterms:W3CDTF">2012-02-17T16:40:18Z</dcterms:modified>
</cp:coreProperties>
</file>