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58"/>
  </p:notesMasterIdLst>
  <p:handoutMasterIdLst>
    <p:handoutMasterId r:id="rId59"/>
  </p:handoutMasterIdLst>
  <p:sldIdLst>
    <p:sldId id="257" r:id="rId2"/>
    <p:sldId id="406" r:id="rId3"/>
    <p:sldId id="347" r:id="rId4"/>
    <p:sldId id="348" r:id="rId5"/>
    <p:sldId id="258" r:id="rId6"/>
    <p:sldId id="370" r:id="rId7"/>
    <p:sldId id="351" r:id="rId8"/>
    <p:sldId id="372" r:id="rId9"/>
    <p:sldId id="373" r:id="rId10"/>
    <p:sldId id="405" r:id="rId11"/>
    <p:sldId id="321" r:id="rId12"/>
    <p:sldId id="374" r:id="rId13"/>
    <p:sldId id="259" r:id="rId14"/>
    <p:sldId id="375" r:id="rId15"/>
    <p:sldId id="376" r:id="rId16"/>
    <p:sldId id="318" r:id="rId17"/>
    <p:sldId id="353" r:id="rId18"/>
    <p:sldId id="356" r:id="rId19"/>
    <p:sldId id="377" r:id="rId20"/>
    <p:sldId id="378" r:id="rId21"/>
    <p:sldId id="354" r:id="rId22"/>
    <p:sldId id="384" r:id="rId23"/>
    <p:sldId id="382" r:id="rId24"/>
    <p:sldId id="383" r:id="rId25"/>
    <p:sldId id="385" r:id="rId26"/>
    <p:sldId id="261" r:id="rId27"/>
    <p:sldId id="262" r:id="rId28"/>
    <p:sldId id="379" r:id="rId29"/>
    <p:sldId id="386" r:id="rId30"/>
    <p:sldId id="315" r:id="rId31"/>
    <p:sldId id="329" r:id="rId32"/>
    <p:sldId id="381" r:id="rId33"/>
    <p:sldId id="380" r:id="rId34"/>
    <p:sldId id="264" r:id="rId35"/>
    <p:sldId id="332" r:id="rId36"/>
    <p:sldId id="400" r:id="rId37"/>
    <p:sldId id="401" r:id="rId38"/>
    <p:sldId id="333" r:id="rId39"/>
    <p:sldId id="265" r:id="rId40"/>
    <p:sldId id="336" r:id="rId41"/>
    <p:sldId id="391" r:id="rId42"/>
    <p:sldId id="334" r:id="rId43"/>
    <p:sldId id="270" r:id="rId44"/>
    <p:sldId id="337" r:id="rId45"/>
    <p:sldId id="387" r:id="rId46"/>
    <p:sldId id="388" r:id="rId47"/>
    <p:sldId id="389" r:id="rId48"/>
    <p:sldId id="390" r:id="rId49"/>
    <p:sldId id="394" r:id="rId50"/>
    <p:sldId id="399" r:id="rId51"/>
    <p:sldId id="395" r:id="rId52"/>
    <p:sldId id="396" r:id="rId53"/>
    <p:sldId id="397" r:id="rId54"/>
    <p:sldId id="398" r:id="rId55"/>
    <p:sldId id="403" r:id="rId56"/>
    <p:sldId id="289" r:id="rId5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70"/>
    <a:srgbClr val="00517A"/>
    <a:srgbClr val="006699"/>
    <a:srgbClr val="66FFFF"/>
    <a:srgbClr val="213600"/>
    <a:srgbClr val="669900"/>
    <a:srgbClr val="666699"/>
    <a:srgbClr val="CC9900"/>
    <a:srgbClr val="00808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25" autoAdjust="0"/>
    <p:restoredTop sz="90929"/>
  </p:normalViewPr>
  <p:slideViewPr>
    <p:cSldViewPr snapToGrid="0">
      <p:cViewPr>
        <p:scale>
          <a:sx n="75" d="100"/>
          <a:sy n="75" d="100"/>
        </p:scale>
        <p:origin x="-762" y="-72"/>
      </p:cViewPr>
      <p:guideLst>
        <p:guide orient="horz" pos="4232"/>
        <p:guide pos="18"/>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30.xml"/><Relationship Id="rId13" Type="http://schemas.openxmlformats.org/officeDocument/2006/relationships/slide" Target="slides/slide42.xml"/><Relationship Id="rId3" Type="http://schemas.openxmlformats.org/officeDocument/2006/relationships/slide" Target="slides/slide11.xml"/><Relationship Id="rId7" Type="http://schemas.openxmlformats.org/officeDocument/2006/relationships/slide" Target="slides/slide27.xml"/><Relationship Id="rId12" Type="http://schemas.openxmlformats.org/officeDocument/2006/relationships/slide" Target="slides/slide40.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26.xml"/><Relationship Id="rId11" Type="http://schemas.openxmlformats.org/officeDocument/2006/relationships/slide" Target="slides/slide38.xml"/><Relationship Id="rId5" Type="http://schemas.openxmlformats.org/officeDocument/2006/relationships/slide" Target="slides/slide16.xml"/><Relationship Id="rId15" Type="http://schemas.openxmlformats.org/officeDocument/2006/relationships/slide" Target="slides/slide44.xml"/><Relationship Id="rId10" Type="http://schemas.openxmlformats.org/officeDocument/2006/relationships/slide" Target="slides/slide35.xml"/><Relationship Id="rId4" Type="http://schemas.openxmlformats.org/officeDocument/2006/relationships/slide" Target="slides/slide13.xml"/><Relationship Id="rId9" Type="http://schemas.openxmlformats.org/officeDocument/2006/relationships/slide" Target="slides/slide34.xml"/><Relationship Id="rId14" Type="http://schemas.openxmlformats.org/officeDocument/2006/relationships/slide" Target="slides/slide4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85EECAE4-355A-4C22-B5AD-916D713ED01C}" type="slidenum">
              <a:rPr lang="en-US" sz="1400">
                <a:effectLst/>
                <a:latin typeface="Book Antiqua" pitchFamily="18" charset="0"/>
              </a:rPr>
              <a:pPr algn="r"/>
              <a:t>‹#›</a:t>
            </a:fld>
            <a:endParaRPr lang="en-US" sz="1400">
              <a:effectLst/>
              <a:latin typeface="Book Antiqua" pitchFamily="18" charset="0"/>
            </a:endParaRPr>
          </a:p>
        </p:txBody>
      </p:sp>
    </p:spTree>
    <p:extLst>
      <p:ext uri="{BB962C8B-B14F-4D97-AF65-F5344CB8AC3E}">
        <p14:creationId xmlns:p14="http://schemas.microsoft.com/office/powerpoint/2010/main" val="1292513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2F8504AC-CF63-45D1-A0E6-74F33E8D02F6}" type="slidenum">
              <a:rPr lang="en-US" sz="1400">
                <a:effectLst/>
                <a:latin typeface="Book Antiqua" pitchFamily="18" charset="0"/>
              </a:rPr>
              <a:pPr algn="r"/>
              <a:t>‹#›</a:t>
            </a:fld>
            <a:endParaRPr lang="en-US" sz="1400">
              <a:effectLst/>
              <a:latin typeface="Book Antiqua" pitchFamily="18" charset="0"/>
            </a:endParaRPr>
          </a:p>
        </p:txBody>
      </p:sp>
    </p:spTree>
    <p:extLst>
      <p:ext uri="{BB962C8B-B14F-4D97-AF65-F5344CB8AC3E}">
        <p14:creationId xmlns:p14="http://schemas.microsoft.com/office/powerpoint/2010/main" val="270628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150938" y="692150"/>
            <a:ext cx="4556125" cy="3416300"/>
          </a:xfrm>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1150938" y="692150"/>
            <a:ext cx="4556125" cy="3416300"/>
          </a:xfrm>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304800"/>
            <a:ext cx="8231188" cy="6183313"/>
            <a:chOff x="372" y="186"/>
            <a:chExt cx="5185" cy="3895"/>
          </a:xfrm>
        </p:grpSpPr>
        <p:grpSp>
          <p:nvGrpSpPr>
            <p:cNvPr id="3" name="Group 3"/>
            <p:cNvGrpSpPr>
              <a:grpSpLocks/>
            </p:cNvGrpSpPr>
            <p:nvPr/>
          </p:nvGrpSpPr>
          <p:grpSpPr bwMode="auto">
            <a:xfrm>
              <a:off x="372" y="186"/>
              <a:ext cx="5185" cy="919"/>
              <a:chOff x="372" y="186"/>
              <a:chExt cx="5185" cy="919"/>
            </a:xfrm>
          </p:grpSpPr>
          <p:sp>
            <p:nvSpPr>
              <p:cNvPr id="206852"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3"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206854"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4" name="Group 7"/>
            <p:cNvGrpSpPr>
              <a:grpSpLocks/>
            </p:cNvGrpSpPr>
            <p:nvPr/>
          </p:nvGrpSpPr>
          <p:grpSpPr bwMode="auto">
            <a:xfrm>
              <a:off x="372" y="291"/>
              <a:ext cx="5185" cy="3790"/>
              <a:chOff x="372" y="291"/>
              <a:chExt cx="5185" cy="3790"/>
            </a:xfrm>
          </p:grpSpPr>
          <p:sp>
            <p:nvSpPr>
              <p:cNvPr id="206856"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7"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206858"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206859"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206860"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6861"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p:nvSpPr>
        <p:spPr bwMode="auto">
          <a:xfrm>
            <a:off x="8012658" y="62841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p:nvSpPr>
        <p:spPr bwMode="auto">
          <a:xfrm>
            <a:off x="7596733" y="60348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p:nvSpPr>
        <p:spPr bwMode="auto">
          <a:xfrm>
            <a:off x="587921" y="62317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zoom/>
  </p:transition>
  <p:timing>
    <p:tnLst>
      <p:par>
        <p:cTn id="1" dur="indefinite" restart="never" nodeType="tmRoot"/>
      </p:par>
    </p:tnLst>
  </p:timing>
  <p:txStyles>
    <p:titleStyle>
      <a:lvl1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latin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p:cNvGrpSpPr/>
          <p:nvPr/>
        </p:nvGrpSpPr>
        <p:grpSpPr>
          <a:xfrm>
            <a:off x="5481875" y="2122566"/>
            <a:ext cx="2594095" cy="1827486"/>
            <a:chOff x="6033407" y="2122566"/>
            <a:chExt cx="2594095" cy="1827486"/>
          </a:xfrm>
        </p:grpSpPr>
        <p:sp>
          <p:nvSpPr>
            <p:cNvPr id="26" name="Rectangle 25"/>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27" name="Group 26"/>
            <p:cNvGrpSpPr/>
            <p:nvPr/>
          </p:nvGrpSpPr>
          <p:grpSpPr>
            <a:xfrm>
              <a:off x="6035673" y="2122566"/>
              <a:ext cx="2382611" cy="556438"/>
              <a:chOff x="6035673" y="1335314"/>
              <a:chExt cx="2382611" cy="560160"/>
            </a:xfrm>
          </p:grpSpPr>
          <p:sp>
            <p:nvSpPr>
              <p:cNvPr id="41" name="Rectangle 40"/>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2" name="Rectangle 41"/>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3" name="Rectangle 42"/>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4" name="Rectangle 43"/>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5" name="Straight Connector 44"/>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28" name="Group 27"/>
            <p:cNvGrpSpPr/>
            <p:nvPr/>
          </p:nvGrpSpPr>
          <p:grpSpPr>
            <a:xfrm>
              <a:off x="6042933" y="2947824"/>
              <a:ext cx="2382611" cy="970744"/>
              <a:chOff x="6035673" y="1335314"/>
              <a:chExt cx="2382611" cy="560160"/>
            </a:xfrm>
          </p:grpSpPr>
          <p:sp>
            <p:nvSpPr>
              <p:cNvPr id="36" name="Rectangle 35"/>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7" name="Rectangle 36"/>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8" name="Rectangle 37"/>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9" name="Rectangle 38"/>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0" name="Straight Connector 39"/>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29" name="Rectangle 28"/>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0" name="TextBox 29"/>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1" name="Rectangle 30"/>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2" name="Straight Connector 31"/>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3" name="Rectangle 32"/>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4" name="Rectangle 33"/>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5"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sonal Time Series Plot0001.jpg"/>
          <p:cNvPicPr>
            <a:picLocks noChangeAspect="1"/>
          </p:cNvPicPr>
          <p:nvPr/>
        </p:nvPicPr>
        <p:blipFill>
          <a:blip r:embed="rId2"/>
          <a:stretch>
            <a:fillRect/>
          </a:stretch>
        </p:blipFill>
        <p:spPr>
          <a:xfrm>
            <a:off x="1513332" y="1679829"/>
            <a:ext cx="6117336" cy="37078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Rectangle 166"/>
          <p:cNvSpPr>
            <a:spLocks noChangeArrowheads="1"/>
          </p:cNvSpPr>
          <p:nvPr/>
        </p:nvSpPr>
        <p:spPr bwMode="auto">
          <a:xfrm>
            <a:off x="698500" y="10779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Example</a:t>
            </a:r>
            <a:endParaRPr lang="en-US" sz="2400" dirty="0">
              <a:effectLst>
                <a:outerShdw blurRad="38100" dist="38100" dir="2700000" algn="tl">
                  <a:srgbClr val="000000"/>
                </a:outerShdw>
              </a:effectLst>
              <a:latin typeface="Book Antiqua" pitchFamily="18" charset="0"/>
            </a:endParaRPr>
          </a:p>
        </p:txBody>
      </p:sp>
      <p:sp>
        <p:nvSpPr>
          <p:cNvPr id="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Plot</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44390" name="Rectangle 6"/>
          <p:cNvSpPr>
            <a:spLocks noChangeArrowheads="1"/>
          </p:cNvSpPr>
          <p:nvPr/>
        </p:nvSpPr>
        <p:spPr bwMode="auto">
          <a:xfrm>
            <a:off x="700088" y="1105564"/>
            <a:ext cx="7704137" cy="4889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latin typeface="Book Antiqua" pitchFamily="18" charset="0"/>
              </a:rPr>
              <a:t>The </a:t>
            </a:r>
            <a:r>
              <a:rPr lang="en-US" sz="2400" dirty="0" smtClean="0">
                <a:effectLst>
                  <a:outerShdw blurRad="38100" dist="38100" dir="2700000" algn="tl">
                    <a:srgbClr val="000000"/>
                  </a:outerShdw>
                </a:effectLst>
                <a:latin typeface="Book Antiqua" pitchFamily="18" charset="0"/>
              </a:rPr>
              <a:t>common types of data patterns that can be identified when examining a time series plot include:</a:t>
            </a:r>
            <a:endParaRPr lang="en-US" sz="2400" dirty="0">
              <a:effectLst>
                <a:outerShdw blurRad="38100" dist="38100" dir="2700000" algn="tl">
                  <a:srgbClr val="000000"/>
                </a:outerShdw>
              </a:effectLst>
              <a:latin typeface="Book Antiqua" pitchFamily="18" charset="0"/>
            </a:endParaRPr>
          </a:p>
        </p:txBody>
      </p:sp>
      <p:grpSp>
        <p:nvGrpSpPr>
          <p:cNvPr id="144399" name="Group 15"/>
          <p:cNvGrpSpPr>
            <a:grpSpLocks/>
          </p:cNvGrpSpPr>
          <p:nvPr/>
        </p:nvGrpSpPr>
        <p:grpSpPr bwMode="auto">
          <a:xfrm>
            <a:off x="1142999" y="1961226"/>
            <a:ext cx="2276475" cy="552450"/>
            <a:chOff x="684" y="1560"/>
            <a:chExt cx="1056" cy="348"/>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144398" name="Rectangle 14"/>
            <p:cNvSpPr>
              <a:spLocks noChangeArrowheads="1"/>
            </p:cNvSpPr>
            <p:nvPr/>
          </p:nvSpPr>
          <p:spPr bwMode="auto">
            <a:xfrm>
              <a:off x="684" y="1560"/>
              <a:ext cx="1056" cy="34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144392" name="Text Box 8"/>
            <p:cNvSpPr txBox="1">
              <a:spLocks noChangeArrowheads="1"/>
            </p:cNvSpPr>
            <p:nvPr/>
          </p:nvSpPr>
          <p:spPr bwMode="auto">
            <a:xfrm>
              <a:off x="689" y="1593"/>
              <a:ext cx="1050" cy="291"/>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Horizontal</a:t>
              </a:r>
              <a:endParaRPr lang="en-US" sz="2400" dirty="0">
                <a:effectLst>
                  <a:outerShdw blurRad="38100" dist="38100" dir="2700000" algn="tl">
                    <a:srgbClr val="000000"/>
                  </a:outerShdw>
                </a:effectLst>
                <a:latin typeface="Book Antiqua" pitchFamily="18" charset="0"/>
              </a:endParaRPr>
            </a:p>
          </p:txBody>
        </p:sp>
      </p:grpSp>
      <p:grpSp>
        <p:nvGrpSpPr>
          <p:cNvPr id="144400" name="Group 16"/>
          <p:cNvGrpSpPr>
            <a:grpSpLocks/>
          </p:cNvGrpSpPr>
          <p:nvPr/>
        </p:nvGrpSpPr>
        <p:grpSpPr bwMode="auto">
          <a:xfrm>
            <a:off x="1876426" y="2618451"/>
            <a:ext cx="2276474" cy="552450"/>
            <a:chOff x="1812" y="1560"/>
            <a:chExt cx="1056" cy="348"/>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144396" name="Rectangle 12"/>
            <p:cNvSpPr>
              <a:spLocks noChangeArrowheads="1"/>
            </p:cNvSpPr>
            <p:nvPr/>
          </p:nvSpPr>
          <p:spPr bwMode="auto">
            <a:xfrm>
              <a:off x="1812" y="1560"/>
              <a:ext cx="1056" cy="34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144393" name="Text Box 9"/>
            <p:cNvSpPr txBox="1">
              <a:spLocks noChangeArrowheads="1"/>
            </p:cNvSpPr>
            <p:nvPr/>
          </p:nvSpPr>
          <p:spPr bwMode="auto">
            <a:xfrm>
              <a:off x="1947" y="1593"/>
              <a:ext cx="733" cy="291"/>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  Trend</a:t>
              </a:r>
              <a:endParaRPr lang="en-US" sz="2400" dirty="0">
                <a:effectLst>
                  <a:outerShdw blurRad="38100" dist="38100" dir="2700000" algn="tl">
                    <a:srgbClr val="000000"/>
                  </a:outerShdw>
                </a:effectLst>
                <a:latin typeface="Book Antiqua" pitchFamily="18" charset="0"/>
              </a:endParaRPr>
            </a:p>
          </p:txBody>
        </p:sp>
      </p:grpSp>
      <p:grpSp>
        <p:nvGrpSpPr>
          <p:cNvPr id="144401" name="Group 17"/>
          <p:cNvGrpSpPr>
            <a:grpSpLocks/>
          </p:cNvGrpSpPr>
          <p:nvPr/>
        </p:nvGrpSpPr>
        <p:grpSpPr bwMode="auto">
          <a:xfrm>
            <a:off x="2686049" y="3275676"/>
            <a:ext cx="2428875" cy="552450"/>
            <a:chOff x="2940" y="1560"/>
            <a:chExt cx="1056" cy="348"/>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144397" name="Rectangle 13"/>
            <p:cNvSpPr>
              <a:spLocks noChangeArrowheads="1"/>
            </p:cNvSpPr>
            <p:nvPr/>
          </p:nvSpPr>
          <p:spPr bwMode="auto">
            <a:xfrm>
              <a:off x="2940" y="1560"/>
              <a:ext cx="1056" cy="34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144394" name="Text Box 10"/>
            <p:cNvSpPr txBox="1">
              <a:spLocks noChangeArrowheads="1"/>
            </p:cNvSpPr>
            <p:nvPr/>
          </p:nvSpPr>
          <p:spPr bwMode="auto">
            <a:xfrm>
              <a:off x="3056" y="1593"/>
              <a:ext cx="855" cy="28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Seasonal</a:t>
              </a:r>
            </a:p>
          </p:txBody>
        </p:sp>
      </p:grpSp>
      <p:grpSp>
        <p:nvGrpSpPr>
          <p:cNvPr id="144402" name="Group 18"/>
          <p:cNvGrpSpPr>
            <a:grpSpLocks/>
          </p:cNvGrpSpPr>
          <p:nvPr/>
        </p:nvGrpSpPr>
        <p:grpSpPr bwMode="auto">
          <a:xfrm>
            <a:off x="4381500" y="4599651"/>
            <a:ext cx="2514599" cy="552450"/>
            <a:chOff x="4068" y="1560"/>
            <a:chExt cx="1056" cy="348"/>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144391" name="Rectangle 7"/>
            <p:cNvSpPr>
              <a:spLocks noChangeArrowheads="1"/>
            </p:cNvSpPr>
            <p:nvPr/>
          </p:nvSpPr>
          <p:spPr bwMode="auto">
            <a:xfrm>
              <a:off x="4068" y="1560"/>
              <a:ext cx="1056" cy="34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144395" name="Text Box 11"/>
            <p:cNvSpPr txBox="1">
              <a:spLocks noChangeArrowheads="1"/>
            </p:cNvSpPr>
            <p:nvPr/>
          </p:nvSpPr>
          <p:spPr bwMode="auto">
            <a:xfrm>
              <a:off x="4173" y="1581"/>
              <a:ext cx="800" cy="291"/>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Cyclical</a:t>
              </a:r>
              <a:endParaRPr lang="en-US" sz="2400" dirty="0">
                <a:effectLst>
                  <a:outerShdw blurRad="38100" dist="38100" dir="2700000" algn="tl">
                    <a:srgbClr val="000000"/>
                  </a:outerShdw>
                </a:effectLst>
                <a:latin typeface="Book Antiqua" pitchFamily="18" charset="0"/>
              </a:endParaRPr>
            </a:p>
          </p:txBody>
        </p:sp>
      </p:grpSp>
      <p:sp>
        <p:nvSpPr>
          <p:cNvPr id="20" name="Rectangle 13"/>
          <p:cNvSpPr>
            <a:spLocks noChangeArrowheads="1"/>
          </p:cNvSpPr>
          <p:nvPr/>
        </p:nvSpPr>
        <p:spPr bwMode="auto">
          <a:xfrm>
            <a:off x="3448046" y="3932901"/>
            <a:ext cx="2676529" cy="552450"/>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 name="Text Box 10"/>
          <p:cNvSpPr txBox="1">
            <a:spLocks noChangeArrowheads="1"/>
          </p:cNvSpPr>
          <p:nvPr/>
        </p:nvSpPr>
        <p:spPr bwMode="auto">
          <a:xfrm>
            <a:off x="3266143" y="3985289"/>
            <a:ext cx="3039407" cy="461963"/>
          </a:xfrm>
          <a:prstGeom prst="rect">
            <a:avLst/>
          </a:prstGeom>
          <a:noFill/>
          <a:ln w="12700">
            <a:noFill/>
            <a:miter lim="800000"/>
            <a:headEnd type="none" w="sm" len="sm"/>
            <a:tailEnd type="none" w="sm" len="sm"/>
          </a:ln>
          <a:effectLst>
            <a:outerShdw blurRad="44450" dist="27940" dir="5400000" algn="ctr">
              <a:srgbClr val="000000">
                <a:alpha val="32000"/>
              </a:srgbClr>
            </a:outerShdw>
          </a:effectLst>
        </p:spPr>
        <p:txBody>
          <a:bodyPr wrap="none">
            <a:spAutoFit/>
          </a:bodyPr>
          <a:lstStyle/>
          <a:p>
            <a:r>
              <a:rPr lang="en-US" sz="2400" dirty="0" smtClean="0">
                <a:effectLst>
                  <a:outerShdw blurRad="38100" dist="38100" dir="2700000" algn="tl">
                    <a:srgbClr val="000000"/>
                  </a:outerShdw>
                </a:effectLst>
                <a:latin typeface="Book Antiqua" pitchFamily="18" charset="0"/>
              </a:rPr>
              <a:t>Trend &amp; Seasonal</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701675" y="1068388"/>
            <a:ext cx="36623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Horizontal 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10"/>
          <p:cNvSpPr>
            <a:spLocks noChangeArrowheads="1"/>
          </p:cNvSpPr>
          <p:nvPr/>
        </p:nvSpPr>
        <p:spPr bwMode="auto">
          <a:xfrm>
            <a:off x="701675" y="1563688"/>
            <a:ext cx="7605713" cy="12398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horizontal pattern exists when the data fluctuate around a constant mean.</a:t>
            </a:r>
            <a:endParaRPr lang="en-US" sz="2400" dirty="0">
              <a:effectLst>
                <a:outerShdw blurRad="38100" dist="38100" dir="2700000" algn="tl">
                  <a:srgbClr val="000000"/>
                </a:outerShdw>
              </a:effectLst>
              <a:latin typeface="Book Antiqua" pitchFamily="18" charset="0"/>
            </a:endParaRPr>
          </a:p>
        </p:txBody>
      </p:sp>
      <p:sp>
        <p:nvSpPr>
          <p:cNvPr id="7" name="Rectangle 15"/>
          <p:cNvSpPr>
            <a:spLocks noChangeArrowheads="1"/>
          </p:cNvSpPr>
          <p:nvPr/>
        </p:nvSpPr>
        <p:spPr bwMode="auto">
          <a:xfrm>
            <a:off x="701675" y="2411413"/>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Changes in business conditions can often result in a time series that has a horizontal pattern shifting to a new level.</a:t>
            </a:r>
            <a:endParaRPr lang="en-US" sz="2400" dirty="0">
              <a:effectLst>
                <a:outerShdw blurRad="38100" dist="38100" dir="2700000" algn="tl">
                  <a:srgbClr val="000000"/>
                </a:outerShdw>
              </a:effectLst>
              <a:latin typeface="Book Antiqua" pitchFamily="18" charset="0"/>
            </a:endParaRPr>
          </a:p>
        </p:txBody>
      </p:sp>
      <p:sp>
        <p:nvSpPr>
          <p:cNvPr id="9" name="Rectangle 15"/>
          <p:cNvSpPr>
            <a:spLocks noChangeArrowheads="1"/>
          </p:cNvSpPr>
          <p:nvPr/>
        </p:nvSpPr>
        <p:spPr bwMode="auto">
          <a:xfrm>
            <a:off x="701675" y="36020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change in the level of the time series makes it more difficult to choose an appropriate forecasting method.</a:t>
            </a:r>
            <a:endParaRPr lang="en-US" sz="2400" dirty="0">
              <a:effectLst>
                <a:outerShdw blurRad="38100" dist="38100" dir="2700000" algn="tl">
                  <a:srgbClr val="000000"/>
                </a:outerShdw>
              </a:effectLst>
              <a:latin typeface="Book Antiqua" pitchFamily="18" charset="0"/>
            </a:endParaRPr>
          </a:p>
        </p:txBody>
      </p:sp>
      <p:sp>
        <p:nvSpPr>
          <p:cNvPr id="1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dirty="0" smtClean="0"/>
              <a:t>Time Series Patterns</a:t>
            </a:r>
            <a:endParaRPr lang="en-US" dirty="0"/>
          </a:p>
        </p:txBody>
      </p:sp>
      <p:sp>
        <p:nvSpPr>
          <p:cNvPr id="7177" name="Rectangle 9"/>
          <p:cNvSpPr>
            <a:spLocks noChangeArrowheads="1"/>
          </p:cNvSpPr>
          <p:nvPr/>
        </p:nvSpPr>
        <p:spPr bwMode="auto">
          <a:xfrm>
            <a:off x="701675" y="1068388"/>
            <a:ext cx="36623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Trend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7178" name="Rectangle 10"/>
          <p:cNvSpPr>
            <a:spLocks noChangeArrowheads="1"/>
          </p:cNvSpPr>
          <p:nvPr/>
        </p:nvSpPr>
        <p:spPr bwMode="auto">
          <a:xfrm>
            <a:off x="701675" y="1563688"/>
            <a:ext cx="7775575" cy="12398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time series may show gradual shifts or movements to relatively higher or lower values over a longer period of time.</a:t>
            </a:r>
            <a:endParaRPr lang="en-US" sz="2400" dirty="0">
              <a:effectLst>
                <a:outerShdw blurRad="38100" dist="38100" dir="2700000" algn="tl">
                  <a:srgbClr val="000000"/>
                </a:outerShdw>
              </a:effectLst>
              <a:latin typeface="Book Antiqua" pitchFamily="18" charset="0"/>
            </a:endParaRPr>
          </a:p>
        </p:txBody>
      </p:sp>
      <p:sp>
        <p:nvSpPr>
          <p:cNvPr id="7183" name="Rectangle 15"/>
          <p:cNvSpPr>
            <a:spLocks noChangeArrowheads="1"/>
          </p:cNvSpPr>
          <p:nvPr/>
        </p:nvSpPr>
        <p:spPr bwMode="auto">
          <a:xfrm>
            <a:off x="701675" y="28019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Trend is usually the result of long-term factors such as changes in the population, demographics, technology, or consumer preferences.</a:t>
            </a:r>
          </a:p>
        </p:txBody>
      </p:sp>
      <p:sp>
        <p:nvSpPr>
          <p:cNvPr id="9" name="Rectangle 15"/>
          <p:cNvSpPr>
            <a:spLocks noChangeArrowheads="1"/>
          </p:cNvSpPr>
          <p:nvPr/>
        </p:nvSpPr>
        <p:spPr bwMode="auto">
          <a:xfrm>
            <a:off x="701675" y="40211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systematic increase or decrease might be linear or nonlinear.</a:t>
            </a:r>
            <a:endParaRPr lang="en-US" sz="2400" dirty="0">
              <a:effectLst>
                <a:outerShdw blurRad="38100" dist="38100" dir="2700000" algn="tl">
                  <a:srgbClr val="000000"/>
                </a:outerShdw>
              </a:effectLst>
              <a:latin typeface="Book Antiqua" pitchFamily="18" charset="0"/>
            </a:endParaRPr>
          </a:p>
        </p:txBody>
      </p:sp>
      <p:sp>
        <p:nvSpPr>
          <p:cNvPr id="11" name="Rectangle 15"/>
          <p:cNvSpPr>
            <a:spLocks noChangeArrowheads="1"/>
          </p:cNvSpPr>
          <p:nvPr/>
        </p:nvSpPr>
        <p:spPr bwMode="auto">
          <a:xfrm>
            <a:off x="701675" y="4849814"/>
            <a:ext cx="7796213" cy="912812"/>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trend pattern can be identified by analyzing multiyear movements in historical data.</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4"/>
          <p:cNvSpPr>
            <a:spLocks noChangeArrowheads="1"/>
          </p:cNvSpPr>
          <p:nvPr/>
        </p:nvSpPr>
        <p:spPr bwMode="auto">
          <a:xfrm>
            <a:off x="701675" y="1563688"/>
            <a:ext cx="7948613" cy="11064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Seasonal patterns are recognized by seeing the same repeating pattern of highs and lows over successive periods of time within a year.</a:t>
            </a:r>
            <a:endParaRPr lang="en-US" sz="2400" dirty="0">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1675" y="1068388"/>
            <a:ext cx="37766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Seasonal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6"/>
          <p:cNvSpPr>
            <a:spLocks noChangeArrowheads="1"/>
          </p:cNvSpPr>
          <p:nvPr/>
        </p:nvSpPr>
        <p:spPr bwMode="auto">
          <a:xfrm>
            <a:off x="701675" y="2782888"/>
            <a:ext cx="8081963" cy="11826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seasonal pattern might occur within a day, week, month, quarter, year, or some other interval no greater than a year.</a:t>
            </a:r>
            <a:endParaRPr lang="en-US" sz="2400" dirty="0">
              <a:effectLst>
                <a:outerShdw blurRad="38100" dist="38100" dir="2700000" algn="tl">
                  <a:srgbClr val="000000"/>
                </a:outerShdw>
              </a:effectLst>
              <a:latin typeface="Book Antiqua" pitchFamily="18" charset="0"/>
            </a:endParaRPr>
          </a:p>
        </p:txBody>
      </p:sp>
      <p:sp>
        <p:nvSpPr>
          <p:cNvPr id="6" name="Rectangle 7"/>
          <p:cNvSpPr>
            <a:spLocks noChangeArrowheads="1"/>
          </p:cNvSpPr>
          <p:nvPr/>
        </p:nvSpPr>
        <p:spPr bwMode="auto">
          <a:xfrm>
            <a:off x="701675" y="4040188"/>
            <a:ext cx="7948613" cy="9350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seasonal pattern does not necessarily refer to the four seasons of the year (spring, summer, fall, and winter).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4"/>
          <p:cNvSpPr>
            <a:spLocks noChangeArrowheads="1"/>
          </p:cNvSpPr>
          <p:nvPr/>
        </p:nvSpPr>
        <p:spPr bwMode="auto">
          <a:xfrm>
            <a:off x="701675" y="1563688"/>
            <a:ext cx="7948613" cy="11064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Some time series include a combination of a trend and seasonal pattern.</a:t>
            </a:r>
            <a:endParaRPr lang="en-US" sz="2400" dirty="0">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1675" y="1068388"/>
            <a:ext cx="48323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Trend and Seasonal 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6"/>
          <p:cNvSpPr>
            <a:spLocks noChangeArrowheads="1"/>
          </p:cNvSpPr>
          <p:nvPr/>
        </p:nvSpPr>
        <p:spPr bwMode="auto">
          <a:xfrm>
            <a:off x="701675" y="2478088"/>
            <a:ext cx="8081963" cy="11826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In such cases we need to use a forecasting method that has the capability to deal with both trend and seasonality.</a:t>
            </a:r>
            <a:endParaRPr lang="en-US" sz="2400" dirty="0">
              <a:effectLst>
                <a:outerShdw blurRad="38100" dist="38100" dir="2700000" algn="tl">
                  <a:srgbClr val="000000"/>
                </a:outerShdw>
              </a:effectLst>
              <a:latin typeface="Book Antiqua" pitchFamily="18" charset="0"/>
            </a:endParaRPr>
          </a:p>
        </p:txBody>
      </p:sp>
      <p:sp>
        <p:nvSpPr>
          <p:cNvPr id="6" name="Rectangle 7"/>
          <p:cNvSpPr>
            <a:spLocks noChangeArrowheads="1"/>
          </p:cNvSpPr>
          <p:nvPr/>
        </p:nvSpPr>
        <p:spPr bwMode="auto">
          <a:xfrm>
            <a:off x="701676" y="3735388"/>
            <a:ext cx="7785100" cy="9350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Time series decomposition can be used to separate or decompose a time series into trend and seasonal components.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37220" name="Rectangle 4"/>
          <p:cNvSpPr>
            <a:spLocks noChangeArrowheads="1"/>
          </p:cNvSpPr>
          <p:nvPr/>
        </p:nvSpPr>
        <p:spPr bwMode="auto">
          <a:xfrm>
            <a:off x="701675" y="1563688"/>
            <a:ext cx="8101013" cy="11445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cyclical pattern exists if the time series plot shows an alternating sequence of points below and above the trend line lasting more than one year.</a:t>
            </a:r>
            <a:endParaRPr lang="en-US" sz="2400" dirty="0">
              <a:effectLst>
                <a:outerShdw blurRad="38100" dist="38100" dir="2700000" algn="tl">
                  <a:srgbClr val="000000"/>
                </a:outerShdw>
              </a:effectLst>
              <a:latin typeface="Book Antiqua" pitchFamily="18" charset="0"/>
            </a:endParaRPr>
          </a:p>
        </p:txBody>
      </p:sp>
      <p:sp>
        <p:nvSpPr>
          <p:cNvPr id="137222" name="Rectangle 6"/>
          <p:cNvSpPr>
            <a:spLocks noChangeArrowheads="1"/>
          </p:cNvSpPr>
          <p:nvPr/>
        </p:nvSpPr>
        <p:spPr bwMode="auto">
          <a:xfrm>
            <a:off x="701675" y="1068388"/>
            <a:ext cx="37766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Cyclical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137223" name="Rectangle 7"/>
          <p:cNvSpPr>
            <a:spLocks noChangeArrowheads="1"/>
          </p:cNvSpPr>
          <p:nvPr/>
        </p:nvSpPr>
        <p:spPr bwMode="auto">
          <a:xfrm>
            <a:off x="701675" y="2801938"/>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Often, the cyclical component of a time series is due to multiyear business cycles.</a:t>
            </a:r>
            <a:endParaRPr lang="en-US" sz="2400" dirty="0">
              <a:effectLst>
                <a:outerShdw blurRad="38100" dist="38100" dir="2700000" algn="tl">
                  <a:srgbClr val="000000"/>
                </a:outerShdw>
              </a:effectLst>
              <a:latin typeface="Book Antiqua" pitchFamily="18" charset="0"/>
            </a:endParaRPr>
          </a:p>
        </p:txBody>
      </p:sp>
      <p:sp>
        <p:nvSpPr>
          <p:cNvPr id="9" name="Rectangle 7"/>
          <p:cNvSpPr>
            <a:spLocks noChangeArrowheads="1"/>
          </p:cNvSpPr>
          <p:nvPr/>
        </p:nvSpPr>
        <p:spPr bwMode="auto">
          <a:xfrm>
            <a:off x="701675" y="3659188"/>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Business cycles are extremely difficult, if not impossible, to forecast.</a:t>
            </a:r>
            <a:endParaRPr lang="en-US" sz="2400" dirty="0">
              <a:effectLst>
                <a:outerShdw blurRad="38100" dist="38100" dir="2700000" algn="tl">
                  <a:srgbClr val="000000"/>
                </a:outerShdw>
              </a:effectLst>
              <a:latin typeface="Book Antiqua" pitchFamily="18" charset="0"/>
            </a:endParaRPr>
          </a:p>
        </p:txBody>
      </p:sp>
      <p:sp>
        <p:nvSpPr>
          <p:cNvPr id="11" name="Rectangle 7"/>
          <p:cNvSpPr>
            <a:spLocks noChangeArrowheads="1"/>
          </p:cNvSpPr>
          <p:nvPr/>
        </p:nvSpPr>
        <p:spPr bwMode="auto">
          <a:xfrm>
            <a:off x="701675" y="4545013"/>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In this chapter we do not deal with cyclical effects that may be present in the time series.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0263" y="192088"/>
            <a:ext cx="7475537" cy="68103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kern="0" dirty="0" smtClean="0">
                <a:solidFill>
                  <a:srgbClr val="66FFFF"/>
                </a:solidFill>
                <a:effectLst>
                  <a:outerShdw blurRad="38100" dist="38100" dir="2700000" algn="tl">
                    <a:srgbClr val="000000"/>
                  </a:outerShdw>
                </a:effectLst>
                <a:latin typeface="+mj-lt"/>
                <a:ea typeface="+mj-ea"/>
                <a:cs typeface="+mj-cs"/>
              </a:rPr>
              <a:t>Selecting a Forecasting </a:t>
            </a: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Method</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6"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underlying pattern in the time series is an important factor in selecting a forecasting method.</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0088" y="1979158"/>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Thus, a </a:t>
            </a:r>
            <a:r>
              <a:rPr lang="en-US" sz="2400" u="sng" dirty="0" smtClean="0">
                <a:effectLst>
                  <a:outerShdw blurRad="38100" dist="38100" dir="2700000" algn="tl">
                    <a:srgbClr val="000000"/>
                  </a:outerShdw>
                </a:effectLst>
                <a:latin typeface="Book Antiqua" pitchFamily="18" charset="0"/>
              </a:rPr>
              <a:t>time series plot</a:t>
            </a:r>
            <a:r>
              <a:rPr lang="en-US" sz="2400" dirty="0" smtClean="0">
                <a:effectLst>
                  <a:outerShdw blurRad="38100" dist="38100" dir="2700000" algn="tl">
                    <a:srgbClr val="000000"/>
                  </a:outerShdw>
                </a:effectLst>
                <a:latin typeface="Book Antiqua" pitchFamily="18" charset="0"/>
              </a:rPr>
              <a:t> should be one of the first things developed when trying to determine what forecasting method to use.</a:t>
            </a:r>
            <a:endParaRPr lang="en-US" sz="2400" dirty="0">
              <a:effectLst>
                <a:outerShdw blurRad="38100" dist="38100" dir="2700000" algn="tl">
                  <a:srgbClr val="000000"/>
                </a:outerShdw>
              </a:effectLst>
              <a:latin typeface="Book Antiqua" pitchFamily="18" charset="0"/>
            </a:endParaRPr>
          </a:p>
        </p:txBody>
      </p:sp>
      <p:sp>
        <p:nvSpPr>
          <p:cNvPr id="9" name="Rectangle 9"/>
          <p:cNvSpPr>
            <a:spLocks noChangeArrowheads="1"/>
          </p:cNvSpPr>
          <p:nvPr/>
        </p:nvSpPr>
        <p:spPr bwMode="auto">
          <a:xfrm>
            <a:off x="707348" y="313119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we see a horizontal pattern, then we need to select a method appropriate for this type of pattern.</a:t>
            </a:r>
            <a:endParaRPr lang="en-US" sz="2400" dirty="0">
              <a:effectLst>
                <a:outerShdw blurRad="38100" dist="38100" dir="2700000" algn="tl">
                  <a:srgbClr val="000000"/>
                </a:outerShdw>
              </a:effectLst>
              <a:latin typeface="Book Antiqua" pitchFamily="18" charset="0"/>
            </a:endParaRPr>
          </a:p>
        </p:txBody>
      </p:sp>
      <p:sp>
        <p:nvSpPr>
          <p:cNvPr id="11" name="Rectangle 9"/>
          <p:cNvSpPr>
            <a:spLocks noChangeArrowheads="1"/>
          </p:cNvSpPr>
          <p:nvPr/>
        </p:nvSpPr>
        <p:spPr bwMode="auto">
          <a:xfrm>
            <a:off x="700094" y="3965752"/>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we observe a trend in the data, then we need to use a method that has the capability to handle trend effectively.</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Measures of forecast accuracy are used to determine how well a particular forecasting method is able to reproduce the time series data that are already available.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3436483"/>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By selecting the method that has the best accuracy for the data already known, we hope to increase the likelihood that we will obtain better forecasts for future time periods.</a:t>
            </a:r>
            <a:endParaRPr lang="en-US" sz="2400" dirty="0">
              <a:effectLst>
                <a:outerShdw blurRad="38100" dist="38100" dir="2700000" algn="tl">
                  <a:srgbClr val="000000"/>
                </a:outerShdw>
              </a:effectLst>
              <a:latin typeface="Book Antiqua" pitchFamily="18" charset="0"/>
            </a:endParaRPr>
          </a:p>
        </p:txBody>
      </p:sp>
      <p:sp>
        <p:nvSpPr>
          <p:cNvPr id="8" name="Rectangle 9"/>
          <p:cNvSpPr>
            <a:spLocks noChangeArrowheads="1"/>
          </p:cNvSpPr>
          <p:nvPr/>
        </p:nvSpPr>
        <p:spPr bwMode="auto">
          <a:xfrm>
            <a:off x="707348" y="259779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Measures of forecast accuracy are important factors in comparing different forecasting methods.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key concept associated with measuring forecast accuracy is </a:t>
            </a:r>
            <a:r>
              <a:rPr lang="en-US" sz="2400" u="sng" dirty="0" smtClean="0">
                <a:effectLst>
                  <a:outerShdw blurRad="38100" dist="38100" dir="2700000" algn="tl">
                    <a:srgbClr val="000000"/>
                  </a:outerShdw>
                </a:effectLst>
                <a:latin typeface="Book Antiqua" pitchFamily="18" charset="0"/>
              </a:rPr>
              <a:t>forecast error</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
        <p:nvSpPr>
          <p:cNvPr id="7" name="Rectangle 9"/>
          <p:cNvSpPr>
            <a:spLocks noChangeArrowheads="1"/>
          </p:cNvSpPr>
          <p:nvPr/>
        </p:nvSpPr>
        <p:spPr bwMode="auto">
          <a:xfrm>
            <a:off x="707348" y="284544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positive forecast error indicates the forecasting method underestimated the actual value.</a:t>
            </a:r>
            <a:endParaRPr lang="en-US" sz="2400" dirty="0">
              <a:effectLst>
                <a:outerShdw blurRad="38100" dist="38100" dir="2700000" algn="tl">
                  <a:srgbClr val="000000"/>
                </a:outerShdw>
              </a:effectLst>
              <a:latin typeface="Book Antiqua" pitchFamily="18" charset="0"/>
            </a:endParaRPr>
          </a:p>
        </p:txBody>
      </p:sp>
      <p:sp>
        <p:nvSpPr>
          <p:cNvPr id="8" name="TextBox 7"/>
          <p:cNvSpPr txBox="1"/>
          <p:nvPr/>
        </p:nvSpPr>
        <p:spPr>
          <a:xfrm>
            <a:off x="1727200" y="2095500"/>
            <a:ext cx="5918200" cy="461665"/>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400" dirty="0" smtClean="0">
                <a:latin typeface="+mn-lt"/>
              </a:rPr>
              <a:t>Forecast Error = Actual Value </a:t>
            </a:r>
            <a:r>
              <a:rPr lang="en-US" sz="2400" dirty="0" smtClean="0">
                <a:latin typeface="Symbol" pitchFamily="18" charset="2"/>
              </a:rPr>
              <a:t>-</a:t>
            </a:r>
            <a:r>
              <a:rPr lang="en-US" sz="2400" dirty="0" smtClean="0">
                <a:latin typeface="+mn-lt"/>
              </a:rPr>
              <a:t> Forecast</a:t>
            </a:r>
            <a:endParaRPr lang="en-US" sz="2400" dirty="0">
              <a:latin typeface="+mn-lt"/>
            </a:endParaRPr>
          </a:p>
        </p:txBody>
      </p:sp>
      <p:sp>
        <p:nvSpPr>
          <p:cNvPr id="9" name="Rectangle 9"/>
          <p:cNvSpPr>
            <a:spLocks noChangeArrowheads="1"/>
          </p:cNvSpPr>
          <p:nvPr/>
        </p:nvSpPr>
        <p:spPr bwMode="auto">
          <a:xfrm>
            <a:off x="707348" y="368364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negative forecast error indicates the forecasting method overestimated the actual value.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dirty="0" smtClean="0"/>
              <a:t>Chapter 6, Part A</a:t>
            </a:r>
            <a:br>
              <a:rPr lang="en-US" dirty="0" smtClean="0"/>
            </a:br>
            <a:r>
              <a:rPr lang="en-US" dirty="0" smtClean="0"/>
              <a:t>Time Series Analysis and Forecasting</a:t>
            </a:r>
            <a:endParaRPr lang="en-US" dirty="0"/>
          </a:p>
        </p:txBody>
      </p:sp>
      <p:sp>
        <p:nvSpPr>
          <p:cNvPr id="5" name="Rectangle 12"/>
          <p:cNvSpPr>
            <a:spLocks noChangeArrowheads="1"/>
          </p:cNvSpPr>
          <p:nvPr/>
        </p:nvSpPr>
        <p:spPr bwMode="auto">
          <a:xfrm>
            <a:off x="717550" y="1289050"/>
            <a:ext cx="6234113" cy="48895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Quantitative Approaches to Forecasting</a:t>
            </a:r>
          </a:p>
        </p:txBody>
      </p:sp>
      <p:sp>
        <p:nvSpPr>
          <p:cNvPr id="6" name="Rectangle 13"/>
          <p:cNvSpPr>
            <a:spLocks noChangeArrowheads="1"/>
          </p:cNvSpPr>
          <p:nvPr/>
        </p:nvSpPr>
        <p:spPr bwMode="auto">
          <a:xfrm>
            <a:off x="717550" y="1727200"/>
            <a:ext cx="5910263" cy="4318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Time Series Patterns</a:t>
            </a:r>
            <a:endParaRPr lang="en-US" sz="2400" dirty="0">
              <a:effectLst>
                <a:outerShdw blurRad="38100" dist="38100" dir="2700000" algn="tl">
                  <a:srgbClr val="000000"/>
                </a:outerShdw>
              </a:effectLst>
              <a:latin typeface="Book Antiqua" pitchFamily="18" charset="0"/>
            </a:endParaRPr>
          </a:p>
        </p:txBody>
      </p:sp>
      <p:sp>
        <p:nvSpPr>
          <p:cNvPr id="7" name="Rectangle 14"/>
          <p:cNvSpPr>
            <a:spLocks noChangeArrowheads="1"/>
          </p:cNvSpPr>
          <p:nvPr/>
        </p:nvSpPr>
        <p:spPr bwMode="auto">
          <a:xfrm>
            <a:off x="717550" y="2165350"/>
            <a:ext cx="5491163" cy="45085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Forecast </a:t>
            </a:r>
            <a:r>
              <a:rPr lang="en-US" sz="2400" dirty="0">
                <a:effectLst>
                  <a:outerShdw blurRad="38100" dist="38100" dir="2700000" algn="tl">
                    <a:srgbClr val="000000"/>
                  </a:outerShdw>
                </a:effectLst>
                <a:latin typeface="Book Antiqua" pitchFamily="18" charset="0"/>
              </a:rPr>
              <a:t>Accuracy</a:t>
            </a:r>
          </a:p>
        </p:txBody>
      </p:sp>
      <p:sp>
        <p:nvSpPr>
          <p:cNvPr id="8" name="Rectangle 15"/>
          <p:cNvSpPr>
            <a:spLocks noChangeArrowheads="1"/>
          </p:cNvSpPr>
          <p:nvPr/>
        </p:nvSpPr>
        <p:spPr bwMode="auto">
          <a:xfrm>
            <a:off x="717550" y="2603500"/>
            <a:ext cx="7018564" cy="508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Moving Averages and Exponential Smoothing</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3"/>
          <p:cNvSpPr txBox="1">
            <a:spLocks noChangeArrowheads="1"/>
          </p:cNvSpPr>
          <p:nvPr/>
        </p:nvSpPr>
        <p:spPr>
          <a:xfrm>
            <a:off x="701675" y="1541463"/>
            <a:ext cx="7927975" cy="1538287"/>
          </a:xfrm>
          <a:prstGeom prst="rect">
            <a:avLst/>
          </a:prstGeom>
          <a:noFill/>
          <a:ln/>
        </p:spPr>
        <p:txBody>
          <a:bodyPr/>
          <a:lstStyle/>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 simple measure of forecast accuracy is the mean</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or average of the forecast errors.  Because positive and</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negative forecast errors tend to offset one another, the</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mean error is likely to be small.  Thus, the mean error</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is not a very useful measure.</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Rectangle 9"/>
          <p:cNvSpPr>
            <a:spLocks noChangeArrowheads="1"/>
          </p:cNvSpPr>
          <p:nvPr/>
        </p:nvSpPr>
        <p:spPr bwMode="auto">
          <a:xfrm>
            <a:off x="701676" y="4084638"/>
            <a:ext cx="7937500" cy="1957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This measure avoids the problem of positive and negative errors offsetting one another.  It is the </a:t>
            </a:r>
            <a:r>
              <a:rPr lang="en-US" sz="2400" dirty="0">
                <a:effectLst>
                  <a:outerShdw blurRad="38100" dist="38100" dir="2700000" algn="tl">
                    <a:srgbClr val="000000"/>
                  </a:outerShdw>
                </a:effectLst>
                <a:latin typeface="Book Antiqua" pitchFamily="18" charset="0"/>
              </a:rPr>
              <a:t>mean of the </a:t>
            </a:r>
            <a:r>
              <a:rPr lang="en-US" sz="2400" i="1" dirty="0">
                <a:effectLst>
                  <a:outerShdw blurRad="38100" dist="38100" dir="2700000" algn="tl">
                    <a:srgbClr val="000000"/>
                  </a:outerShdw>
                </a:effectLst>
                <a:latin typeface="Book Antiqua" pitchFamily="18" charset="0"/>
              </a:rPr>
              <a:t>absolute values</a:t>
            </a:r>
            <a:r>
              <a:rPr lang="en-US" sz="2400" dirty="0">
                <a:effectLst>
                  <a:outerShdw blurRad="38100" dist="38100" dir="2700000" algn="tl">
                    <a:srgbClr val="000000"/>
                  </a:outerShdw>
                </a:effectLst>
                <a:latin typeface="Book Antiqua" pitchFamily="18" charset="0"/>
              </a:rPr>
              <a:t> of </a:t>
            </a:r>
            <a:r>
              <a:rPr lang="en-US" sz="2400" dirty="0" smtClean="0">
                <a:effectLst>
                  <a:outerShdw blurRad="38100" dist="38100" dir="2700000" algn="tl">
                    <a:srgbClr val="000000"/>
                  </a:outerShdw>
                </a:effectLst>
                <a:latin typeface="Book Antiqua" pitchFamily="18" charset="0"/>
              </a:rPr>
              <a:t>the </a:t>
            </a:r>
            <a:r>
              <a:rPr lang="en-US" sz="2400" dirty="0">
                <a:effectLst>
                  <a:outerShdw blurRad="38100" dist="38100" dir="2700000" algn="tl">
                    <a:srgbClr val="000000"/>
                  </a:outerShdw>
                </a:effectLst>
                <a:latin typeface="Book Antiqua" pitchFamily="18" charset="0"/>
              </a:rPr>
              <a:t>forecast </a:t>
            </a:r>
            <a:r>
              <a:rPr lang="en-US" sz="2400" dirty="0" smtClean="0">
                <a:effectLst>
                  <a:outerShdw blurRad="38100" dist="38100" dir="2700000" algn="tl">
                    <a:srgbClr val="000000"/>
                  </a:outerShdw>
                </a:effectLst>
                <a:latin typeface="Book Antiqua" pitchFamily="18" charset="0"/>
              </a:rPr>
              <a:t>errors.  </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1675" y="1065213"/>
            <a:ext cx="629126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t>
            </a:r>
            <a:r>
              <a:rPr lang="en-US" sz="2400" dirty="0" smtClean="0">
                <a:solidFill>
                  <a:srgbClr val="66FFFF"/>
                </a:solidFill>
                <a:effectLst>
                  <a:outerShdw blurRad="38100" dist="38100" dir="2700000" algn="tl">
                    <a:srgbClr val="000000"/>
                  </a:outerShdw>
                </a:effectLst>
                <a:latin typeface="Book Antiqua" pitchFamily="18" charset="0"/>
              </a:rPr>
              <a:t>Error</a:t>
            </a:r>
            <a:endParaRPr lang="en-US" sz="2400" dirty="0">
              <a:effectLst>
                <a:outerShdw blurRad="38100" dist="38100" dir="2700000" algn="tl">
                  <a:srgbClr val="000000"/>
                </a:outerShdw>
              </a:effectLst>
              <a:latin typeface="Book Antiqua" pitchFamily="18" charset="0"/>
            </a:endParaRPr>
          </a:p>
        </p:txBody>
      </p:sp>
      <p:sp>
        <p:nvSpPr>
          <p:cNvPr id="8" name="Rectangle 11"/>
          <p:cNvSpPr>
            <a:spLocks noChangeArrowheads="1"/>
          </p:cNvSpPr>
          <p:nvPr/>
        </p:nvSpPr>
        <p:spPr bwMode="auto">
          <a:xfrm>
            <a:off x="701675" y="3608388"/>
            <a:ext cx="6369599"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Absolute </a:t>
            </a:r>
            <a:r>
              <a:rPr lang="en-US" sz="2400" dirty="0" smtClean="0">
                <a:solidFill>
                  <a:srgbClr val="66FFFF"/>
                </a:solidFill>
                <a:effectLst>
                  <a:outerShdw blurRad="38100" dist="38100" dir="2700000" algn="tl">
                    <a:srgbClr val="000000"/>
                  </a:outerShdw>
                </a:effectLst>
                <a:latin typeface="Book Antiqua" pitchFamily="18" charset="0"/>
              </a:rPr>
              <a:t>Error (MAE)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3"/>
          <p:cNvSpPr txBox="1">
            <a:spLocks noChangeArrowheads="1"/>
          </p:cNvSpPr>
          <p:nvPr/>
        </p:nvSpPr>
        <p:spPr>
          <a:xfrm>
            <a:off x="701676" y="1541464"/>
            <a:ext cx="7743824" cy="1230312"/>
          </a:xfrm>
          <a:prstGeom prst="rect">
            <a:avLst/>
          </a:prstGeom>
          <a:noFill/>
          <a:ln/>
        </p:spPr>
        <p:txBody>
          <a:bodyPr/>
          <a:lstStyle/>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This is another measure that avoids the problem</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of positive and negative errors offsetting one</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another.  It is the average of the </a:t>
            </a:r>
            <a:r>
              <a:rPr kumimoji="0" lang="en-US" sz="2400" b="0" i="1"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squared</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forecast</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errors.</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Rectangle 9"/>
          <p:cNvSpPr>
            <a:spLocks noChangeArrowheads="1"/>
          </p:cNvSpPr>
          <p:nvPr/>
        </p:nvSpPr>
        <p:spPr bwMode="auto">
          <a:xfrm>
            <a:off x="701675" y="3646488"/>
            <a:ext cx="7851775" cy="24590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The size of MAE and MSE depend upon the scale of the data, so it is difficult to make comparisons for different time intervals.  To make such comparisons we need to work with relative or percentage error measures.  The MAPE is the average of the </a:t>
            </a:r>
            <a:r>
              <a:rPr lang="en-US" sz="2400" i="1" dirty="0" smtClean="0">
                <a:effectLst>
                  <a:outerShdw blurRad="38100" dist="38100" dir="2700000" algn="tl">
                    <a:srgbClr val="000000"/>
                  </a:outerShdw>
                </a:effectLst>
                <a:latin typeface="Book Antiqua" pitchFamily="18" charset="0"/>
              </a:rPr>
              <a:t>absolute</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percentage</a:t>
            </a:r>
            <a:r>
              <a:rPr lang="en-US" sz="2400" dirty="0" smtClean="0">
                <a:effectLst>
                  <a:outerShdw blurRad="38100" dist="38100" dir="2700000" algn="tl">
                    <a:srgbClr val="000000"/>
                  </a:outerShdw>
                </a:effectLst>
                <a:latin typeface="Book Antiqua" pitchFamily="18" charset="0"/>
              </a:rPr>
              <a:t> errors of the forecasts.</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1675" y="1065213"/>
            <a:ext cx="629126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Squared </a:t>
            </a:r>
            <a:r>
              <a:rPr lang="en-US" sz="2400" dirty="0" smtClean="0">
                <a:solidFill>
                  <a:srgbClr val="66FFFF"/>
                </a:solidFill>
                <a:effectLst>
                  <a:outerShdw blurRad="38100" dist="38100" dir="2700000" algn="tl">
                    <a:srgbClr val="000000"/>
                  </a:outerShdw>
                </a:effectLst>
                <a:latin typeface="Book Antiqua" pitchFamily="18" charset="0"/>
              </a:rPr>
              <a:t>Error (MSE)</a:t>
            </a:r>
            <a:endParaRPr lang="en-US" sz="2400" dirty="0">
              <a:effectLst>
                <a:outerShdw blurRad="38100" dist="38100" dir="2700000" algn="tl">
                  <a:srgbClr val="000000"/>
                </a:outerShdw>
              </a:effectLst>
              <a:latin typeface="Book Antiqua" pitchFamily="18" charset="0"/>
            </a:endParaRPr>
          </a:p>
        </p:txBody>
      </p:sp>
      <p:sp>
        <p:nvSpPr>
          <p:cNvPr id="8" name="Rectangle 11"/>
          <p:cNvSpPr>
            <a:spLocks noChangeArrowheads="1"/>
          </p:cNvSpPr>
          <p:nvPr/>
        </p:nvSpPr>
        <p:spPr bwMode="auto">
          <a:xfrm>
            <a:off x="701675" y="3170238"/>
            <a:ext cx="650081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Absolute </a:t>
            </a:r>
            <a:r>
              <a:rPr lang="en-US" sz="2400" dirty="0" smtClean="0">
                <a:solidFill>
                  <a:srgbClr val="66FFFF"/>
                </a:solidFill>
                <a:effectLst>
                  <a:outerShdw blurRad="38100" dist="38100" dir="2700000" algn="tl">
                    <a:srgbClr val="000000"/>
                  </a:outerShdw>
                </a:effectLst>
                <a:latin typeface="Book Antiqua" pitchFamily="18" charset="0"/>
              </a:rPr>
              <a:t>Percentage Error (MAPE)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10"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To demonstrate the computation of these measures of forecast accuracy we will introduce the simplest of forecasting methods.</a:t>
            </a:r>
            <a:endParaRPr lang="en-US" sz="2400" dirty="0">
              <a:effectLst>
                <a:outerShdw blurRad="38100" dist="38100" dir="2700000" algn="tl">
                  <a:srgbClr val="000000"/>
                </a:outerShdw>
              </a:effectLst>
              <a:latin typeface="Book Antiqua" pitchFamily="18" charset="0"/>
            </a:endParaRPr>
          </a:p>
        </p:txBody>
      </p:sp>
      <p:sp>
        <p:nvSpPr>
          <p:cNvPr id="12" name="Rectangle 9"/>
          <p:cNvSpPr>
            <a:spLocks noChangeArrowheads="1"/>
          </p:cNvSpPr>
          <p:nvPr/>
        </p:nvSpPr>
        <p:spPr bwMode="auto">
          <a:xfrm>
            <a:off x="707348" y="2226319"/>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a:t>
            </a:r>
            <a:r>
              <a:rPr lang="en-US" sz="2400" u="sng" dirty="0" smtClean="0">
                <a:effectLst>
                  <a:outerShdw blurRad="38100" dist="38100" dir="2700000" algn="tl">
                    <a:srgbClr val="000000"/>
                  </a:outerShdw>
                </a:effectLst>
                <a:latin typeface="Book Antiqua" pitchFamily="18" charset="0"/>
              </a:rPr>
              <a:t>naïve forecasting method</a:t>
            </a:r>
            <a:r>
              <a:rPr lang="en-US" sz="2400" dirty="0" smtClean="0">
                <a:effectLst>
                  <a:outerShdw blurRad="38100" dist="38100" dir="2700000" algn="tl">
                    <a:srgbClr val="000000"/>
                  </a:outerShdw>
                </a:effectLst>
                <a:latin typeface="Book Antiqua" pitchFamily="18" charset="0"/>
              </a:rPr>
              <a:t> uses the most recent observation in the time series as the forecast for the next time period.</a:t>
            </a:r>
            <a:endParaRPr lang="en-US" sz="2400" dirty="0">
              <a:effectLst>
                <a:outerShdw blurRad="38100" dist="38100" dir="2700000" algn="tl">
                  <a:srgbClr val="000000"/>
                </a:outerShdw>
              </a:effectLst>
              <a:latin typeface="Book Antiqua" pitchFamily="18" charset="0"/>
            </a:endParaRPr>
          </a:p>
        </p:txBody>
      </p:sp>
      <p:sp>
        <p:nvSpPr>
          <p:cNvPr id="13" name="TextBox 12"/>
          <p:cNvSpPr txBox="1"/>
          <p:nvPr/>
        </p:nvSpPr>
        <p:spPr>
          <a:xfrm>
            <a:off x="2390775" y="3457575"/>
            <a:ext cx="4568825" cy="461665"/>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400" i="1" dirty="0" smtClean="0">
                <a:latin typeface="+mn-lt"/>
              </a:rPr>
              <a:t>F</a:t>
            </a:r>
            <a:r>
              <a:rPr lang="en-US" sz="2400" baseline="-25000" dirty="0" smtClean="0">
                <a:latin typeface="+mn-lt"/>
              </a:rPr>
              <a:t>t+1</a:t>
            </a:r>
            <a:r>
              <a:rPr lang="en-US" sz="2400" dirty="0" smtClean="0">
                <a:latin typeface="+mn-lt"/>
              </a:rPr>
              <a:t> = Actual Value in Period </a:t>
            </a:r>
            <a:r>
              <a:rPr lang="en-US" sz="2400" i="1" dirty="0" smtClean="0">
                <a:latin typeface="+mn-lt"/>
              </a:rPr>
              <a:t>t</a:t>
            </a:r>
            <a:endParaRPr lang="en-US" sz="2400" i="1" dirty="0">
              <a:latin typeface="+mn-lt"/>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12763" y="1554163"/>
            <a:ext cx="8383587" cy="37226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     Sales </a:t>
            </a:r>
            <a:r>
              <a:rPr lang="en-US" sz="2400" dirty="0">
                <a:effectLst>
                  <a:outerShdw blurRad="38100" dist="38100" dir="2700000" algn="tl">
                    <a:srgbClr val="000000"/>
                  </a:outerShdw>
                </a:effectLst>
                <a:latin typeface="Book Antiqua" pitchFamily="18" charset="0"/>
              </a:rPr>
              <a:t>of Comfort brand headache medicine </a:t>
            </a:r>
            <a:r>
              <a:rPr lang="en-US" sz="2400" dirty="0" smtClean="0">
                <a:effectLst>
                  <a:outerShdw blurRad="38100" dist="38100" dir="2700000" algn="tl">
                    <a:srgbClr val="000000"/>
                  </a:outerShdw>
                </a:effectLst>
                <a:latin typeface="Book Antiqua" pitchFamily="18" charset="0"/>
              </a:rPr>
              <a:t>for the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past 10 </a:t>
            </a:r>
            <a:r>
              <a:rPr lang="en-US" sz="2400" dirty="0">
                <a:effectLst>
                  <a:outerShdw blurRad="38100" dist="38100" dir="2700000" algn="tl">
                    <a:srgbClr val="000000"/>
                  </a:outerShdw>
                </a:effectLst>
                <a:latin typeface="Book Antiqua" pitchFamily="18" charset="0"/>
              </a:rPr>
              <a:t>weeks at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Drugs are shown below.   </a:t>
            </a:r>
            <a:endParaRPr lang="en-US" sz="2400" dirty="0">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701675" y="1065213"/>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sp>
        <p:nvSpPr>
          <p:cNvPr id="6" name="Rectangle 2"/>
          <p:cNvSpPr>
            <a:spLocks noChangeArrowheads="1"/>
          </p:cNvSpPr>
          <p:nvPr/>
        </p:nvSpPr>
        <p:spPr bwMode="auto">
          <a:xfrm>
            <a:off x="4505325" y="2695575"/>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 name="Line 5"/>
          <p:cNvSpPr>
            <a:spLocks noChangeShapeType="1"/>
          </p:cNvSpPr>
          <p:nvPr/>
        </p:nvSpPr>
        <p:spPr bwMode="auto">
          <a:xfrm>
            <a:off x="6467475" y="2946400"/>
            <a:ext cx="0" cy="2257425"/>
          </a:xfrm>
          <a:prstGeom prst="line">
            <a:avLst/>
          </a:prstGeom>
          <a:no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8" name="Text Box 120"/>
          <p:cNvSpPr txBox="1">
            <a:spLocks noChangeArrowheads="1"/>
          </p:cNvSpPr>
          <p:nvPr/>
        </p:nvSpPr>
        <p:spPr bwMode="auto">
          <a:xfrm>
            <a:off x="4900613" y="3214688"/>
            <a:ext cx="336550" cy="2100262"/>
          </a:xfrm>
          <a:prstGeom prst="rect">
            <a:avLst/>
          </a:prstGeom>
          <a:noFill/>
          <a:ln w="12700">
            <a:noFill/>
            <a:miter lim="800000"/>
            <a:headEnd type="none" w="sm" len="sm"/>
            <a:tailEnd type="none" w="sm" len="sm"/>
          </a:ln>
          <a:effectLst/>
        </p:spPr>
        <p:txBody>
          <a:bodyPr wrap="none">
            <a:spAutoFit/>
          </a:bodyPr>
          <a:lstStyle/>
          <a:p>
            <a:pPr algn="l">
              <a:lnSpc>
                <a:spcPct val="110000"/>
              </a:lnSpc>
            </a:pPr>
            <a:r>
              <a:rPr lang="en-US" sz="2400">
                <a:effectLst>
                  <a:outerShdw blurRad="38100" dist="38100" dir="2700000" algn="tl">
                    <a:srgbClr val="000000"/>
                  </a:outerShdw>
                </a:effectLst>
                <a:latin typeface="Book Antiqua" pitchFamily="18" charset="0"/>
              </a:rPr>
              <a:t>1</a:t>
            </a:r>
          </a:p>
          <a:p>
            <a:pPr algn="l">
              <a:lnSpc>
                <a:spcPct val="110000"/>
              </a:lnSpc>
            </a:pPr>
            <a:r>
              <a:rPr lang="en-US" sz="2400">
                <a:effectLst>
                  <a:outerShdw blurRad="38100" dist="38100" dir="2700000" algn="tl">
                    <a:srgbClr val="000000"/>
                  </a:outerShdw>
                </a:effectLst>
                <a:latin typeface="Book Antiqua" pitchFamily="18" charset="0"/>
              </a:rPr>
              <a:t>2</a:t>
            </a:r>
          </a:p>
          <a:p>
            <a:pPr algn="l">
              <a:lnSpc>
                <a:spcPct val="110000"/>
              </a:lnSpc>
            </a:pPr>
            <a:r>
              <a:rPr lang="en-US" sz="2400">
                <a:effectLst>
                  <a:outerShdw blurRad="38100" dist="38100" dir="2700000" algn="tl">
                    <a:srgbClr val="000000"/>
                  </a:outerShdw>
                </a:effectLst>
                <a:latin typeface="Book Antiqua" pitchFamily="18" charset="0"/>
              </a:rPr>
              <a:t>3</a:t>
            </a:r>
          </a:p>
          <a:p>
            <a:pPr algn="l">
              <a:lnSpc>
                <a:spcPct val="110000"/>
              </a:lnSpc>
            </a:pPr>
            <a:r>
              <a:rPr lang="en-US" sz="2400">
                <a:effectLst>
                  <a:outerShdw blurRad="38100" dist="38100" dir="2700000" algn="tl">
                    <a:srgbClr val="000000"/>
                  </a:outerShdw>
                </a:effectLst>
                <a:latin typeface="Book Antiqua" pitchFamily="18" charset="0"/>
              </a:rPr>
              <a:t>4</a:t>
            </a:r>
          </a:p>
          <a:p>
            <a:pPr algn="l">
              <a:lnSpc>
                <a:spcPct val="110000"/>
              </a:lnSpc>
            </a:pPr>
            <a:r>
              <a:rPr lang="en-US" sz="240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6824663" y="3214688"/>
            <a:ext cx="4889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5614988"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7672388"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130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4545013"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6564313"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5508625"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7527925"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7"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18" name="Rectangle 2"/>
          <p:cNvSpPr>
            <a:spLocks noChangeArrowheads="1"/>
          </p:cNvSpPr>
          <p:nvPr/>
        </p:nvSpPr>
        <p:spPr bwMode="auto">
          <a:xfrm>
            <a:off x="550863" y="2439988"/>
            <a:ext cx="4268787" cy="27320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uses the naïve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forecast method to</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forecast sales for weeks</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2 – 10, what are the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resulting MAE, MSE,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and MAPE values?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130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643188" y="3643313"/>
            <a:ext cx="64633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643188" y="290988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p:txBody>
      </p:sp>
      <p:sp>
        <p:nvSpPr>
          <p:cNvPr id="9" name="Text Box 247"/>
          <p:cNvSpPr txBox="1">
            <a:spLocks noChangeArrowheads="1"/>
          </p:cNvSpPr>
          <p:nvPr/>
        </p:nvSpPr>
        <p:spPr bwMode="auto">
          <a:xfrm>
            <a:off x="2633663" y="3281363"/>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120</a:t>
            </a:r>
            <a:endParaRPr lang="en-US" sz="2400" dirty="0">
              <a:effectLst>
                <a:outerShdw blurRad="38100" dist="38100" dir="2700000" algn="tl">
                  <a:srgbClr val="000000"/>
                </a:outerShdw>
              </a:effectLst>
              <a:latin typeface="Book Antiqua" pitchFamily="18" charset="0"/>
            </a:endParaRP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14784"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Naïve</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15" name="Text Box 245"/>
          <p:cNvSpPr txBox="1">
            <a:spLocks noChangeArrowheads="1"/>
          </p:cNvSpPr>
          <p:nvPr/>
        </p:nvSpPr>
        <p:spPr bwMode="auto">
          <a:xfrm>
            <a:off x="3976688" y="3643313"/>
            <a:ext cx="64633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20</a:t>
            </a:r>
            <a:endParaRPr lang="en-US" sz="2400" dirty="0">
              <a:effectLst>
                <a:outerShdw blurRad="38100" dist="38100" dir="2700000" algn="tl">
                  <a:srgbClr val="000000"/>
                </a:outerShdw>
              </a:effectLst>
              <a:latin typeface="Book Antiqua" pitchFamily="18" charset="0"/>
            </a:endParaRPr>
          </a:p>
        </p:txBody>
      </p:sp>
      <p:sp>
        <p:nvSpPr>
          <p:cNvPr id="16" name="Text Box 246"/>
          <p:cNvSpPr txBox="1">
            <a:spLocks noChangeArrowheads="1"/>
          </p:cNvSpPr>
          <p:nvPr/>
        </p:nvSpPr>
        <p:spPr bwMode="auto">
          <a:xfrm>
            <a:off x="4071938" y="2909888"/>
            <a:ext cx="51809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17" name="Text Box 247"/>
          <p:cNvSpPr txBox="1">
            <a:spLocks noChangeArrowheads="1"/>
          </p:cNvSpPr>
          <p:nvPr/>
        </p:nvSpPr>
        <p:spPr bwMode="auto">
          <a:xfrm>
            <a:off x="4100513" y="3281363"/>
            <a:ext cx="49244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18"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9"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0"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1" name="Rectangle 238"/>
          <p:cNvSpPr>
            <a:spLocks noChangeArrowheads="1"/>
          </p:cNvSpPr>
          <p:nvPr/>
        </p:nvSpPr>
        <p:spPr bwMode="auto">
          <a:xfrm>
            <a:off x="5324475" y="5505450"/>
            <a:ext cx="75247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 name="Text Box 245"/>
          <p:cNvSpPr txBox="1">
            <a:spLocks noChangeArrowheads="1"/>
          </p:cNvSpPr>
          <p:nvPr/>
        </p:nvSpPr>
        <p:spPr bwMode="auto">
          <a:xfrm>
            <a:off x="5291138" y="3643313"/>
            <a:ext cx="64633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80</a:t>
            </a:r>
            <a:endParaRPr lang="en-US" sz="2400" dirty="0">
              <a:effectLst>
                <a:outerShdw blurRad="38100" dist="38100" dir="2700000" algn="tl">
                  <a:srgbClr val="000000"/>
                </a:outerShdw>
              </a:effectLst>
              <a:latin typeface="Book Antiqua" pitchFamily="18" charset="0"/>
            </a:endParaRPr>
          </a:p>
        </p:txBody>
      </p:sp>
      <p:sp>
        <p:nvSpPr>
          <p:cNvPr id="23" name="Text Box 246"/>
          <p:cNvSpPr txBox="1">
            <a:spLocks noChangeArrowheads="1"/>
          </p:cNvSpPr>
          <p:nvPr/>
        </p:nvSpPr>
        <p:spPr bwMode="auto">
          <a:xfrm>
            <a:off x="5576888" y="2909888"/>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24" name="Text Box 247"/>
          <p:cNvSpPr txBox="1">
            <a:spLocks noChangeArrowheads="1"/>
          </p:cNvSpPr>
          <p:nvPr/>
        </p:nvSpPr>
        <p:spPr bwMode="auto">
          <a:xfrm>
            <a:off x="5586413" y="3281363"/>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25" name="Rectangle 238"/>
          <p:cNvSpPr>
            <a:spLocks noChangeArrowheads="1"/>
          </p:cNvSpPr>
          <p:nvPr/>
        </p:nvSpPr>
        <p:spPr bwMode="auto">
          <a:xfrm>
            <a:off x="6619875" y="5505450"/>
            <a:ext cx="8191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6" name="Text Box 245"/>
          <p:cNvSpPr txBox="1">
            <a:spLocks noChangeArrowheads="1"/>
          </p:cNvSpPr>
          <p:nvPr/>
        </p:nvSpPr>
        <p:spPr bwMode="auto">
          <a:xfrm>
            <a:off x="6700838" y="3643313"/>
            <a:ext cx="64633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25</a:t>
            </a:r>
          </a:p>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850</a:t>
            </a:r>
            <a:endParaRPr lang="en-US" sz="2400" dirty="0">
              <a:effectLst>
                <a:outerShdw blurRad="38100" dist="38100" dir="2700000" algn="tl">
                  <a:srgbClr val="000000"/>
                </a:outerShdw>
              </a:effectLst>
              <a:latin typeface="Book Antiqua" pitchFamily="18" charset="0"/>
            </a:endParaRPr>
          </a:p>
        </p:txBody>
      </p:sp>
      <p:sp>
        <p:nvSpPr>
          <p:cNvPr id="27" name="Text Box 246"/>
          <p:cNvSpPr txBox="1">
            <a:spLocks noChangeArrowheads="1"/>
          </p:cNvSpPr>
          <p:nvPr/>
        </p:nvSpPr>
        <p:spPr bwMode="auto">
          <a:xfrm>
            <a:off x="6843713" y="2909888"/>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28" name="Text Box 247"/>
          <p:cNvSpPr txBox="1">
            <a:spLocks noChangeArrowheads="1"/>
          </p:cNvSpPr>
          <p:nvPr/>
        </p:nvSpPr>
        <p:spPr bwMode="auto">
          <a:xfrm>
            <a:off x="6843713" y="328136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29"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30" name="Rectangle 238"/>
          <p:cNvSpPr>
            <a:spLocks noChangeArrowheads="1"/>
          </p:cNvSpPr>
          <p:nvPr/>
        </p:nvSpPr>
        <p:spPr bwMode="auto">
          <a:xfrm>
            <a:off x="7743825" y="5505450"/>
            <a:ext cx="8953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1"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13.04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4.55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65.35</a:t>
            </a:r>
            <a:endParaRPr lang="en-US" sz="2400" dirty="0">
              <a:effectLst>
                <a:outerShdw blurRad="38100" dist="38100" dir="2700000" algn="tl">
                  <a:srgbClr val="000000"/>
                </a:outerShdw>
              </a:effectLst>
              <a:latin typeface="Book Antiqua" pitchFamily="18" charset="0"/>
            </a:endParaRPr>
          </a:p>
        </p:txBody>
      </p:sp>
      <p:sp>
        <p:nvSpPr>
          <p:cNvPr id="32"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4.17</a:t>
            </a:r>
            <a:endParaRPr lang="en-US" sz="2400" dirty="0">
              <a:effectLst>
                <a:outerShdw blurRad="38100" dist="38100" dir="2700000" algn="tl">
                  <a:srgbClr val="000000"/>
                </a:outerShdw>
              </a:effectLst>
              <a:latin typeface="Book Antiqua" pitchFamily="18" charset="0"/>
            </a:endParaRPr>
          </a:p>
        </p:txBody>
      </p:sp>
      <p:sp>
        <p:nvSpPr>
          <p:cNvPr id="33"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34"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5" name="Text Box 246"/>
          <p:cNvSpPr txBox="1">
            <a:spLocks noChangeArrowheads="1"/>
          </p:cNvSpPr>
          <p:nvPr/>
        </p:nvSpPr>
        <p:spPr bwMode="auto">
          <a:xfrm>
            <a:off x="2643188" y="218598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p:txBody>
      </p:sp>
      <p:sp>
        <p:nvSpPr>
          <p:cNvPr id="36" name="Text Box 246"/>
          <p:cNvSpPr txBox="1">
            <a:spLocks noChangeArrowheads="1"/>
          </p:cNvSpPr>
          <p:nvPr/>
        </p:nvSpPr>
        <p:spPr bwMode="auto">
          <a:xfrm>
            <a:off x="2643188" y="254793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115</a:t>
            </a:r>
            <a:endParaRPr lang="en-US" sz="2400" dirty="0">
              <a:effectLst>
                <a:outerShdw blurRad="38100" dist="38100" dir="2700000" algn="tl">
                  <a:srgbClr val="000000"/>
                </a:outerShdw>
              </a:effectLst>
              <a:latin typeface="Book Antiqua" pitchFamily="18" charset="0"/>
            </a:endParaRPr>
          </a:p>
        </p:txBody>
      </p:sp>
      <p:sp>
        <p:nvSpPr>
          <p:cNvPr id="37" name="Text Box 246"/>
          <p:cNvSpPr txBox="1">
            <a:spLocks noChangeArrowheads="1"/>
          </p:cNvSpPr>
          <p:nvPr/>
        </p:nvSpPr>
        <p:spPr bwMode="auto">
          <a:xfrm>
            <a:off x="4090988" y="217646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4090988" y="253841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9" name="Text Box 246"/>
          <p:cNvSpPr txBox="1">
            <a:spLocks noChangeArrowheads="1"/>
          </p:cNvSpPr>
          <p:nvPr/>
        </p:nvSpPr>
        <p:spPr bwMode="auto">
          <a:xfrm>
            <a:off x="5576888" y="2176463"/>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40" name="Text Box 246"/>
          <p:cNvSpPr txBox="1">
            <a:spLocks noChangeArrowheads="1"/>
          </p:cNvSpPr>
          <p:nvPr/>
        </p:nvSpPr>
        <p:spPr bwMode="auto">
          <a:xfrm>
            <a:off x="5424488" y="253841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41" name="Text Box 246"/>
          <p:cNvSpPr txBox="1">
            <a:spLocks noChangeArrowheads="1"/>
          </p:cNvSpPr>
          <p:nvPr/>
        </p:nvSpPr>
        <p:spPr bwMode="auto">
          <a:xfrm>
            <a:off x="6681788" y="254793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p:txBody>
      </p:sp>
      <p:sp>
        <p:nvSpPr>
          <p:cNvPr id="42" name="Text Box 246"/>
          <p:cNvSpPr txBox="1">
            <a:spLocks noChangeArrowheads="1"/>
          </p:cNvSpPr>
          <p:nvPr/>
        </p:nvSpPr>
        <p:spPr bwMode="auto">
          <a:xfrm>
            <a:off x="6824663" y="2185988"/>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43"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7929563" y="253841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8.00</a:t>
            </a:r>
            <a:endParaRPr lang="en-US" sz="2400" dirty="0">
              <a:effectLst>
                <a:outerShdw blurRad="38100" dist="38100" dir="2700000" algn="tl">
                  <a:srgbClr val="000000"/>
                </a:outerShdw>
              </a:effectLst>
              <a:latin typeface="Book Antiqua" pitchFamily="18" charset="0"/>
            </a:endParaRPr>
          </a:p>
        </p:txBody>
      </p:sp>
      <p:sp>
        <p:nvSpPr>
          <p:cNvPr id="45" name="Text Box 249"/>
          <p:cNvSpPr txBox="1">
            <a:spLocks noChangeArrowheads="1"/>
          </p:cNvSpPr>
          <p:nvPr/>
        </p:nvSpPr>
        <p:spPr bwMode="auto">
          <a:xfrm>
            <a:off x="41211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7"/>
          <p:cNvSpPr>
            <a:spLocks noChangeArrowheads="1"/>
          </p:cNvSpPr>
          <p:nvPr/>
        </p:nvSpPr>
        <p:spPr bwMode="auto">
          <a:xfrm>
            <a:off x="701676" y="106521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Naive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392488" y="1789113"/>
          <a:ext cx="2379662" cy="811212"/>
        </p:xfrm>
        <a:graphic>
          <a:graphicData uri="http://schemas.openxmlformats.org/presentationml/2006/ole">
            <mc:AlternateContent xmlns:mc="http://schemas.openxmlformats.org/markup-compatibility/2006">
              <mc:Choice xmlns:v="urn:schemas-microsoft-com:vml" Requires="v">
                <p:oleObj spid="_x0000_s203796" name="Equation" r:id="rId3" imgW="1155600" imgH="393480" progId="Equation.DSMT4">
                  <p:embed/>
                </p:oleObj>
              </mc:Choice>
              <mc:Fallback>
                <p:oleObj name="Equation" r:id="rId3" imgW="115560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488" y="1789113"/>
                        <a:ext cx="237966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3275013" y="2789238"/>
          <a:ext cx="2614612" cy="811212"/>
        </p:xfrm>
        <a:graphic>
          <a:graphicData uri="http://schemas.openxmlformats.org/presentationml/2006/ole">
            <mc:AlternateContent xmlns:mc="http://schemas.openxmlformats.org/markup-compatibility/2006">
              <mc:Choice xmlns:v="urn:schemas-microsoft-com:vml" Requires="v">
                <p:oleObj spid="_x0000_s203797" name="Equation" r:id="rId5" imgW="1269720" imgH="393480" progId="Equation.DSMT4">
                  <p:embed/>
                </p:oleObj>
              </mc:Choice>
              <mc:Fallback>
                <p:oleObj name="Equation" r:id="rId5" imgW="126972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2789238"/>
                        <a:ext cx="261461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987675" y="3836988"/>
          <a:ext cx="3189288" cy="811212"/>
        </p:xfrm>
        <a:graphic>
          <a:graphicData uri="http://schemas.openxmlformats.org/presentationml/2006/ole">
            <mc:AlternateContent xmlns:mc="http://schemas.openxmlformats.org/markup-compatibility/2006">
              <mc:Choice xmlns:v="urn:schemas-microsoft-com:vml" Requires="v">
                <p:oleObj spid="_x0000_s203798" name="Equation" r:id="rId7" imgW="1549080" imgH="393480" progId="Equation.DSMT4">
                  <p:embed/>
                </p:oleObj>
              </mc:Choice>
              <mc:Fallback>
                <p:oleObj name="Equation" r:id="rId7" imgW="15490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675" y="3836988"/>
                        <a:ext cx="3189288"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6613" y="242888"/>
            <a:ext cx="7475537" cy="433387"/>
          </a:xfrm>
          <a:noFill/>
          <a:ln/>
        </p:spPr>
        <p:txBody>
          <a:bodyPr/>
          <a:lstStyle/>
          <a:p>
            <a:r>
              <a:rPr lang="en-US" dirty="0" smtClean="0"/>
              <a:t>Moving Averages and Exponential Smoothing</a:t>
            </a:r>
            <a:endParaRPr lang="en-US" dirty="0"/>
          </a:p>
        </p:txBody>
      </p:sp>
      <p:sp>
        <p:nvSpPr>
          <p:cNvPr id="9220" name="Rectangle 4"/>
          <p:cNvSpPr>
            <a:spLocks noChangeArrowheads="1"/>
          </p:cNvSpPr>
          <p:nvPr/>
        </p:nvSpPr>
        <p:spPr bwMode="auto">
          <a:xfrm>
            <a:off x="700089" y="1068388"/>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Now we discuss three forecasting methods that are appropriate for a time series with a horizontal pattern: </a:t>
            </a:r>
            <a:endParaRPr lang="en-US" sz="2400" dirty="0">
              <a:effectLst>
                <a:outerShdw blurRad="38100" dist="38100" dir="2700000" algn="tl">
                  <a:srgbClr val="000000"/>
                </a:outerShdw>
              </a:effectLst>
              <a:latin typeface="Book Antiqua" pitchFamily="18" charset="0"/>
            </a:endParaRPr>
          </a:p>
        </p:txBody>
      </p:sp>
      <p:grpSp>
        <p:nvGrpSpPr>
          <p:cNvPr id="21" name="Group 20"/>
          <p:cNvGrpSpPr/>
          <p:nvPr/>
        </p:nvGrpSpPr>
        <p:grpSpPr>
          <a:xfrm>
            <a:off x="2790826" y="3019425"/>
            <a:ext cx="3543300" cy="552450"/>
            <a:chOff x="2495551" y="3019425"/>
            <a:chExt cx="3543300" cy="552450"/>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9230" name="Rectangle 14"/>
            <p:cNvSpPr>
              <a:spLocks noChangeArrowheads="1"/>
            </p:cNvSpPr>
            <p:nvPr/>
          </p:nvSpPr>
          <p:spPr bwMode="auto">
            <a:xfrm>
              <a:off x="2495551" y="3019425"/>
              <a:ext cx="3543300" cy="552450"/>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9224" name="Text Box 8"/>
            <p:cNvSpPr txBox="1">
              <a:spLocks noChangeArrowheads="1"/>
            </p:cNvSpPr>
            <p:nvPr/>
          </p:nvSpPr>
          <p:spPr bwMode="auto">
            <a:xfrm>
              <a:off x="2616043" y="3052763"/>
              <a:ext cx="3413282" cy="457200"/>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square">
              <a:spAutoFit/>
            </a:bodyPr>
            <a:lstStyle/>
            <a:p>
              <a:pPr algn="l"/>
              <a:r>
                <a:rPr lang="en-US" sz="2400" dirty="0">
                  <a:effectLst>
                    <a:outerShdw blurRad="38100" dist="38100" dir="2700000" algn="tl">
                      <a:srgbClr val="000000"/>
                    </a:outerShdw>
                  </a:effectLst>
                  <a:latin typeface="Book Antiqua" pitchFamily="18" charset="0"/>
                </a:rPr>
                <a:t>Exponential Smoothing</a:t>
              </a:r>
            </a:p>
          </p:txBody>
        </p:sp>
      </p:grpSp>
      <p:grpSp>
        <p:nvGrpSpPr>
          <p:cNvPr id="9233" name="Group 17"/>
          <p:cNvGrpSpPr>
            <a:grpSpLocks/>
          </p:cNvGrpSpPr>
          <p:nvPr/>
        </p:nvGrpSpPr>
        <p:grpSpPr bwMode="auto">
          <a:xfrm>
            <a:off x="4000500" y="2371725"/>
            <a:ext cx="4152900" cy="552450"/>
            <a:chOff x="1764" y="2880"/>
            <a:chExt cx="2556" cy="348"/>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9228" name="Rectangle 12"/>
            <p:cNvSpPr>
              <a:spLocks noChangeArrowheads="1"/>
            </p:cNvSpPr>
            <p:nvPr/>
          </p:nvSpPr>
          <p:spPr bwMode="auto">
            <a:xfrm>
              <a:off x="1764" y="2880"/>
              <a:ext cx="2556" cy="34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9225" name="Text Box 9"/>
            <p:cNvSpPr txBox="1">
              <a:spLocks noChangeArrowheads="1"/>
            </p:cNvSpPr>
            <p:nvPr/>
          </p:nvSpPr>
          <p:spPr bwMode="auto">
            <a:xfrm>
              <a:off x="1814" y="2901"/>
              <a:ext cx="2456" cy="288"/>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r>
                <a:rPr lang="en-US" sz="2400" dirty="0">
                  <a:effectLst>
                    <a:outerShdw blurRad="38100" dist="38100" dir="2700000" algn="tl">
                      <a:srgbClr val="000000"/>
                    </a:outerShdw>
                  </a:effectLst>
                  <a:latin typeface="Book Antiqua" pitchFamily="18" charset="0"/>
                </a:rPr>
                <a:t>Weighted Moving Averages</a:t>
              </a:r>
            </a:p>
          </p:txBody>
        </p:sp>
      </p:grpSp>
      <p:grpSp>
        <p:nvGrpSpPr>
          <p:cNvPr id="20" name="Group 19"/>
          <p:cNvGrpSpPr/>
          <p:nvPr/>
        </p:nvGrpSpPr>
        <p:grpSpPr>
          <a:xfrm>
            <a:off x="1123950" y="2371725"/>
            <a:ext cx="2790824" cy="552450"/>
            <a:chOff x="2114550" y="2419350"/>
            <a:chExt cx="2790824" cy="552450"/>
          </a:xfr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scene3d>
            <a:camera prst="orthographicFront">
              <a:rot lat="0" lon="0" rev="0"/>
            </a:camera>
            <a:lightRig rig="balanced" dir="t">
              <a:rot lat="0" lon="0" rev="8700000"/>
            </a:lightRig>
          </a:scene3d>
        </p:grpSpPr>
        <p:sp>
          <p:nvSpPr>
            <p:cNvPr id="9229" name="Rectangle 13"/>
            <p:cNvSpPr>
              <a:spLocks noChangeArrowheads="1"/>
            </p:cNvSpPr>
            <p:nvPr/>
          </p:nvSpPr>
          <p:spPr bwMode="auto">
            <a:xfrm>
              <a:off x="2114550" y="2419350"/>
              <a:ext cx="2781300" cy="552450"/>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9227" name="Text Box 11"/>
            <p:cNvSpPr txBox="1">
              <a:spLocks noChangeArrowheads="1"/>
            </p:cNvSpPr>
            <p:nvPr/>
          </p:nvSpPr>
          <p:spPr bwMode="auto">
            <a:xfrm>
              <a:off x="2180233" y="2452688"/>
              <a:ext cx="2725141" cy="457200"/>
            </a:xfrm>
            <a:prstGeom prst="rect">
              <a:avLst/>
            </a:prstGeom>
            <a:grp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square">
              <a:spAutoFit/>
            </a:bodyPr>
            <a:lstStyle/>
            <a:p>
              <a:pPr algn="l"/>
              <a:r>
                <a:rPr lang="en-US" sz="2400" dirty="0">
                  <a:effectLst>
                    <a:outerShdw blurRad="38100" dist="38100" dir="2700000" algn="tl">
                      <a:srgbClr val="000000"/>
                    </a:outerShdw>
                  </a:effectLst>
                  <a:latin typeface="Book Antiqua" pitchFamily="18" charset="0"/>
                </a:rPr>
                <a:t>Moving Averages</a:t>
              </a:r>
            </a:p>
          </p:txBody>
        </p:sp>
      </p:grpSp>
      <p:sp>
        <p:nvSpPr>
          <p:cNvPr id="18" name="Rectangle 4"/>
          <p:cNvSpPr>
            <a:spLocks noChangeArrowheads="1"/>
          </p:cNvSpPr>
          <p:nvPr/>
        </p:nvSpPr>
        <p:spPr bwMode="auto">
          <a:xfrm>
            <a:off x="700089" y="3649663"/>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They are called </a:t>
            </a:r>
            <a:r>
              <a:rPr lang="en-US" sz="2400" u="sng" dirty="0" smtClean="0">
                <a:effectLst>
                  <a:outerShdw blurRad="38100" dist="38100" dir="2700000" algn="tl">
                    <a:srgbClr val="000000"/>
                  </a:outerShdw>
                </a:effectLst>
                <a:latin typeface="Book Antiqua" pitchFamily="18" charset="0"/>
              </a:rPr>
              <a:t>smoothing methods</a:t>
            </a:r>
            <a:r>
              <a:rPr lang="en-US" sz="2400" dirty="0" smtClean="0">
                <a:effectLst>
                  <a:outerShdw blurRad="38100" dist="38100" dir="2700000" algn="tl">
                    <a:srgbClr val="000000"/>
                  </a:outerShdw>
                </a:effectLst>
                <a:latin typeface="Book Antiqua" pitchFamily="18" charset="0"/>
              </a:rPr>
              <a:t> because their objective is to smooth out the random fluctuations in the time series.</a:t>
            </a:r>
            <a:endParaRPr lang="en-US" sz="2400" dirty="0">
              <a:effectLst>
                <a:outerShdw blurRad="38100" dist="38100" dir="2700000" algn="tl">
                  <a:srgbClr val="000000"/>
                </a:outerShdw>
              </a:effectLst>
              <a:latin typeface="Book Antiqua" pitchFamily="18" charset="0"/>
            </a:endParaRPr>
          </a:p>
        </p:txBody>
      </p:sp>
      <p:sp>
        <p:nvSpPr>
          <p:cNvPr id="22" name="Rectangle 4"/>
          <p:cNvSpPr>
            <a:spLocks noChangeArrowheads="1"/>
          </p:cNvSpPr>
          <p:nvPr/>
        </p:nvSpPr>
        <p:spPr bwMode="auto">
          <a:xfrm>
            <a:off x="700089" y="4849814"/>
            <a:ext cx="7339012" cy="9509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They are most appropriate for short-range forecasts.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823913" y="242888"/>
            <a:ext cx="7475537" cy="433387"/>
          </a:xfrm>
          <a:noFill/>
          <a:ln/>
        </p:spPr>
        <p:txBody>
          <a:bodyPr/>
          <a:lstStyle/>
          <a:p>
            <a:r>
              <a:rPr lang="en-US" dirty="0" smtClean="0"/>
              <a:t>Moving Averages</a:t>
            </a:r>
            <a:endParaRPr lang="en-US" dirty="0"/>
          </a:p>
        </p:txBody>
      </p:sp>
      <p:sp>
        <p:nvSpPr>
          <p:cNvPr id="10243" name="Rectangle 3"/>
          <p:cNvSpPr>
            <a:spLocks noGrp="1" noChangeArrowheads="1"/>
          </p:cNvSpPr>
          <p:nvPr>
            <p:ph idx="1"/>
          </p:nvPr>
        </p:nvSpPr>
        <p:spPr>
          <a:xfrm>
            <a:off x="520700" y="1198563"/>
            <a:ext cx="8101013" cy="1576387"/>
          </a:xfrm>
          <a:noFill/>
          <a:ln/>
        </p:spPr>
        <p:txBody>
          <a:bodyPr/>
          <a:lstStyle/>
          <a:p>
            <a:pPr>
              <a:buFont typeface="Monotype Sorts" pitchFamily="2" charset="2"/>
              <a:buNone/>
            </a:pPr>
            <a:r>
              <a:rPr lang="en-US" dirty="0"/>
              <a:t>		The moving averages method </a:t>
            </a:r>
            <a:r>
              <a:rPr lang="en-US" dirty="0" smtClean="0"/>
              <a:t>uses the average of the most recent </a:t>
            </a:r>
            <a:r>
              <a:rPr lang="en-US" i="1" dirty="0" smtClean="0"/>
              <a:t>k</a:t>
            </a:r>
            <a:r>
              <a:rPr lang="en-US" dirty="0" smtClean="0"/>
              <a:t> data values in the time series. As the forecast for the next period.</a:t>
            </a:r>
            <a:endParaRPr lang="en-US" dirty="0"/>
          </a:p>
        </p:txBody>
      </p:sp>
      <p:sp>
        <p:nvSpPr>
          <p:cNvPr id="10245" name="Rectangle 5"/>
          <p:cNvSpPr>
            <a:spLocks noChangeArrowheads="1"/>
          </p:cNvSpPr>
          <p:nvPr/>
        </p:nvSpPr>
        <p:spPr bwMode="auto">
          <a:xfrm>
            <a:off x="581024" y="2581275"/>
            <a:ext cx="7974013" cy="1143000"/>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graphicFrame>
        <p:nvGraphicFramePr>
          <p:cNvPr id="10244" name="Object 4"/>
          <p:cNvGraphicFramePr>
            <a:graphicFrameLocks noChangeAspect="1"/>
          </p:cNvGraphicFramePr>
          <p:nvPr/>
        </p:nvGraphicFramePr>
        <p:xfrm>
          <a:off x="720725" y="2720975"/>
          <a:ext cx="7699375" cy="912813"/>
        </p:xfrm>
        <a:graphic>
          <a:graphicData uri="http://schemas.openxmlformats.org/presentationml/2006/ole">
            <mc:AlternateContent xmlns:mc="http://schemas.openxmlformats.org/markup-compatibility/2006">
              <mc:Choice xmlns:v="urn:schemas-microsoft-com:vml" Requires="v">
                <p:oleObj spid="_x0000_s10250" name="Equation" r:id="rId4" imgW="3238200" imgH="380880" progId="Equation.DSMT4">
                  <p:embed/>
                </p:oleObj>
              </mc:Choice>
              <mc:Fallback>
                <p:oleObj name="Equation" r:id="rId4" imgW="3238200" imgH="38088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725" y="2720975"/>
                        <a:ext cx="7699375" cy="912813"/>
                      </a:xfrm>
                      <a:prstGeom prst="rect">
                        <a:avLst/>
                      </a:prstGeom>
                      <a:noFill/>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904875" y="3857625"/>
            <a:ext cx="7556877" cy="830997"/>
          </a:xfrm>
          <a:prstGeom prst="rect">
            <a:avLst/>
          </a:prstGeom>
          <a:noFill/>
        </p:spPr>
        <p:txBody>
          <a:bodyPr wrap="none" rtlCol="0">
            <a:spAutoFit/>
          </a:bodyPr>
          <a:lstStyle/>
          <a:p>
            <a:pPr algn="l"/>
            <a:r>
              <a:rPr lang="en-US" sz="2400" dirty="0" smtClean="0">
                <a:latin typeface="+mn-lt"/>
              </a:rPr>
              <a:t>where: </a:t>
            </a:r>
          </a:p>
          <a:p>
            <a:pPr algn="l"/>
            <a:r>
              <a:rPr lang="en-US" sz="2400" i="1" dirty="0" smtClean="0">
                <a:latin typeface="+mn-lt"/>
              </a:rPr>
              <a:t>              F</a:t>
            </a:r>
            <a:r>
              <a:rPr lang="en-US" sz="2400" i="1" baseline="-25000" dirty="0" smtClean="0">
                <a:latin typeface="+mn-lt"/>
              </a:rPr>
              <a:t>t</a:t>
            </a:r>
            <a:r>
              <a:rPr lang="en-US" sz="2400" baseline="-25000" dirty="0" smtClean="0">
                <a:latin typeface="+mn-lt"/>
              </a:rPr>
              <a:t>+1</a:t>
            </a:r>
            <a:r>
              <a:rPr lang="en-US" sz="2400" dirty="0" smtClean="0">
                <a:latin typeface="+mn-lt"/>
              </a:rPr>
              <a:t>= forecast of the time series for period </a:t>
            </a:r>
            <a:r>
              <a:rPr lang="en-US" sz="2400" i="1" dirty="0" smtClean="0">
                <a:latin typeface="+mn-lt"/>
              </a:rPr>
              <a:t>t</a:t>
            </a:r>
            <a:r>
              <a:rPr lang="en-US" sz="2400" dirty="0" smtClean="0">
                <a:latin typeface="+mn-lt"/>
              </a:rPr>
              <a:t> + 1</a:t>
            </a:r>
            <a:endParaRPr lang="en-US" sz="2400" dirty="0">
              <a:latin typeface="+mn-lt"/>
            </a:endParaRPr>
          </a:p>
        </p:txBody>
      </p:sp>
      <p:sp>
        <p:nvSpPr>
          <p:cNvPr id="13" name="Rectangle 3"/>
          <p:cNvSpPr txBox="1">
            <a:spLocks noChangeArrowheads="1"/>
          </p:cNvSpPr>
          <p:nvPr/>
        </p:nvSpPr>
        <p:spPr bwMode="auto">
          <a:xfrm>
            <a:off x="530225" y="4760913"/>
            <a:ext cx="8101013" cy="992187"/>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Each observation in the moving average calculation receives the same weight.</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7088" y="192088"/>
            <a:ext cx="7475537" cy="519112"/>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4"/>
          <p:cNvSpPr>
            <a:spLocks noChangeArrowheads="1"/>
          </p:cNvSpPr>
          <p:nvPr/>
        </p:nvSpPr>
        <p:spPr bwMode="auto">
          <a:xfrm>
            <a:off x="700089" y="1068388"/>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term </a:t>
            </a:r>
            <a:r>
              <a:rPr lang="en-US" sz="2400" i="1" dirty="0" smtClean="0">
                <a:effectLst>
                  <a:outerShdw blurRad="38100" dist="38100" dir="2700000" algn="tl">
                    <a:srgbClr val="000000"/>
                  </a:outerShdw>
                </a:effectLst>
                <a:latin typeface="Book Antiqua" pitchFamily="18" charset="0"/>
              </a:rPr>
              <a:t>moving</a:t>
            </a:r>
            <a:r>
              <a:rPr lang="en-US" sz="2400" dirty="0" smtClean="0">
                <a:effectLst>
                  <a:outerShdw blurRad="38100" dist="38100" dir="2700000" algn="tl">
                    <a:srgbClr val="000000"/>
                  </a:outerShdw>
                </a:effectLst>
                <a:latin typeface="Book Antiqua" pitchFamily="18" charset="0"/>
              </a:rPr>
              <a:t> is used because every time a new observation becomes available for the time series, it replaces the oldest observation in the equation.</a:t>
            </a:r>
            <a:endParaRPr lang="en-US" sz="2400" dirty="0">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2287589"/>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As a result, the average will change, or move, as new observations become available.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7088" y="192088"/>
            <a:ext cx="7475537" cy="519112"/>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4"/>
          <p:cNvSpPr>
            <a:spLocks noChangeArrowheads="1"/>
          </p:cNvSpPr>
          <p:nvPr/>
        </p:nvSpPr>
        <p:spPr bwMode="auto">
          <a:xfrm>
            <a:off x="700089" y="3125788"/>
            <a:ext cx="7339012" cy="1017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more past observations are considered relevant, then a larger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is better.</a:t>
            </a:r>
            <a:endParaRPr lang="en-US" sz="2400" dirty="0">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2316164"/>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smaller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will track shifts in a time series more quickly than a larger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
        <p:nvSpPr>
          <p:cNvPr id="7" name="Rectangle 6"/>
          <p:cNvSpPr>
            <a:spLocks noChangeArrowheads="1"/>
          </p:cNvSpPr>
          <p:nvPr/>
        </p:nvSpPr>
        <p:spPr bwMode="auto">
          <a:xfrm>
            <a:off x="700089" y="1068389"/>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To use moving averages to forecast, we must first select the order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or number of time series values, to be included in the moving average.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Forecasting methods can be classified as qualitative or quantitative.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2733886"/>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Such methods are appropriate when historical data on the variable being forecast are either not applicable or unavailable.</a:t>
            </a:r>
            <a:endParaRPr lang="en-US" sz="2400" dirty="0">
              <a:effectLst>
                <a:outerShdw blurRad="38100" dist="38100" dir="2700000" algn="tl">
                  <a:srgbClr val="000000"/>
                </a:outerShdw>
              </a:effectLst>
              <a:latin typeface="Book Antiqua" pitchFamily="18" charset="0"/>
            </a:endParaRPr>
          </a:p>
        </p:txBody>
      </p:sp>
      <p:sp>
        <p:nvSpPr>
          <p:cNvPr id="8" name="Rectangle 9"/>
          <p:cNvSpPr>
            <a:spLocks noChangeArrowheads="1"/>
          </p:cNvSpPr>
          <p:nvPr/>
        </p:nvSpPr>
        <p:spPr bwMode="auto">
          <a:xfrm>
            <a:off x="707348" y="189750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dirty="0" smtClean="0">
                <a:effectLst>
                  <a:outerShdw blurRad="38100" dist="38100" dir="2700000" algn="tl">
                    <a:srgbClr val="000000"/>
                  </a:outerShdw>
                </a:effectLst>
                <a:latin typeface="Book Antiqua" pitchFamily="18" charset="0"/>
              </a:rPr>
              <a:t>Qualitative </a:t>
            </a:r>
            <a:r>
              <a:rPr lang="en-US" sz="2400" u="sng" dirty="0">
                <a:effectLst>
                  <a:outerShdw blurRad="38100" dist="38100" dir="2700000" algn="tl">
                    <a:srgbClr val="000000"/>
                  </a:outerShdw>
                </a:effectLst>
                <a:latin typeface="Book Antiqua" pitchFamily="18" charset="0"/>
              </a:rPr>
              <a:t>methods</a:t>
            </a: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generally involve the use of expert judgment to develop forecasts.</a:t>
            </a:r>
            <a:endParaRPr lang="en-US" sz="2400" dirty="0">
              <a:effectLst>
                <a:outerShdw blurRad="38100" dist="38100" dir="2700000" algn="tl">
                  <a:srgbClr val="000000"/>
                </a:outerShdw>
              </a:effectLst>
              <a:latin typeface="Book Antiqua" pitchFamily="18" charset="0"/>
            </a:endParaRPr>
          </a:p>
        </p:txBody>
      </p:sp>
      <p:sp>
        <p:nvSpPr>
          <p:cNvPr id="10" name="Rectangle 10"/>
          <p:cNvSpPr>
            <a:spLocks noChangeArrowheads="1"/>
          </p:cNvSpPr>
          <p:nvPr/>
        </p:nvSpPr>
        <p:spPr bwMode="auto">
          <a:xfrm>
            <a:off x="700088" y="3905461"/>
            <a:ext cx="7704137" cy="923714"/>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will focus exclusively on quantitative forecasting methods in this chapter.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512763" y="1554163"/>
            <a:ext cx="8383587" cy="37226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     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Drugs uses </a:t>
            </a:r>
            <a:r>
              <a:rPr lang="en-US" sz="2400" dirty="0">
                <a:effectLst>
                  <a:outerShdw blurRad="38100" dist="38100" dir="2700000" algn="tl">
                    <a:srgbClr val="000000"/>
                  </a:outerShdw>
                </a:effectLst>
                <a:latin typeface="Book Antiqua" pitchFamily="18" charset="0"/>
              </a:rPr>
              <a:t>a </a:t>
            </a:r>
            <a:r>
              <a:rPr lang="en-US" sz="2400" dirty="0" smtClean="0">
                <a:effectLst>
                  <a:outerShdw blurRad="38100" dist="38100" dir="2700000" algn="tl">
                    <a:srgbClr val="000000"/>
                  </a:outerShdw>
                </a:effectLst>
                <a:latin typeface="Book Antiqua" pitchFamily="18" charset="0"/>
              </a:rPr>
              <a:t>3-period moving </a:t>
            </a:r>
            <a:r>
              <a:rPr lang="en-US" sz="2400" dirty="0">
                <a:effectLst>
                  <a:outerShdw blurRad="38100" dist="38100" dir="2700000" algn="tl">
                    <a:srgbClr val="000000"/>
                  </a:outerShdw>
                </a:effectLst>
                <a:latin typeface="Book Antiqua" pitchFamily="18" charset="0"/>
              </a:rPr>
              <a:t>average </a:t>
            </a:r>
            <a:r>
              <a:rPr lang="en-US" sz="2400" dirty="0" smtClean="0">
                <a:effectLst>
                  <a:outerShdw blurRad="38100" dist="38100" dir="2700000" algn="tl">
                    <a:srgbClr val="000000"/>
                  </a:outerShdw>
                </a:effectLst>
                <a:latin typeface="Book Antiqua" pitchFamily="18" charset="0"/>
              </a:rPr>
              <a:t>to</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forecast sales</a:t>
            </a:r>
            <a:r>
              <a:rPr lang="en-US" sz="2400" dirty="0" smtClean="0">
                <a:effectLst>
                  <a:outerShdw blurRad="38100" dist="38100" dir="2700000" algn="tl">
                    <a:srgbClr val="000000"/>
                  </a:outerShdw>
                </a:effectLst>
                <a:latin typeface="Book Antiqua" pitchFamily="18" charset="0"/>
              </a:rPr>
              <a:t>, what are the forecasts for weeks 4-11?</a:t>
            </a:r>
            <a:endParaRPr lang="en-US" sz="2400" dirty="0">
              <a:effectLst>
                <a:outerShdw blurRad="38100" dist="38100" dir="2700000" algn="tl">
                  <a:srgbClr val="000000"/>
                </a:outerShdw>
              </a:effectLst>
              <a:latin typeface="Book Antiqua" pitchFamily="18" charset="0"/>
            </a:endParaRPr>
          </a:p>
        </p:txBody>
      </p:sp>
      <p:sp>
        <p:nvSpPr>
          <p:cNvPr id="126009" name="Rectangle 57"/>
          <p:cNvSpPr>
            <a:spLocks noChangeArrowheads="1"/>
          </p:cNvSpPr>
          <p:nvPr/>
        </p:nvSpPr>
        <p:spPr bwMode="auto">
          <a:xfrm>
            <a:off x="701675" y="1065213"/>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sp>
        <p:nvSpPr>
          <p:cNvPr id="126011" name="Rectangle 59"/>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6" name="Rectangle 2"/>
          <p:cNvSpPr>
            <a:spLocks noChangeArrowheads="1"/>
          </p:cNvSpPr>
          <p:nvPr/>
        </p:nvSpPr>
        <p:spPr bwMode="auto">
          <a:xfrm>
            <a:off x="2362200" y="2695575"/>
            <a:ext cx="440690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 name="Line 5"/>
          <p:cNvSpPr>
            <a:spLocks noChangeShapeType="1"/>
          </p:cNvSpPr>
          <p:nvPr/>
        </p:nvSpPr>
        <p:spPr bwMode="auto">
          <a:xfrm>
            <a:off x="4572122" y="2946400"/>
            <a:ext cx="0" cy="2257425"/>
          </a:xfrm>
          <a:prstGeom prst="line">
            <a:avLst/>
          </a:prstGeom>
          <a:no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8" name="Text Box 120"/>
          <p:cNvSpPr txBox="1">
            <a:spLocks noChangeArrowheads="1"/>
          </p:cNvSpPr>
          <p:nvPr/>
        </p:nvSpPr>
        <p:spPr bwMode="auto">
          <a:xfrm>
            <a:off x="2837828" y="3214688"/>
            <a:ext cx="372513"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l">
              <a:lnSpc>
                <a:spcPct val="110000"/>
              </a:lnSpc>
            </a:pPr>
            <a:r>
              <a:rPr lang="en-US" sz="2400">
                <a:effectLst>
                  <a:outerShdw blurRad="38100" dist="38100" dir="2700000" algn="tl">
                    <a:srgbClr val="000000"/>
                  </a:outerShdw>
                </a:effectLst>
                <a:latin typeface="Book Antiqua" pitchFamily="18" charset="0"/>
              </a:rPr>
              <a:t>1</a:t>
            </a:r>
          </a:p>
          <a:p>
            <a:pPr algn="l">
              <a:lnSpc>
                <a:spcPct val="110000"/>
              </a:lnSpc>
            </a:pPr>
            <a:r>
              <a:rPr lang="en-US" sz="2400">
                <a:effectLst>
                  <a:outerShdw blurRad="38100" dist="38100" dir="2700000" algn="tl">
                    <a:srgbClr val="000000"/>
                  </a:outerShdw>
                </a:effectLst>
                <a:latin typeface="Book Antiqua" pitchFamily="18" charset="0"/>
              </a:rPr>
              <a:t>2</a:t>
            </a:r>
          </a:p>
          <a:p>
            <a:pPr algn="l">
              <a:lnSpc>
                <a:spcPct val="110000"/>
              </a:lnSpc>
            </a:pPr>
            <a:r>
              <a:rPr lang="en-US" sz="2400">
                <a:effectLst>
                  <a:outerShdw blurRad="38100" dist="38100" dir="2700000" algn="tl">
                    <a:srgbClr val="000000"/>
                  </a:outerShdw>
                </a:effectLst>
                <a:latin typeface="Book Antiqua" pitchFamily="18" charset="0"/>
              </a:rPr>
              <a:t>3</a:t>
            </a:r>
          </a:p>
          <a:p>
            <a:pPr algn="l">
              <a:lnSpc>
                <a:spcPct val="110000"/>
              </a:lnSpc>
            </a:pPr>
            <a:r>
              <a:rPr lang="en-US" sz="2400">
                <a:effectLst>
                  <a:outerShdw blurRad="38100" dist="38100" dir="2700000" algn="tl">
                    <a:srgbClr val="000000"/>
                  </a:outerShdw>
                </a:effectLst>
                <a:latin typeface="Book Antiqua" pitchFamily="18" charset="0"/>
              </a:rPr>
              <a:t>4</a:t>
            </a:r>
          </a:p>
          <a:p>
            <a:pPr algn="l">
              <a:lnSpc>
                <a:spcPct val="110000"/>
              </a:lnSpc>
            </a:pPr>
            <a:r>
              <a:rPr lang="en-US" sz="240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4967478" y="3214688"/>
            <a:ext cx="541198"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3628539" y="3214688"/>
            <a:ext cx="709883"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5905789" y="3214688"/>
            <a:ext cx="709883"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2444229" y="2824163"/>
            <a:ext cx="10525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4679307" y="2824163"/>
            <a:ext cx="10525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sz="2400" u="sng">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3510811" y="2824163"/>
            <a:ext cx="952368"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5745889" y="2824163"/>
            <a:ext cx="952368"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733550" y="1225550"/>
            <a:ext cx="5600700" cy="4838700"/>
            <a:chOff x="1733550" y="1238250"/>
            <a:chExt cx="5600700" cy="4838700"/>
          </a:xfrm>
          <a:scene3d>
            <a:camera prst="orthographicFront">
              <a:rot lat="0" lon="0" rev="0"/>
            </a:camera>
            <a:lightRig rig="balanced" dir="t">
              <a:rot lat="0" lon="0" rev="8700000"/>
            </a:lightRig>
          </a:scene3d>
        </p:grpSpPr>
        <p:sp>
          <p:nvSpPr>
            <p:cNvPr id="156911" name="Rectangle 239"/>
            <p:cNvSpPr>
              <a:spLocks noChangeArrowheads="1"/>
            </p:cNvSpPr>
            <p:nvPr/>
          </p:nvSpPr>
          <p:spPr bwMode="auto">
            <a:xfrm>
              <a:off x="1733550" y="1238250"/>
              <a:ext cx="5600700" cy="4838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156912" name="Text Box 240"/>
            <p:cNvSpPr txBox="1">
              <a:spLocks noChangeArrowheads="1"/>
            </p:cNvSpPr>
            <p:nvPr/>
          </p:nvSpPr>
          <p:spPr bwMode="auto">
            <a:xfrm>
              <a:off x="2273300" y="1824038"/>
              <a:ext cx="622300" cy="410845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a:effectLst>
                    <a:outerShdw blurRad="38100" dist="38100" dir="2700000" algn="tl">
                      <a:srgbClr val="000000"/>
                    </a:outerShdw>
                  </a:effectLst>
                  <a:latin typeface="Book Antiqua" pitchFamily="18" charset="0"/>
                </a:rPr>
                <a:t>10</a:t>
              </a:r>
            </a:p>
            <a:p>
              <a:r>
                <a:rPr lang="en-US" sz="2400" dirty="0">
                  <a:effectLst>
                    <a:outerShdw blurRad="38100" dist="38100" dir="2700000" algn="tl">
                      <a:srgbClr val="000000"/>
                    </a:outerShdw>
                  </a:effectLst>
                  <a:latin typeface="Book Antiqua" pitchFamily="18" charset="0"/>
                </a:rPr>
                <a:t>11</a:t>
              </a:r>
            </a:p>
          </p:txBody>
        </p:sp>
        <p:sp>
          <p:nvSpPr>
            <p:cNvPr id="156913" name="Text Box 241"/>
            <p:cNvSpPr txBox="1">
              <a:spLocks noChangeArrowheads="1"/>
            </p:cNvSpPr>
            <p:nvPr/>
          </p:nvSpPr>
          <p:spPr bwMode="auto">
            <a:xfrm>
              <a:off x="3511550" y="1824038"/>
              <a:ext cx="641350" cy="374332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156920" name="Text Box 248"/>
            <p:cNvSpPr txBox="1">
              <a:spLocks noChangeArrowheads="1"/>
            </p:cNvSpPr>
            <p:nvPr/>
          </p:nvSpPr>
          <p:spPr bwMode="auto">
            <a:xfrm>
              <a:off x="2047875" y="1328738"/>
              <a:ext cx="950913"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56921" name="Text Box 249"/>
            <p:cNvSpPr txBox="1">
              <a:spLocks noChangeArrowheads="1"/>
            </p:cNvSpPr>
            <p:nvPr/>
          </p:nvSpPr>
          <p:spPr bwMode="auto">
            <a:xfrm>
              <a:off x="3387725" y="132873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grpSp>
      <p:sp>
        <p:nvSpPr>
          <p:cNvPr id="156804"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56917" name="Text Box 245"/>
          <p:cNvSpPr txBox="1">
            <a:spLocks noChangeArrowheads="1"/>
          </p:cNvSpPr>
          <p:nvPr/>
        </p:nvSpPr>
        <p:spPr bwMode="auto">
          <a:xfrm>
            <a:off x="5205413" y="3643313"/>
            <a:ext cx="869950" cy="2282825"/>
          </a:xfrm>
          <a:prstGeom prst="rect">
            <a:avLst/>
          </a:prstGeom>
          <a:noFill/>
          <a:ln w="12700">
            <a:noFill/>
            <a:miter lim="800000"/>
            <a:headEnd type="none" w="sm" len="sm"/>
            <a:tailEnd type="none" w="sm" len="sm"/>
          </a:ln>
          <a:effectLst/>
        </p:spPr>
        <p:txBody>
          <a:bodyPr wrap="none">
            <a:spAutoFit/>
          </a:bodyPr>
          <a:lstStyle/>
          <a:p>
            <a:r>
              <a:rPr lang="en-US" sz="2400">
                <a:effectLst>
                  <a:outerShdw blurRad="38100" dist="38100" dir="2700000" algn="tl">
                    <a:srgbClr val="000000"/>
                  </a:outerShdw>
                </a:effectLst>
                <a:latin typeface="Book Antiqua" pitchFamily="18" charset="0"/>
              </a:rPr>
              <a:t>123.3</a:t>
            </a:r>
          </a:p>
          <a:p>
            <a:r>
              <a:rPr lang="en-US" sz="2400">
                <a:effectLst>
                  <a:outerShdw blurRad="38100" dist="38100" dir="2700000" algn="tl">
                    <a:srgbClr val="000000"/>
                  </a:outerShdw>
                </a:effectLst>
                <a:latin typeface="Book Antiqua" pitchFamily="18" charset="0"/>
              </a:rPr>
              <a:t>121.7</a:t>
            </a:r>
          </a:p>
          <a:p>
            <a:r>
              <a:rPr lang="en-US" sz="2400">
                <a:effectLst>
                  <a:outerShdw blurRad="38100" dist="38100" dir="2700000" algn="tl">
                    <a:srgbClr val="000000"/>
                  </a:outerShdw>
                </a:effectLst>
                <a:latin typeface="Book Antiqua" pitchFamily="18" charset="0"/>
              </a:rPr>
              <a:t>125.0</a:t>
            </a:r>
          </a:p>
          <a:p>
            <a:r>
              <a:rPr lang="en-US" sz="2400">
                <a:effectLst>
                  <a:outerShdw blurRad="38100" dist="38100" dir="2700000" algn="tl">
                    <a:srgbClr val="000000"/>
                  </a:outerShdw>
                </a:effectLst>
                <a:latin typeface="Book Antiqua" pitchFamily="18" charset="0"/>
              </a:rPr>
              <a:t>121.7</a:t>
            </a:r>
          </a:p>
          <a:p>
            <a:r>
              <a:rPr lang="en-US" sz="2400">
                <a:effectLst>
                  <a:outerShdw blurRad="38100" dist="38100" dir="2700000" algn="tl">
                    <a:srgbClr val="000000"/>
                  </a:outerShdw>
                </a:effectLst>
                <a:latin typeface="Book Antiqua" pitchFamily="18" charset="0"/>
              </a:rPr>
              <a:t>118.3</a:t>
            </a:r>
          </a:p>
          <a:p>
            <a:r>
              <a:rPr lang="en-US" sz="2400">
                <a:effectLst>
                  <a:outerShdw blurRad="38100" dist="38100" dir="2700000" algn="tl">
                    <a:srgbClr val="000000"/>
                  </a:outerShdw>
                </a:effectLst>
                <a:latin typeface="Book Antiqua" pitchFamily="18" charset="0"/>
              </a:rPr>
              <a:t>118.3</a:t>
            </a:r>
          </a:p>
        </p:txBody>
      </p:sp>
      <p:sp>
        <p:nvSpPr>
          <p:cNvPr id="156918" name="Text Box 246"/>
          <p:cNvSpPr txBox="1">
            <a:spLocks noChangeArrowheads="1"/>
          </p:cNvSpPr>
          <p:nvPr/>
        </p:nvSpPr>
        <p:spPr bwMode="auto">
          <a:xfrm>
            <a:off x="5214938" y="2909888"/>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116.7</a:t>
            </a:r>
          </a:p>
        </p:txBody>
      </p:sp>
      <p:sp>
        <p:nvSpPr>
          <p:cNvPr id="156919" name="Text Box 247"/>
          <p:cNvSpPr txBox="1">
            <a:spLocks noChangeArrowheads="1"/>
          </p:cNvSpPr>
          <p:nvPr/>
        </p:nvSpPr>
        <p:spPr bwMode="auto">
          <a:xfrm>
            <a:off x="5205413" y="3281363"/>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120.0</a:t>
            </a:r>
          </a:p>
        </p:txBody>
      </p:sp>
      <p:sp>
        <p:nvSpPr>
          <p:cNvPr id="156922" name="Text Box 250"/>
          <p:cNvSpPr txBox="1">
            <a:spLocks noChangeArrowheads="1"/>
          </p:cNvSpPr>
          <p:nvPr/>
        </p:nvSpPr>
        <p:spPr bwMode="auto">
          <a:xfrm>
            <a:off x="4624388" y="1328738"/>
            <a:ext cx="2076210"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3MA Forecast</a:t>
            </a:r>
            <a:endParaRPr lang="en-US" sz="2400" u="sng" dirty="0">
              <a:effectLst>
                <a:outerShdw blurRad="38100" dist="38100" dir="2700000" algn="tl">
                  <a:srgbClr val="000000"/>
                </a:outerShdw>
              </a:effectLst>
              <a:latin typeface="Book Antiqua" pitchFamily="18" charset="0"/>
            </a:endParaRPr>
          </a:p>
        </p:txBody>
      </p:sp>
      <p:sp>
        <p:nvSpPr>
          <p:cNvPr id="156925" name="AutoShape 253"/>
          <p:cNvSpPr>
            <a:spLocks noChangeArrowheads="1"/>
          </p:cNvSpPr>
          <p:nvPr/>
        </p:nvSpPr>
        <p:spPr bwMode="auto">
          <a:xfrm>
            <a:off x="5981701" y="2095500"/>
            <a:ext cx="2705099" cy="428625"/>
          </a:xfrm>
          <a:prstGeom prst="wedgeRoundRectCallout">
            <a:avLst>
              <a:gd name="adj1" fmla="val -47583"/>
              <a:gd name="adj2" fmla="val 160597"/>
              <a:gd name="adj3" fmla="val 16667"/>
            </a:avLst>
          </a:prstGeom>
          <a:gradFill rotWithShape="0">
            <a:gsLst>
              <a:gs pos="0">
                <a:srgbClr val="B2B2B2"/>
              </a:gs>
              <a:gs pos="100000">
                <a:srgbClr val="B2B2B2">
                  <a:gamma/>
                  <a:shade val="46275"/>
                  <a:invGamma/>
                </a:srgbClr>
              </a:gs>
            </a:gsLst>
            <a:path path="rect">
              <a:fillToRect l="50000" t="50000" r="50000" b="50000"/>
            </a:path>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a:effectLst>
                  <a:outerShdw blurRad="38100" dist="38100" dir="2700000" algn="tl">
                    <a:srgbClr val="000000"/>
                  </a:outerShdw>
                </a:effectLst>
                <a:latin typeface="Book Antiqua" pitchFamily="18" charset="0"/>
              </a:rPr>
              <a:t>(110 + 115 + 125)/3</a:t>
            </a:r>
          </a:p>
        </p:txBody>
      </p:sp>
      <p:sp>
        <p:nvSpPr>
          <p:cNvPr id="156926" name="AutoShape 254"/>
          <p:cNvSpPr>
            <a:spLocks/>
          </p:cNvSpPr>
          <p:nvPr/>
        </p:nvSpPr>
        <p:spPr bwMode="auto">
          <a:xfrm>
            <a:off x="4152900" y="1885950"/>
            <a:ext cx="495300" cy="1085850"/>
          </a:xfrm>
          <a:prstGeom prst="rightBrace">
            <a:avLst>
              <a:gd name="adj1" fmla="val 18269"/>
              <a:gd name="adj2" fmla="val 78815"/>
            </a:avLst>
          </a:prstGeom>
          <a:noFill/>
          <a:ln w="12700">
            <a:solidFill>
              <a:schemeClr val="tx1"/>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56927" name="AutoShape 255"/>
          <p:cNvSpPr>
            <a:spLocks/>
          </p:cNvSpPr>
          <p:nvPr/>
        </p:nvSpPr>
        <p:spPr bwMode="auto">
          <a:xfrm>
            <a:off x="4152900" y="2247900"/>
            <a:ext cx="361950" cy="1085850"/>
          </a:xfrm>
          <a:prstGeom prst="rightBrace">
            <a:avLst>
              <a:gd name="adj1" fmla="val 25000"/>
              <a:gd name="adj2" fmla="val 78815"/>
            </a:avLst>
          </a:prstGeom>
          <a:noFill/>
          <a:ln w="12700">
            <a:solidFill>
              <a:schemeClr val="tx1"/>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56929" name="Line 257"/>
          <p:cNvSpPr>
            <a:spLocks noChangeShapeType="1"/>
          </p:cNvSpPr>
          <p:nvPr/>
        </p:nvSpPr>
        <p:spPr bwMode="auto">
          <a:xfrm>
            <a:off x="4676775" y="2762250"/>
            <a:ext cx="533400" cy="247650"/>
          </a:xfrm>
          <a:prstGeom prst="line">
            <a:avLst/>
          </a:prstGeom>
          <a:noFill/>
          <a:ln w="12700">
            <a:solidFill>
              <a:schemeClr val="tx1"/>
            </a:solidFill>
            <a:round/>
            <a:headEnd type="none" w="sm" len="sm"/>
            <a:tailEnd type="triangle" w="med" len="med"/>
          </a:ln>
          <a:effectLst>
            <a:outerShdw dist="17961" dir="2700000" algn="ctr" rotWithShape="0">
              <a:srgbClr val="000000"/>
            </a:outerShdw>
          </a:effectLst>
        </p:spPr>
        <p:txBody>
          <a:bodyPr/>
          <a:lstStyle/>
          <a:p>
            <a:endParaRPr lang="en-US"/>
          </a:p>
        </p:txBody>
      </p:sp>
      <p:sp>
        <p:nvSpPr>
          <p:cNvPr id="156930" name="Line 258"/>
          <p:cNvSpPr>
            <a:spLocks noChangeShapeType="1"/>
          </p:cNvSpPr>
          <p:nvPr/>
        </p:nvSpPr>
        <p:spPr bwMode="auto">
          <a:xfrm>
            <a:off x="4552950" y="3143250"/>
            <a:ext cx="657225" cy="304800"/>
          </a:xfrm>
          <a:prstGeom prst="line">
            <a:avLst/>
          </a:prstGeom>
          <a:noFill/>
          <a:ln w="12700">
            <a:solidFill>
              <a:schemeClr val="tx1"/>
            </a:solidFill>
            <a:round/>
            <a:headEnd type="none" w="sm" len="sm"/>
            <a:tailEnd type="triangle" w="med" len="med"/>
          </a:ln>
          <a:effectLst>
            <a:outerShdw dist="17961" dir="2700000" algn="ctr" rotWithShape="0">
              <a:srgbClr val="000000"/>
            </a:outerShdw>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grpSp>
        <p:nvGrpSpPr>
          <p:cNvPr id="42" name="Group 41"/>
          <p:cNvGrpSpPr/>
          <p:nvPr/>
        </p:nvGrpSpPr>
        <p:grpSpPr>
          <a:xfrm>
            <a:off x="279400" y="838200"/>
            <a:ext cx="8540749" cy="5238750"/>
            <a:chOff x="428624" y="838200"/>
            <a:chExt cx="8353425" cy="5238750"/>
          </a:xfrm>
          <a:scene3d>
            <a:camera prst="orthographicFront">
              <a:rot lat="0" lon="0" rev="0"/>
            </a:camera>
            <a:lightRig rig="balanced" dir="t">
              <a:rot lat="0" lon="0" rev="8700000"/>
            </a:lightRig>
          </a:scene3d>
        </p:grpSpPr>
        <p:sp>
          <p:nvSpPr>
            <p:cNvPr id="2"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586038" y="3643313"/>
              <a:ext cx="877163" cy="193899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123.3</a:t>
              </a:r>
            </a:p>
            <a:p>
              <a:r>
                <a:rPr lang="en-US" sz="2400" dirty="0">
                  <a:effectLst>
                    <a:outerShdw blurRad="38100" dist="38100" dir="2700000" algn="tl">
                      <a:srgbClr val="000000"/>
                    </a:outerShdw>
                  </a:effectLst>
                  <a:latin typeface="Book Antiqua" pitchFamily="18" charset="0"/>
                </a:rPr>
                <a:t>121.7</a:t>
              </a:r>
            </a:p>
            <a:p>
              <a:r>
                <a:rPr lang="en-US" sz="2400" dirty="0">
                  <a:effectLst>
                    <a:outerShdw blurRad="38100" dist="38100" dir="2700000" algn="tl">
                      <a:srgbClr val="000000"/>
                    </a:outerShdw>
                  </a:effectLst>
                  <a:latin typeface="Book Antiqua" pitchFamily="18" charset="0"/>
                </a:rPr>
                <a:t>125.0</a:t>
              </a:r>
            </a:p>
            <a:p>
              <a:r>
                <a:rPr lang="en-US" sz="2400" dirty="0">
                  <a:effectLst>
                    <a:outerShdw blurRad="38100" dist="38100" dir="2700000" algn="tl">
                      <a:srgbClr val="000000"/>
                    </a:outerShdw>
                  </a:effectLst>
                  <a:latin typeface="Book Antiqua" pitchFamily="18" charset="0"/>
                </a:rPr>
                <a:t>121.7</a:t>
              </a:r>
            </a:p>
            <a:p>
              <a:r>
                <a:rPr lang="en-US" sz="2400" dirty="0" smtClean="0">
                  <a:effectLst>
                    <a:outerShdw blurRad="38100" dist="38100" dir="2700000" algn="tl">
                      <a:srgbClr val="000000"/>
                    </a:outerShdw>
                  </a:effectLst>
                  <a:latin typeface="Book Antiqua" pitchFamily="18" charset="0"/>
                </a:rPr>
                <a:t>118.3</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595563" y="2909888"/>
              <a:ext cx="869950"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116.7</a:t>
              </a:r>
            </a:p>
          </p:txBody>
        </p:sp>
        <p:sp>
          <p:nvSpPr>
            <p:cNvPr id="9" name="Text Box 247"/>
            <p:cNvSpPr txBox="1">
              <a:spLocks noChangeArrowheads="1"/>
            </p:cNvSpPr>
            <p:nvPr/>
          </p:nvSpPr>
          <p:spPr bwMode="auto">
            <a:xfrm>
              <a:off x="2586038" y="3281363"/>
              <a:ext cx="869950"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120.0</a:t>
              </a: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91727" cy="830997"/>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3MA</a:t>
              </a:r>
            </a:p>
            <a:p>
              <a:r>
                <a:rPr lang="en-US" sz="2400" u="sng" dirty="0" smtClean="0">
                  <a:effectLst>
                    <a:outerShdw blurRad="38100" dist="38100" dir="2700000" algn="tl">
                      <a:srgbClr val="000000"/>
                    </a:outerShdw>
                  </a:effectLst>
                  <a:latin typeface="Book Antiqua" pitchFamily="18" charset="0"/>
                </a:rPr>
                <a:t> Forecast</a:t>
              </a:r>
              <a:endParaRPr lang="en-US" sz="2400" u="sng" dirty="0">
                <a:effectLst>
                  <a:outerShdw blurRad="38100" dist="38100" dir="2700000" algn="tl">
                    <a:srgbClr val="000000"/>
                  </a:outerShdw>
                </a:effectLst>
                <a:latin typeface="Book Antiqua" pitchFamily="18" charset="0"/>
              </a:endParaRPr>
            </a:p>
          </p:txBody>
        </p:sp>
      </p:grpSp>
      <p:sp>
        <p:nvSpPr>
          <p:cNvPr id="19" name="Rectangle 238"/>
          <p:cNvSpPr>
            <a:spLocks noChangeArrowheads="1"/>
          </p:cNvSpPr>
          <p:nvPr/>
        </p:nvSpPr>
        <p:spPr bwMode="auto">
          <a:xfrm>
            <a:off x="3962400" y="5505450"/>
            <a:ext cx="67627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0" name="Text Box 245"/>
          <p:cNvSpPr txBox="1">
            <a:spLocks noChangeArrowheads="1"/>
          </p:cNvSpPr>
          <p:nvPr/>
        </p:nvSpPr>
        <p:spPr bwMode="auto">
          <a:xfrm>
            <a:off x="37861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6.6</a:t>
            </a:r>
            <a:endParaRPr lang="en-US" sz="2400" dirty="0">
              <a:effectLst>
                <a:outerShdw blurRad="38100" dist="38100" dir="2700000" algn="tl">
                  <a:srgbClr val="000000"/>
                </a:outerShdw>
              </a:effectLst>
              <a:latin typeface="Book Antiqua" pitchFamily="18" charset="0"/>
            </a:endParaRPr>
          </a:p>
        </p:txBody>
      </p:sp>
      <p:sp>
        <p:nvSpPr>
          <p:cNvPr id="21" name="Text Box 246"/>
          <p:cNvSpPr txBox="1">
            <a:spLocks noChangeArrowheads="1"/>
          </p:cNvSpPr>
          <p:nvPr/>
        </p:nvSpPr>
        <p:spPr bwMode="auto">
          <a:xfrm>
            <a:off x="40719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3.3</a:t>
            </a:r>
            <a:endParaRPr lang="en-US" sz="2400" dirty="0">
              <a:effectLst>
                <a:outerShdw blurRad="38100" dist="38100" dir="2700000" algn="tl">
                  <a:srgbClr val="000000"/>
                </a:outerShdw>
              </a:effectLst>
              <a:latin typeface="Book Antiqua" pitchFamily="18" charset="0"/>
            </a:endParaRPr>
          </a:p>
        </p:txBody>
      </p:sp>
      <p:sp>
        <p:nvSpPr>
          <p:cNvPr id="22" name="Text Box 247"/>
          <p:cNvSpPr txBox="1">
            <a:spLocks noChangeArrowheads="1"/>
          </p:cNvSpPr>
          <p:nvPr/>
        </p:nvSpPr>
        <p:spPr bwMode="auto">
          <a:xfrm>
            <a:off x="406241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a:t>
            </a:r>
            <a:endParaRPr lang="en-US" sz="2400" dirty="0">
              <a:effectLst>
                <a:outerShdw blurRad="38100" dist="38100" dir="2700000" algn="tl">
                  <a:srgbClr val="000000"/>
                </a:outerShdw>
              </a:effectLst>
              <a:latin typeface="Book Antiqua" pitchFamily="18" charset="0"/>
            </a:endParaRPr>
          </a:p>
        </p:txBody>
      </p:sp>
      <p:sp>
        <p:nvSpPr>
          <p:cNvPr id="23"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6"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7"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8" name="Rectangle 238"/>
          <p:cNvSpPr>
            <a:spLocks noChangeArrowheads="1"/>
          </p:cNvSpPr>
          <p:nvPr/>
        </p:nvSpPr>
        <p:spPr bwMode="auto">
          <a:xfrm>
            <a:off x="5324475" y="5505450"/>
            <a:ext cx="75247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9" name="Text Box 245"/>
          <p:cNvSpPr txBox="1">
            <a:spLocks noChangeArrowheads="1"/>
          </p:cNvSpPr>
          <p:nvPr/>
        </p:nvSpPr>
        <p:spPr bwMode="auto">
          <a:xfrm>
            <a:off x="51958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53.3</a:t>
            </a:r>
            <a:endParaRPr lang="en-US" sz="2400" dirty="0">
              <a:effectLst>
                <a:outerShdw blurRad="38100" dist="38100" dir="2700000" algn="tl">
                  <a:srgbClr val="000000"/>
                </a:outerShdw>
              </a:effectLst>
              <a:latin typeface="Book Antiqua" pitchFamily="18" charset="0"/>
            </a:endParaRPr>
          </a:p>
        </p:txBody>
      </p:sp>
      <p:sp>
        <p:nvSpPr>
          <p:cNvPr id="30" name="Text Box 246"/>
          <p:cNvSpPr txBox="1">
            <a:spLocks noChangeArrowheads="1"/>
          </p:cNvSpPr>
          <p:nvPr/>
        </p:nvSpPr>
        <p:spPr bwMode="auto">
          <a:xfrm>
            <a:off x="54816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3.3</a:t>
            </a:r>
            <a:endParaRPr lang="en-US" sz="2400" dirty="0">
              <a:effectLst>
                <a:outerShdw blurRad="38100" dist="38100" dir="2700000" algn="tl">
                  <a:srgbClr val="000000"/>
                </a:outerShdw>
              </a:effectLst>
              <a:latin typeface="Book Antiqua" pitchFamily="18" charset="0"/>
            </a:endParaRPr>
          </a:p>
        </p:txBody>
      </p:sp>
      <p:sp>
        <p:nvSpPr>
          <p:cNvPr id="31" name="Text Box 247"/>
          <p:cNvSpPr txBox="1">
            <a:spLocks noChangeArrowheads="1"/>
          </p:cNvSpPr>
          <p:nvPr/>
        </p:nvSpPr>
        <p:spPr bwMode="auto">
          <a:xfrm>
            <a:off x="549116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a:t>
            </a:r>
            <a:endParaRPr lang="en-US" sz="2400" dirty="0">
              <a:effectLst>
                <a:outerShdw blurRad="38100" dist="38100" dir="2700000" algn="tl">
                  <a:srgbClr val="000000"/>
                </a:outerShdw>
              </a:effectLst>
              <a:latin typeface="Book Antiqua" pitchFamily="18" charset="0"/>
            </a:endParaRPr>
          </a:p>
        </p:txBody>
      </p:sp>
      <p:sp>
        <p:nvSpPr>
          <p:cNvPr id="32" name="Rectangle 238"/>
          <p:cNvSpPr>
            <a:spLocks noChangeArrowheads="1"/>
          </p:cNvSpPr>
          <p:nvPr/>
        </p:nvSpPr>
        <p:spPr bwMode="auto">
          <a:xfrm>
            <a:off x="6524625" y="5505450"/>
            <a:ext cx="99060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3"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10.89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68.89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100.00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136.89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136.89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489.45</a:t>
            </a:r>
            <a:endParaRPr lang="en-US" sz="2400" dirty="0">
              <a:effectLst>
                <a:outerShdw blurRad="38100" dist="38100" dir="2700000" algn="tl">
                  <a:srgbClr val="000000"/>
                </a:outerShdw>
              </a:effectLst>
              <a:latin typeface="Book Antiqua" pitchFamily="18" charset="0"/>
            </a:endParaRPr>
          </a:p>
        </p:txBody>
      </p:sp>
      <p:sp>
        <p:nvSpPr>
          <p:cNvPr id="34" name="Text Box 246"/>
          <p:cNvSpPr txBox="1">
            <a:spLocks noChangeArrowheads="1"/>
          </p:cNvSpPr>
          <p:nvPr/>
        </p:nvSpPr>
        <p:spPr bwMode="auto">
          <a:xfrm>
            <a:off x="66627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10.89</a:t>
            </a:r>
            <a:endParaRPr lang="en-US" sz="2400" dirty="0">
              <a:effectLst>
                <a:outerShdw blurRad="38100" dist="38100" dir="2700000" algn="tl">
                  <a:srgbClr val="000000"/>
                </a:outerShdw>
              </a:effectLst>
              <a:latin typeface="Book Antiqua" pitchFamily="18" charset="0"/>
            </a:endParaRPr>
          </a:p>
        </p:txBody>
      </p:sp>
      <p:sp>
        <p:nvSpPr>
          <p:cNvPr id="35" name="Text Box 247"/>
          <p:cNvSpPr txBox="1">
            <a:spLocks noChangeArrowheads="1"/>
          </p:cNvSpPr>
          <p:nvPr/>
        </p:nvSpPr>
        <p:spPr bwMode="auto">
          <a:xfrm>
            <a:off x="66627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36"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37" name="Rectangle 238"/>
          <p:cNvSpPr>
            <a:spLocks noChangeArrowheads="1"/>
          </p:cNvSpPr>
          <p:nvPr/>
        </p:nvSpPr>
        <p:spPr bwMode="auto">
          <a:xfrm>
            <a:off x="7667625" y="5505450"/>
            <a:ext cx="8953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8" name="Text Box 245"/>
          <p:cNvSpPr txBox="1">
            <a:spLocks noChangeArrowheads="1"/>
          </p:cNvSpPr>
          <p:nvPr/>
        </p:nvSpPr>
        <p:spPr bwMode="auto">
          <a:xfrm>
            <a:off x="7662863"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2.75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8.70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10.64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44.22</a:t>
            </a:r>
            <a:endParaRPr lang="en-US" sz="2400" dirty="0">
              <a:effectLst>
                <a:outerShdw blurRad="38100" dist="38100" dir="2700000" algn="tl">
                  <a:srgbClr val="000000"/>
                </a:outerShdw>
              </a:effectLst>
              <a:latin typeface="Book Antiqua" pitchFamily="18" charset="0"/>
            </a:endParaRPr>
          </a:p>
        </p:txBody>
      </p:sp>
      <p:sp>
        <p:nvSpPr>
          <p:cNvPr id="39" name="Text Box 246"/>
          <p:cNvSpPr txBox="1">
            <a:spLocks noChangeArrowheads="1"/>
          </p:cNvSpPr>
          <p:nvPr/>
        </p:nvSpPr>
        <p:spPr bwMode="auto">
          <a:xfrm>
            <a:off x="781526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2.75</a:t>
            </a:r>
            <a:endParaRPr lang="en-US" sz="2400" dirty="0">
              <a:effectLst>
                <a:outerShdw blurRad="38100" dist="38100" dir="2700000" algn="tl">
                  <a:srgbClr val="000000"/>
                </a:outerShdw>
              </a:effectLst>
              <a:latin typeface="Book Antiqua" pitchFamily="18" charset="0"/>
            </a:endParaRPr>
          </a:p>
        </p:txBody>
      </p:sp>
      <p:sp>
        <p:nvSpPr>
          <p:cNvPr id="40" name="Text Box 247"/>
          <p:cNvSpPr txBox="1">
            <a:spLocks noChangeArrowheads="1"/>
          </p:cNvSpPr>
          <p:nvPr/>
        </p:nvSpPr>
        <p:spPr bwMode="auto">
          <a:xfrm>
            <a:off x="7815263"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41" name="Text Box 249"/>
          <p:cNvSpPr txBox="1">
            <a:spLocks noChangeArrowheads="1"/>
          </p:cNvSpPr>
          <p:nvPr/>
        </p:nvSpPr>
        <p:spPr bwMode="auto">
          <a:xfrm>
            <a:off x="27495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692151" y="110331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3-MA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87713" y="1789113"/>
          <a:ext cx="2589212" cy="811212"/>
        </p:xfrm>
        <a:graphic>
          <a:graphicData uri="http://schemas.openxmlformats.org/presentationml/2006/ole">
            <mc:AlternateContent xmlns:mc="http://schemas.openxmlformats.org/markup-compatibility/2006">
              <mc:Choice xmlns:v="urn:schemas-microsoft-com:vml" Requires="v">
                <p:oleObj spid="_x0000_s202772" name="Equation" r:id="rId3" imgW="1257120" imgH="393480" progId="Equation.DSMT4">
                  <p:embed/>
                </p:oleObj>
              </mc:Choice>
              <mc:Fallback>
                <p:oleObj name="Equation" r:id="rId3" imgW="125712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7713" y="1789113"/>
                        <a:ext cx="258921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5" name="Object 3"/>
          <p:cNvGraphicFramePr>
            <a:graphicFrameLocks noChangeAspect="1"/>
          </p:cNvGraphicFramePr>
          <p:nvPr/>
        </p:nvGraphicFramePr>
        <p:xfrm>
          <a:off x="3079750" y="2789238"/>
          <a:ext cx="3006725" cy="811212"/>
        </p:xfrm>
        <a:graphic>
          <a:graphicData uri="http://schemas.openxmlformats.org/presentationml/2006/ole">
            <mc:AlternateContent xmlns:mc="http://schemas.openxmlformats.org/markup-compatibility/2006">
              <mc:Choice xmlns:v="urn:schemas-microsoft-com:vml" Requires="v">
                <p:oleObj spid="_x0000_s202773" name="Equation" r:id="rId5" imgW="1460160" imgH="393480" progId="Equation.DSMT4">
                  <p:embed/>
                </p:oleObj>
              </mc:Choice>
              <mc:Fallback>
                <p:oleObj name="Equation" r:id="rId5" imgW="146016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750" y="2789238"/>
                        <a:ext cx="300672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6" name="Object 4"/>
          <p:cNvGraphicFramePr>
            <a:graphicFrameLocks noChangeAspect="1"/>
          </p:cNvGraphicFramePr>
          <p:nvPr/>
        </p:nvGraphicFramePr>
        <p:xfrm>
          <a:off x="2974975" y="3836988"/>
          <a:ext cx="3216275" cy="811212"/>
        </p:xfrm>
        <a:graphic>
          <a:graphicData uri="http://schemas.openxmlformats.org/presentationml/2006/ole">
            <mc:AlternateContent xmlns:mc="http://schemas.openxmlformats.org/markup-compatibility/2006">
              <mc:Choice xmlns:v="urn:schemas-microsoft-com:vml" Requires="v">
                <p:oleObj spid="_x0000_s202774" name="Equation" r:id="rId7" imgW="1562040" imgH="393480" progId="Equation.DSMT4">
                  <p:embed/>
                </p:oleObj>
              </mc:Choice>
              <mc:Fallback>
                <p:oleObj name="Equation" r:id="rId7" imgW="15620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4975" y="3836988"/>
                        <a:ext cx="321627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152525" y="4886325"/>
            <a:ext cx="6904454" cy="830997"/>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l"/>
            <a:r>
              <a:rPr lang="en-US" sz="2400" dirty="0" smtClean="0">
                <a:latin typeface="+mn-lt"/>
              </a:rPr>
              <a:t> The </a:t>
            </a:r>
            <a:r>
              <a:rPr lang="en-US" sz="2400" dirty="0" smtClean="0">
                <a:latin typeface="+mn-lt"/>
              </a:rPr>
              <a:t>3-week moving average approach provided</a:t>
            </a:r>
          </a:p>
          <a:p>
            <a:pPr algn="l"/>
            <a:r>
              <a:rPr lang="en-US" sz="2400" dirty="0" smtClean="0">
                <a:latin typeface="+mn-lt"/>
              </a:rPr>
              <a:t> more </a:t>
            </a:r>
            <a:r>
              <a:rPr lang="en-US" sz="2400" dirty="0" smtClean="0">
                <a:latin typeface="+mn-lt"/>
              </a:rPr>
              <a:t>accurate forecasts than the naïve approach.</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dirty="0" smtClean="0"/>
              <a:t>Weighted Moving Averages</a:t>
            </a:r>
            <a:endParaRPr lang="en-US" dirty="0"/>
          </a:p>
        </p:txBody>
      </p:sp>
      <p:sp>
        <p:nvSpPr>
          <p:cNvPr id="12292" name="Rectangle 4"/>
          <p:cNvSpPr>
            <a:spLocks noChangeArrowheads="1"/>
          </p:cNvSpPr>
          <p:nvPr/>
        </p:nvSpPr>
        <p:spPr bwMode="auto">
          <a:xfrm>
            <a:off x="687388" y="1104900"/>
            <a:ext cx="6343650" cy="5476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Weighted Moving Averages</a:t>
            </a:r>
            <a:endParaRPr lang="en-US" sz="2400">
              <a:effectLst>
                <a:outerShdw blurRad="38100" dist="38100" dir="2700000" algn="tl">
                  <a:srgbClr val="000000"/>
                </a:outerShdw>
              </a:effectLst>
              <a:latin typeface="Book Antiqua" pitchFamily="18" charset="0"/>
            </a:endParaRPr>
          </a:p>
        </p:txBody>
      </p:sp>
      <p:sp>
        <p:nvSpPr>
          <p:cNvPr id="12293" name="Rectangle 5"/>
          <p:cNvSpPr>
            <a:spLocks noChangeArrowheads="1"/>
          </p:cNvSpPr>
          <p:nvPr/>
        </p:nvSpPr>
        <p:spPr bwMode="auto">
          <a:xfrm>
            <a:off x="1068388" y="3257550"/>
            <a:ext cx="7772400" cy="795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75000"/>
              <a:buFontTx/>
              <a:buChar char="•"/>
            </a:pPr>
            <a:r>
              <a:rPr lang="en-US" sz="2400">
                <a:effectLst>
                  <a:outerShdw blurRad="38100" dist="38100" dir="2700000" algn="tl">
                    <a:srgbClr val="000000"/>
                  </a:outerShdw>
                </a:effectLst>
                <a:latin typeface="Book Antiqua" pitchFamily="18" charset="0"/>
              </a:rPr>
              <a:t>The more recent observations are typically</a:t>
            </a:r>
          </a:p>
          <a:p>
            <a:pPr marL="742950" lvl="1" indent="-285750" algn="l">
              <a:lnSpc>
                <a:spcPct val="90000"/>
              </a:lnSpc>
              <a:spcBef>
                <a:spcPct val="20000"/>
              </a:spcBef>
              <a:buClr>
                <a:srgbClr val="66FFFF"/>
              </a:buClr>
              <a:buSzPct val="75000"/>
            </a:pPr>
            <a:r>
              <a:rPr lang="en-US" sz="2400">
                <a:effectLst>
                  <a:outerShdw blurRad="38100" dist="38100" dir="2700000" algn="tl">
                    <a:srgbClr val="000000"/>
                  </a:outerShdw>
                </a:effectLst>
                <a:latin typeface="Book Antiqua" pitchFamily="18" charset="0"/>
              </a:rPr>
              <a:t>    given more weight than older observations.</a:t>
            </a:r>
          </a:p>
        </p:txBody>
      </p:sp>
      <p:sp>
        <p:nvSpPr>
          <p:cNvPr id="12294" name="Rectangle 6"/>
          <p:cNvSpPr>
            <a:spLocks noChangeArrowheads="1"/>
          </p:cNvSpPr>
          <p:nvPr/>
        </p:nvSpPr>
        <p:spPr bwMode="auto">
          <a:xfrm>
            <a:off x="1068388" y="4133850"/>
            <a:ext cx="7772400" cy="414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75000"/>
              <a:buFontTx/>
              <a:buChar char="•"/>
            </a:pPr>
            <a:r>
              <a:rPr lang="en-US" sz="2400" dirty="0">
                <a:effectLst>
                  <a:outerShdw blurRad="38100" dist="38100" dir="2700000" algn="tl">
                    <a:srgbClr val="000000"/>
                  </a:outerShdw>
                </a:effectLst>
                <a:latin typeface="Book Antiqua" pitchFamily="18" charset="0"/>
              </a:rPr>
              <a:t>For convenience, the weights </a:t>
            </a:r>
            <a:r>
              <a:rPr lang="en-US" sz="2400" dirty="0" smtClean="0">
                <a:effectLst>
                  <a:outerShdw blurRad="38100" dist="38100" dir="2700000" algn="tl">
                    <a:srgbClr val="000000"/>
                  </a:outerShdw>
                </a:effectLst>
                <a:latin typeface="Book Antiqua" pitchFamily="18" charset="0"/>
              </a:rPr>
              <a:t>should </a:t>
            </a:r>
            <a:r>
              <a:rPr lang="en-US" sz="2400" dirty="0">
                <a:effectLst>
                  <a:outerShdw blurRad="38100" dist="38100" dir="2700000" algn="tl">
                    <a:srgbClr val="000000"/>
                  </a:outerShdw>
                </a:effectLst>
                <a:latin typeface="Book Antiqua" pitchFamily="18" charset="0"/>
              </a:rPr>
              <a:t>sum to 1.</a:t>
            </a:r>
          </a:p>
        </p:txBody>
      </p:sp>
      <p:sp>
        <p:nvSpPr>
          <p:cNvPr id="12306" name="Rectangle 18"/>
          <p:cNvSpPr>
            <a:spLocks noChangeArrowheads="1"/>
          </p:cNvSpPr>
          <p:nvPr/>
        </p:nvSpPr>
        <p:spPr bwMode="auto">
          <a:xfrm>
            <a:off x="687388" y="1676400"/>
            <a:ext cx="7943850" cy="108108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To use this method we must first select the number of data values to be included in the average.</a:t>
            </a:r>
          </a:p>
        </p:txBody>
      </p:sp>
      <p:sp>
        <p:nvSpPr>
          <p:cNvPr id="12307" name="Rectangle 19"/>
          <p:cNvSpPr>
            <a:spLocks noChangeArrowheads="1"/>
          </p:cNvSpPr>
          <p:nvPr/>
        </p:nvSpPr>
        <p:spPr bwMode="auto">
          <a:xfrm>
            <a:off x="687388" y="2495550"/>
            <a:ext cx="7772400" cy="795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Next, we must choose the weight for each of the data values.</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ChangeArrowheads="1"/>
          </p:cNvSpPr>
          <p:nvPr/>
        </p:nvSpPr>
        <p:spPr bwMode="auto">
          <a:xfrm>
            <a:off x="687388" y="1104900"/>
            <a:ext cx="6343650" cy="5476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Weighted Moving Averages</a:t>
            </a:r>
            <a:endParaRPr lang="en-US" sz="2400">
              <a:effectLst>
                <a:outerShdw blurRad="38100" dist="38100" dir="2700000" algn="tl">
                  <a:srgbClr val="000000"/>
                </a:outerShdw>
              </a:effectLst>
              <a:latin typeface="Book Antiqua" pitchFamily="18" charset="0"/>
            </a:endParaRPr>
          </a:p>
        </p:txBody>
      </p:sp>
      <p:sp>
        <p:nvSpPr>
          <p:cNvPr id="164871" name="Rectangle 7"/>
          <p:cNvSpPr>
            <a:spLocks noChangeArrowheads="1"/>
          </p:cNvSpPr>
          <p:nvPr/>
        </p:nvSpPr>
        <p:spPr bwMode="auto">
          <a:xfrm>
            <a:off x="687388" y="1676400"/>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An example of a 3-period weighted moving average (3WMA) is:</a:t>
            </a:r>
          </a:p>
        </p:txBody>
      </p:sp>
      <p:sp>
        <p:nvSpPr>
          <p:cNvPr id="164878" name="Rectangle 14"/>
          <p:cNvSpPr>
            <a:spLocks noChangeArrowheads="1"/>
          </p:cNvSpPr>
          <p:nvPr/>
        </p:nvSpPr>
        <p:spPr bwMode="auto">
          <a:xfrm>
            <a:off x="1581150" y="2571750"/>
            <a:ext cx="58293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4879" name="Text Box 15"/>
          <p:cNvSpPr txBox="1">
            <a:spLocks noChangeArrowheads="1"/>
          </p:cNvSpPr>
          <p:nvPr/>
        </p:nvSpPr>
        <p:spPr bwMode="auto">
          <a:xfrm>
            <a:off x="1684338" y="2643188"/>
            <a:ext cx="5637212"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latin typeface="Book Antiqua" pitchFamily="18" charset="0"/>
              </a:rPr>
              <a:t>3WMA = .2(110) + .3(115) + .5(125) = 119</a:t>
            </a:r>
          </a:p>
        </p:txBody>
      </p:sp>
      <p:sp>
        <p:nvSpPr>
          <p:cNvPr id="164880" name="AutoShape 16"/>
          <p:cNvSpPr>
            <a:spLocks noChangeArrowheads="1"/>
          </p:cNvSpPr>
          <p:nvPr/>
        </p:nvSpPr>
        <p:spPr bwMode="auto">
          <a:xfrm>
            <a:off x="6045200" y="3486150"/>
            <a:ext cx="2681288" cy="895350"/>
          </a:xfrm>
          <a:prstGeom prst="wedgeRoundRectCallout">
            <a:avLst>
              <a:gd name="adj1" fmla="val -47148"/>
              <a:gd name="adj2" fmla="val -101949"/>
              <a:gd name="adj3" fmla="val 16667"/>
            </a:avLst>
          </a:prstGeom>
          <a:gradFill rotWithShape="0">
            <a:gsLst>
              <a:gs pos="0">
                <a:srgbClr val="969696"/>
              </a:gs>
              <a:gs pos="100000">
                <a:srgbClr val="969696">
                  <a:gamma/>
                  <a:shade val="46275"/>
                  <a:invGamma/>
                </a:srgbClr>
              </a:gs>
            </a:gsLst>
            <a:path path="rect">
              <a:fillToRect l="50000" t="50000" r="50000" b="50000"/>
            </a:path>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smtClean="0">
                <a:effectLst>
                  <a:outerShdw blurRad="38100" dist="38100" dir="2700000" algn="tl">
                    <a:srgbClr val="000000"/>
                  </a:outerShdw>
                </a:effectLst>
                <a:latin typeface="Book Antiqua" pitchFamily="18" charset="0"/>
              </a:rPr>
              <a:t>125 is the most recent observation</a:t>
            </a:r>
            <a:endParaRPr lang="en-US" dirty="0">
              <a:effectLst>
                <a:outerShdw blurRad="38100" dist="38100" dir="2700000" algn="tl">
                  <a:srgbClr val="000000"/>
                </a:outerShdw>
              </a:effectLst>
              <a:latin typeface="Book Antiqua" pitchFamily="18" charset="0"/>
            </a:endParaRPr>
          </a:p>
        </p:txBody>
      </p:sp>
      <p:sp>
        <p:nvSpPr>
          <p:cNvPr id="164881" name="AutoShape 17"/>
          <p:cNvSpPr>
            <a:spLocks noChangeArrowheads="1"/>
          </p:cNvSpPr>
          <p:nvPr/>
        </p:nvSpPr>
        <p:spPr bwMode="auto">
          <a:xfrm>
            <a:off x="1250950" y="3581400"/>
            <a:ext cx="2514600" cy="857250"/>
          </a:xfrm>
          <a:prstGeom prst="wedgeRoundRectCallout">
            <a:avLst>
              <a:gd name="adj1" fmla="val 72097"/>
              <a:gd name="adj2" fmla="val -119815"/>
              <a:gd name="adj3" fmla="val 16667"/>
            </a:avLst>
          </a:prstGeom>
          <a:gradFill rotWithShape="0">
            <a:gsLst>
              <a:gs pos="0">
                <a:srgbClr val="969696"/>
              </a:gs>
              <a:gs pos="100000">
                <a:srgbClr val="969696">
                  <a:gamma/>
                  <a:shade val="46275"/>
                  <a:invGamma/>
                </a:srgbClr>
              </a:gs>
            </a:gsLst>
            <a:path path="rect">
              <a:fillToRect l="50000" t="50000" r="50000" b="50000"/>
            </a:path>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a:effectLst>
                  <a:outerShdw blurRad="38100" dist="38100" dir="2700000" algn="tl">
                    <a:srgbClr val="000000"/>
                  </a:outerShdw>
                </a:effectLst>
                <a:latin typeface="Book Antiqua" pitchFamily="18" charset="0"/>
              </a:rPr>
              <a:t>Weights (.2, .3,</a:t>
            </a:r>
          </a:p>
          <a:p>
            <a:r>
              <a:rPr lang="en-US">
                <a:effectLst>
                  <a:outerShdw blurRad="38100" dist="38100" dir="2700000" algn="tl">
                    <a:srgbClr val="000000"/>
                  </a:outerShdw>
                </a:effectLst>
                <a:latin typeface="Book Antiqua" pitchFamily="18" charset="0"/>
              </a:rPr>
              <a:t>and .5) sum to 1</a:t>
            </a:r>
          </a:p>
        </p:txBody>
      </p:sp>
      <p:sp>
        <p:nvSpPr>
          <p:cNvPr id="10"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Weighted 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Weighted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grpSp>
        <p:nvGrpSpPr>
          <p:cNvPr id="3" name="Group 2"/>
          <p:cNvGrpSpPr/>
          <p:nvPr/>
        </p:nvGrpSpPr>
        <p:grpSpPr>
          <a:xfrm>
            <a:off x="428624" y="838200"/>
            <a:ext cx="8353425" cy="5238750"/>
            <a:chOff x="428624" y="838200"/>
            <a:chExt cx="8353425" cy="5238750"/>
          </a:xfrm>
          <a:scene3d>
            <a:camera prst="orthographicFront">
              <a:rot lat="0" lon="0" rev="0"/>
            </a:camera>
            <a:lightRig rig="balanced" dir="t">
              <a:rot lat="0" lon="0" rev="8700000"/>
            </a:lightRig>
          </a:scene3d>
        </p:grpSpPr>
        <p:sp>
          <p:nvSpPr>
            <p:cNvPr id="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586038" y="3643313"/>
              <a:ext cx="877163" cy="193899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123.5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126.0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115.5</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595563" y="2909888"/>
              <a:ext cx="877163"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119.0</a:t>
              </a:r>
              <a:endParaRPr lang="en-US" sz="2400" dirty="0">
                <a:effectLst>
                  <a:outerShdw blurRad="38100" dist="38100" dir="2700000" algn="tl">
                    <a:srgbClr val="000000"/>
                  </a:outerShdw>
                </a:effectLst>
                <a:latin typeface="Book Antiqua" pitchFamily="18" charset="0"/>
              </a:endParaRPr>
            </a:p>
          </p:txBody>
        </p:sp>
        <p:sp>
          <p:nvSpPr>
            <p:cNvPr id="9" name="Text Box 247"/>
            <p:cNvSpPr txBox="1">
              <a:spLocks noChangeArrowheads="1"/>
            </p:cNvSpPr>
            <p:nvPr/>
          </p:nvSpPr>
          <p:spPr bwMode="auto">
            <a:xfrm>
              <a:off x="2586038" y="3281363"/>
              <a:ext cx="877163"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120.5</a:t>
              </a:r>
              <a:endParaRPr lang="en-US" sz="2400" dirty="0">
                <a:effectLst>
                  <a:outerShdw blurRad="38100" dist="38100" dir="2700000" algn="tl">
                    <a:srgbClr val="000000"/>
                  </a:outerShdw>
                </a:effectLst>
                <a:latin typeface="Book Antiqua" pitchFamily="18" charset="0"/>
              </a:endParaRP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91727" cy="830997"/>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3WMA</a:t>
              </a:r>
            </a:p>
            <a:p>
              <a:r>
                <a:rPr lang="en-US" sz="2400" u="sng" dirty="0" smtClean="0">
                  <a:effectLst>
                    <a:outerShdw blurRad="38100" dist="38100" dir="2700000" algn="tl">
                      <a:srgbClr val="000000"/>
                    </a:outerShdw>
                  </a:effectLst>
                  <a:latin typeface="Book Antiqua" pitchFamily="18" charset="0"/>
                </a:rPr>
                <a:t> Forecast</a:t>
              </a:r>
              <a:endParaRPr lang="en-US" sz="2400" u="sng" dirty="0">
                <a:effectLst>
                  <a:outerShdw blurRad="38100" dist="38100" dir="2700000" algn="tl">
                    <a:srgbClr val="000000"/>
                  </a:outerShdw>
                </a:effectLst>
                <a:latin typeface="Book Antiqua" pitchFamily="18" charset="0"/>
              </a:endParaRPr>
            </a:p>
          </p:txBody>
        </p:sp>
      </p:grpSp>
      <p:sp>
        <p:nvSpPr>
          <p:cNvPr id="13" name="Rectangle 238"/>
          <p:cNvSpPr>
            <a:spLocks noChangeArrowheads="1"/>
          </p:cNvSpPr>
          <p:nvPr/>
        </p:nvSpPr>
        <p:spPr bwMode="auto">
          <a:xfrm>
            <a:off x="3962400" y="5505450"/>
            <a:ext cx="67627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 name="Text Box 245"/>
          <p:cNvSpPr txBox="1">
            <a:spLocks noChangeArrowheads="1"/>
          </p:cNvSpPr>
          <p:nvPr/>
        </p:nvSpPr>
        <p:spPr bwMode="auto">
          <a:xfrm>
            <a:off x="37861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p:txBody>
      </p:sp>
      <p:sp>
        <p:nvSpPr>
          <p:cNvPr id="15" name="Text Box 246"/>
          <p:cNvSpPr txBox="1">
            <a:spLocks noChangeArrowheads="1"/>
          </p:cNvSpPr>
          <p:nvPr/>
        </p:nvSpPr>
        <p:spPr bwMode="auto">
          <a:xfrm>
            <a:off x="40719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16" name="Text Box 247"/>
          <p:cNvSpPr txBox="1">
            <a:spLocks noChangeArrowheads="1"/>
          </p:cNvSpPr>
          <p:nvPr/>
        </p:nvSpPr>
        <p:spPr bwMode="auto">
          <a:xfrm>
            <a:off x="406241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4.5</a:t>
            </a:r>
            <a:endParaRPr lang="en-US" sz="2400" dirty="0">
              <a:effectLst>
                <a:outerShdw blurRad="38100" dist="38100" dir="2700000" algn="tl">
                  <a:srgbClr val="000000"/>
                </a:outerShdw>
              </a:effectLst>
              <a:latin typeface="Book Antiqua" pitchFamily="18" charset="0"/>
            </a:endParaRPr>
          </a:p>
        </p:txBody>
      </p:sp>
      <p:sp>
        <p:nvSpPr>
          <p:cNvPr id="17"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8"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9"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0" name="Rectangle 238"/>
          <p:cNvSpPr>
            <a:spLocks noChangeArrowheads="1"/>
          </p:cNvSpPr>
          <p:nvPr/>
        </p:nvSpPr>
        <p:spPr bwMode="auto">
          <a:xfrm>
            <a:off x="5324475" y="5505450"/>
            <a:ext cx="75247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 name="Text Box 245"/>
          <p:cNvSpPr txBox="1">
            <a:spLocks noChangeArrowheads="1"/>
          </p:cNvSpPr>
          <p:nvPr/>
        </p:nvSpPr>
        <p:spPr bwMode="auto">
          <a:xfrm>
            <a:off x="51958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53.5</a:t>
            </a:r>
            <a:endParaRPr lang="en-US" sz="2400" dirty="0">
              <a:effectLst>
                <a:outerShdw blurRad="38100" dist="38100" dir="2700000" algn="tl">
                  <a:srgbClr val="000000"/>
                </a:outerShdw>
              </a:effectLst>
              <a:latin typeface="Book Antiqua" pitchFamily="18" charset="0"/>
            </a:endParaRPr>
          </a:p>
        </p:txBody>
      </p:sp>
      <p:sp>
        <p:nvSpPr>
          <p:cNvPr id="22" name="Text Box 246"/>
          <p:cNvSpPr txBox="1">
            <a:spLocks noChangeArrowheads="1"/>
          </p:cNvSpPr>
          <p:nvPr/>
        </p:nvSpPr>
        <p:spPr bwMode="auto">
          <a:xfrm>
            <a:off x="54816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23" name="Text Box 247"/>
          <p:cNvSpPr txBox="1">
            <a:spLocks noChangeArrowheads="1"/>
          </p:cNvSpPr>
          <p:nvPr/>
        </p:nvSpPr>
        <p:spPr bwMode="auto">
          <a:xfrm>
            <a:off x="549116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4.5</a:t>
            </a:r>
            <a:endParaRPr lang="en-US" sz="2400" dirty="0">
              <a:effectLst>
                <a:outerShdw blurRad="38100" dist="38100" dir="2700000" algn="tl">
                  <a:srgbClr val="000000"/>
                </a:outerShdw>
              </a:effectLst>
              <a:latin typeface="Book Antiqua" pitchFamily="18" charset="0"/>
            </a:endParaRPr>
          </a:p>
        </p:txBody>
      </p:sp>
      <p:sp>
        <p:nvSpPr>
          <p:cNvPr id="24" name="Rectangle 238"/>
          <p:cNvSpPr>
            <a:spLocks noChangeArrowheads="1"/>
          </p:cNvSpPr>
          <p:nvPr/>
        </p:nvSpPr>
        <p:spPr bwMode="auto">
          <a:xfrm>
            <a:off x="6524625" y="5505450"/>
            <a:ext cx="99060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5"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12.25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72.25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210.25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547.25</a:t>
            </a:r>
            <a:endParaRPr lang="en-US" sz="2400" dirty="0">
              <a:effectLst>
                <a:outerShdw blurRad="38100" dist="38100" dir="2700000" algn="tl">
                  <a:srgbClr val="000000"/>
                </a:outerShdw>
              </a:effectLst>
              <a:latin typeface="Book Antiqua" pitchFamily="18" charset="0"/>
            </a:endParaRPr>
          </a:p>
        </p:txBody>
      </p:sp>
      <p:sp>
        <p:nvSpPr>
          <p:cNvPr id="26" name="Text Box 246"/>
          <p:cNvSpPr txBox="1">
            <a:spLocks noChangeArrowheads="1"/>
          </p:cNvSpPr>
          <p:nvPr/>
        </p:nvSpPr>
        <p:spPr bwMode="auto">
          <a:xfrm>
            <a:off x="66627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1.00</a:t>
            </a:r>
            <a:endParaRPr lang="en-US" sz="2400" dirty="0">
              <a:effectLst>
                <a:outerShdw blurRad="38100" dist="38100" dir="2700000" algn="tl">
                  <a:srgbClr val="000000"/>
                </a:outerShdw>
              </a:effectLst>
              <a:latin typeface="Book Antiqua" pitchFamily="18" charset="0"/>
            </a:endParaRPr>
          </a:p>
        </p:txBody>
      </p:sp>
      <p:sp>
        <p:nvSpPr>
          <p:cNvPr id="27" name="Text Box 247"/>
          <p:cNvSpPr txBox="1">
            <a:spLocks noChangeArrowheads="1"/>
          </p:cNvSpPr>
          <p:nvPr/>
        </p:nvSpPr>
        <p:spPr bwMode="auto">
          <a:xfrm>
            <a:off x="66627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20.25</a:t>
            </a:r>
            <a:endParaRPr lang="en-US" sz="2400" dirty="0">
              <a:effectLst>
                <a:outerShdw blurRad="38100" dist="38100" dir="2700000" algn="tl">
                  <a:srgbClr val="000000"/>
                </a:outerShdw>
              </a:effectLst>
              <a:latin typeface="Book Antiqua" pitchFamily="18" charset="0"/>
            </a:endParaRPr>
          </a:p>
        </p:txBody>
      </p:sp>
      <p:sp>
        <p:nvSpPr>
          <p:cNvPr id="28"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29" name="Rectangle 238"/>
          <p:cNvSpPr>
            <a:spLocks noChangeArrowheads="1"/>
          </p:cNvSpPr>
          <p:nvPr/>
        </p:nvSpPr>
        <p:spPr bwMode="auto">
          <a:xfrm>
            <a:off x="7667625" y="5505450"/>
            <a:ext cx="8953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0" name="Text Box 245"/>
          <p:cNvSpPr txBox="1">
            <a:spLocks noChangeArrowheads="1"/>
          </p:cNvSpPr>
          <p:nvPr/>
        </p:nvSpPr>
        <p:spPr bwMode="auto">
          <a:xfrm>
            <a:off x="7662863"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2.75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8.70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10.64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44.15</a:t>
            </a:r>
            <a:endParaRPr lang="en-US" sz="2400" dirty="0">
              <a:effectLst>
                <a:outerShdw blurRad="38100" dist="38100" dir="2700000" algn="tl">
                  <a:srgbClr val="000000"/>
                </a:outerShdw>
              </a:effectLst>
              <a:latin typeface="Book Antiqua" pitchFamily="18" charset="0"/>
            </a:endParaRPr>
          </a:p>
        </p:txBody>
      </p:sp>
      <p:sp>
        <p:nvSpPr>
          <p:cNvPr id="31" name="Text Box 246"/>
          <p:cNvSpPr txBox="1">
            <a:spLocks noChangeArrowheads="1"/>
          </p:cNvSpPr>
          <p:nvPr/>
        </p:nvSpPr>
        <p:spPr bwMode="auto">
          <a:xfrm>
            <a:off x="781526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2.75</a:t>
            </a:r>
            <a:endParaRPr lang="en-US" sz="2400" dirty="0">
              <a:effectLst>
                <a:outerShdw blurRad="38100" dist="38100" dir="2700000" algn="tl">
                  <a:srgbClr val="000000"/>
                </a:outerShdw>
              </a:effectLst>
              <a:latin typeface="Book Antiqua" pitchFamily="18" charset="0"/>
            </a:endParaRPr>
          </a:p>
        </p:txBody>
      </p:sp>
      <p:sp>
        <p:nvSpPr>
          <p:cNvPr id="32" name="Text Box 247"/>
          <p:cNvSpPr txBox="1">
            <a:spLocks noChangeArrowheads="1"/>
          </p:cNvSpPr>
          <p:nvPr/>
        </p:nvSpPr>
        <p:spPr bwMode="auto">
          <a:xfrm>
            <a:off x="7815263"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33" name="Text Box 249"/>
          <p:cNvSpPr txBox="1">
            <a:spLocks noChangeArrowheads="1"/>
          </p:cNvSpPr>
          <p:nvPr/>
        </p:nvSpPr>
        <p:spPr bwMode="auto">
          <a:xfrm>
            <a:off x="27495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Weighted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692150" y="1103313"/>
            <a:ext cx="4756149"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3-WMA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75013" y="1789113"/>
          <a:ext cx="2614612" cy="811212"/>
        </p:xfrm>
        <a:graphic>
          <a:graphicData uri="http://schemas.openxmlformats.org/presentationml/2006/ole">
            <mc:AlternateContent xmlns:mc="http://schemas.openxmlformats.org/markup-compatibility/2006">
              <mc:Choice xmlns:v="urn:schemas-microsoft-com:vml" Requires="v">
                <p:oleObj spid="_x0000_s281620" name="Equation" r:id="rId3" imgW="1269720" imgH="393480" progId="Equation.DSMT4">
                  <p:embed/>
                </p:oleObj>
              </mc:Choice>
              <mc:Fallback>
                <p:oleObj name="Equation" r:id="rId3" imgW="126972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013" y="1789113"/>
                        <a:ext cx="261461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3092450" y="2789238"/>
          <a:ext cx="2981325" cy="811212"/>
        </p:xfrm>
        <a:graphic>
          <a:graphicData uri="http://schemas.openxmlformats.org/presentationml/2006/ole">
            <mc:AlternateContent xmlns:mc="http://schemas.openxmlformats.org/markup-compatibility/2006">
              <mc:Choice xmlns:v="urn:schemas-microsoft-com:vml" Requires="v">
                <p:oleObj spid="_x0000_s281621" name="Equation" r:id="rId5" imgW="1447560" imgH="393480" progId="Equation.DSMT4">
                  <p:embed/>
                </p:oleObj>
              </mc:Choice>
              <mc:Fallback>
                <p:oleObj name="Equation" r:id="rId5" imgW="144756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2450" y="2789238"/>
                        <a:ext cx="298132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974975" y="3836988"/>
          <a:ext cx="3216275" cy="811212"/>
        </p:xfrm>
        <a:graphic>
          <a:graphicData uri="http://schemas.openxmlformats.org/presentationml/2006/ole">
            <mc:AlternateContent xmlns:mc="http://schemas.openxmlformats.org/markup-compatibility/2006">
              <mc:Choice xmlns:v="urn:schemas-microsoft-com:vml" Requires="v">
                <p:oleObj spid="_x0000_s281622" name="Equation" r:id="rId7" imgW="1562040" imgH="393480" progId="Equation.DSMT4">
                  <p:embed/>
                </p:oleObj>
              </mc:Choice>
              <mc:Fallback>
                <p:oleObj name="Equation" r:id="rId7" imgW="15620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4975" y="3836988"/>
                        <a:ext cx="321627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203324" y="4772025"/>
            <a:ext cx="7419976"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l"/>
            <a:r>
              <a:rPr lang="en-US" sz="2400" dirty="0" smtClean="0">
                <a:latin typeface="+mn-lt"/>
              </a:rPr>
              <a:t> The 3-WMA approach (with weights of .2, .3, and .5)</a:t>
            </a:r>
          </a:p>
          <a:p>
            <a:pPr algn="l"/>
            <a:r>
              <a:rPr lang="en-US" sz="2400" dirty="0" smtClean="0">
                <a:latin typeface="+mn-lt"/>
              </a:rPr>
              <a:t> provided accuracy very close to that of the 3-MA </a:t>
            </a:r>
          </a:p>
          <a:p>
            <a:pPr algn="l"/>
            <a:r>
              <a:rPr lang="en-US" sz="2400" dirty="0" smtClean="0">
                <a:latin typeface="+mn-lt"/>
              </a:rPr>
              <a:t> approach for this data.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67940" name="Rectangle 4"/>
          <p:cNvSpPr>
            <a:spLocks noChangeArrowheads="1"/>
          </p:cNvSpPr>
          <p:nvPr/>
        </p:nvSpPr>
        <p:spPr bwMode="auto">
          <a:xfrm>
            <a:off x="373063" y="1190625"/>
            <a:ext cx="7943850" cy="108108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This method is a special case of a weighted moving averages method; we select only the weight for the most recent observation.</a:t>
            </a:r>
          </a:p>
        </p:txBody>
      </p:sp>
      <p:sp>
        <p:nvSpPr>
          <p:cNvPr id="167941" name="Rectangle 5"/>
          <p:cNvSpPr>
            <a:spLocks noChangeArrowheads="1"/>
          </p:cNvSpPr>
          <p:nvPr/>
        </p:nvSpPr>
        <p:spPr bwMode="auto">
          <a:xfrm>
            <a:off x="373063" y="2352675"/>
            <a:ext cx="7924800" cy="11001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The weights for the other data values are computed automatically and become smaller as the observations grow older.</a:t>
            </a:r>
          </a:p>
        </p:txBody>
      </p:sp>
      <p:sp>
        <p:nvSpPr>
          <p:cNvPr id="167942" name="Rectangle 6"/>
          <p:cNvSpPr>
            <a:spLocks noChangeArrowheads="1"/>
          </p:cNvSpPr>
          <p:nvPr/>
        </p:nvSpPr>
        <p:spPr bwMode="auto">
          <a:xfrm>
            <a:off x="373063" y="3495675"/>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The exponential smoothing forecast is a weighted average of all the observations in the time series.</a:t>
            </a:r>
          </a:p>
        </p:txBody>
      </p:sp>
      <p:sp>
        <p:nvSpPr>
          <p:cNvPr id="10" name="Rectangle 6"/>
          <p:cNvSpPr>
            <a:spLocks noChangeArrowheads="1"/>
          </p:cNvSpPr>
          <p:nvPr/>
        </p:nvSpPr>
        <p:spPr bwMode="auto">
          <a:xfrm>
            <a:off x="382588" y="4286250"/>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The </a:t>
            </a:r>
            <a:r>
              <a:rPr lang="en-US" sz="2400" dirty="0" smtClean="0">
                <a:effectLst>
                  <a:outerShdw blurRad="38100" dist="38100" dir="2700000" algn="tl">
                    <a:srgbClr val="000000"/>
                  </a:outerShdw>
                </a:effectLst>
                <a:latin typeface="Book Antiqua" pitchFamily="18" charset="0"/>
              </a:rPr>
              <a:t>term </a:t>
            </a:r>
            <a:r>
              <a:rPr lang="en-US" sz="2400" i="1" dirty="0" smtClean="0">
                <a:effectLst>
                  <a:outerShdw blurRad="38100" dist="38100" dir="2700000" algn="tl">
                    <a:srgbClr val="000000"/>
                  </a:outerShdw>
                </a:effectLst>
                <a:latin typeface="Book Antiqua" pitchFamily="18" charset="0"/>
              </a:rPr>
              <a:t>exponential </a:t>
            </a:r>
            <a:r>
              <a:rPr lang="en-US" sz="2400" i="1" dirty="0">
                <a:effectLst>
                  <a:outerShdw blurRad="38100" dist="38100" dir="2700000" algn="tl">
                    <a:srgbClr val="000000"/>
                  </a:outerShdw>
                </a:effectLst>
                <a:latin typeface="Book Antiqua" pitchFamily="18" charset="0"/>
              </a:rPr>
              <a:t>smoothing </a:t>
            </a:r>
            <a:r>
              <a:rPr lang="en-US" sz="2400" dirty="0" smtClean="0">
                <a:effectLst>
                  <a:outerShdw blurRad="38100" dist="38100" dir="2700000" algn="tl">
                    <a:srgbClr val="000000"/>
                  </a:outerShdw>
                </a:effectLst>
                <a:latin typeface="Book Antiqua" pitchFamily="18" charset="0"/>
              </a:rPr>
              <a:t>comes from the exponential nature of the weighting scheme for the historical values.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ChangeArrowheads="1"/>
          </p:cNvSpPr>
          <p:nvPr/>
        </p:nvSpPr>
        <p:spPr bwMode="auto">
          <a:xfrm>
            <a:off x="2971800" y="1847850"/>
            <a:ext cx="3105150" cy="723900"/>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314" name="Rectangle 2"/>
          <p:cNvSpPr>
            <a:spLocks noGrp="1" noChangeArrowheads="1"/>
          </p:cNvSpPr>
          <p:nvPr>
            <p:ph type="title"/>
          </p:nvPr>
        </p:nvSpPr>
        <p:spPr>
          <a:xfrm>
            <a:off x="836613" y="204788"/>
            <a:ext cx="7475537" cy="509587"/>
          </a:xfrm>
          <a:noFill/>
          <a:ln/>
        </p:spPr>
        <p:txBody>
          <a:bodyPr/>
          <a:lstStyle/>
          <a:p>
            <a:r>
              <a:rPr lang="en-US" dirty="0" smtClean="0"/>
              <a:t>Exponential Smoothing</a:t>
            </a:r>
            <a:endParaRPr lang="en-US" dirty="0"/>
          </a:p>
        </p:txBody>
      </p:sp>
      <p:sp>
        <p:nvSpPr>
          <p:cNvPr id="13315" name="Rectangle 3"/>
          <p:cNvSpPr>
            <a:spLocks noGrp="1" noChangeArrowheads="1"/>
          </p:cNvSpPr>
          <p:nvPr>
            <p:ph idx="1"/>
          </p:nvPr>
        </p:nvSpPr>
        <p:spPr>
          <a:xfrm>
            <a:off x="512763" y="1058863"/>
            <a:ext cx="5962650" cy="509587"/>
          </a:xfrm>
          <a:noFill/>
          <a:ln/>
        </p:spPr>
        <p:txBody>
          <a:bodyPr/>
          <a:lstStyle/>
          <a:p>
            <a:r>
              <a:rPr lang="en-US" dirty="0">
                <a:solidFill>
                  <a:srgbClr val="66FFFF"/>
                </a:solidFill>
              </a:rPr>
              <a:t>Exponential Smoothing </a:t>
            </a:r>
            <a:r>
              <a:rPr lang="en-US" dirty="0" smtClean="0">
                <a:solidFill>
                  <a:srgbClr val="66FFFF"/>
                </a:solidFill>
              </a:rPr>
              <a:t>Forecast</a:t>
            </a:r>
            <a:endParaRPr lang="en-US" dirty="0"/>
          </a:p>
        </p:txBody>
      </p:sp>
      <p:sp>
        <p:nvSpPr>
          <p:cNvPr id="13316" name="Text Box 4"/>
          <p:cNvSpPr txBox="1">
            <a:spLocks noChangeArrowheads="1"/>
          </p:cNvSpPr>
          <p:nvPr/>
        </p:nvSpPr>
        <p:spPr bwMode="auto">
          <a:xfrm>
            <a:off x="3089275" y="1954213"/>
            <a:ext cx="2874963"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a:t>
            </a:r>
            <a:r>
              <a:rPr lang="en-US" sz="2400" i="1" dirty="0" err="1">
                <a:effectLst>
                  <a:outerShdw blurRad="38100" dist="38100" dir="2700000" algn="tl">
                    <a:srgbClr val="000000"/>
                  </a:outerShdw>
                </a:effectLst>
                <a:latin typeface="Symbol" pitchFamily="18" charset="2"/>
              </a:rPr>
              <a:t>a</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p>
        </p:txBody>
      </p:sp>
      <p:sp>
        <p:nvSpPr>
          <p:cNvPr id="13318" name="Text Box 6"/>
          <p:cNvSpPr txBox="1">
            <a:spLocks noChangeArrowheads="1"/>
          </p:cNvSpPr>
          <p:nvPr/>
        </p:nvSpPr>
        <p:spPr bwMode="auto">
          <a:xfrm>
            <a:off x="1146175" y="2795588"/>
            <a:ext cx="1114409"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where:</a:t>
            </a:r>
            <a:endParaRPr lang="en-US" sz="2400" dirty="0">
              <a:effectLst>
                <a:outerShdw blurRad="38100" dist="38100" dir="2700000" algn="tl">
                  <a:srgbClr val="000000"/>
                </a:outerShdw>
              </a:effectLst>
              <a:latin typeface="Book Antiqua" pitchFamily="18" charset="0"/>
            </a:endParaRPr>
          </a:p>
        </p:txBody>
      </p:sp>
      <p:sp>
        <p:nvSpPr>
          <p:cNvPr id="13320" name="Text Box 8"/>
          <p:cNvSpPr txBox="1">
            <a:spLocks noChangeArrowheads="1"/>
          </p:cNvSpPr>
          <p:nvPr/>
        </p:nvSpPr>
        <p:spPr bwMode="auto">
          <a:xfrm>
            <a:off x="1565275" y="3233738"/>
            <a:ext cx="6492875"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forecast of the time series for period </a:t>
            </a:r>
            <a:r>
              <a:rPr lang="en-US" sz="2400" i="1"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a:t>
            </a:r>
            <a:endParaRPr lang="en-US" sz="2400" i="1" baseline="-25000" dirty="0">
              <a:effectLst>
                <a:outerShdw blurRad="38100" dist="38100" dir="2700000" algn="tl">
                  <a:srgbClr val="000000"/>
                </a:outerShdw>
              </a:effectLst>
              <a:latin typeface="Book Antiqua" pitchFamily="18" charset="0"/>
            </a:endParaRPr>
          </a:p>
        </p:txBody>
      </p:sp>
      <p:sp>
        <p:nvSpPr>
          <p:cNvPr id="13321" name="Text Box 9"/>
          <p:cNvSpPr txBox="1">
            <a:spLocks noChangeArrowheads="1"/>
          </p:cNvSpPr>
          <p:nvPr/>
        </p:nvSpPr>
        <p:spPr bwMode="auto">
          <a:xfrm>
            <a:off x="1755775" y="3671888"/>
            <a:ext cx="6270625" cy="457200"/>
          </a:xfrm>
          <a:prstGeom prst="rect">
            <a:avLst/>
          </a:prstGeom>
          <a:noFill/>
          <a:ln w="12700">
            <a:noFill/>
            <a:miter lim="800000"/>
            <a:headEnd type="none" w="sm" len="sm"/>
            <a:tailEnd type="none" w="sm" len="sm"/>
          </a:ln>
          <a:effectLst/>
        </p:spPr>
        <p:txBody>
          <a:bodyPr wrap="none">
            <a:spAutoFit/>
          </a:bodyPr>
          <a:lstStyle/>
          <a:p>
            <a:pPr algn="l"/>
            <a:r>
              <a:rPr lang="en-US" sz="2400" i="1">
                <a:effectLst>
                  <a:outerShdw blurRad="38100" dist="38100" dir="2700000" algn="tl">
                    <a:srgbClr val="000000"/>
                  </a:outerShdw>
                </a:effectLst>
                <a:latin typeface="Book Antiqua" pitchFamily="18" charset="0"/>
              </a:rPr>
              <a:t>Y</a:t>
            </a:r>
            <a:r>
              <a:rPr lang="en-US" sz="2400" i="1" baseline="-25000">
                <a:effectLst>
                  <a:outerShdw blurRad="38100" dist="38100" dir="2700000" algn="tl">
                    <a:srgbClr val="000000"/>
                  </a:outerShdw>
                </a:effectLst>
                <a:latin typeface="Book Antiqua" pitchFamily="18" charset="0"/>
              </a:rPr>
              <a:t>t</a:t>
            </a:r>
            <a:r>
              <a:rPr lang="en-US" sz="2400">
                <a:effectLst>
                  <a:outerShdw blurRad="38100" dist="38100" dir="2700000" algn="tl">
                    <a:srgbClr val="000000"/>
                  </a:outerShdw>
                </a:effectLst>
                <a:latin typeface="Book Antiqua" pitchFamily="18" charset="0"/>
              </a:rPr>
              <a:t> = actual value of the time series in period </a:t>
            </a:r>
            <a:r>
              <a:rPr lang="en-US" sz="2400" i="1">
                <a:effectLst>
                  <a:outerShdw blurRad="38100" dist="38100" dir="2700000" algn="tl">
                    <a:srgbClr val="000000"/>
                  </a:outerShdw>
                </a:effectLst>
                <a:latin typeface="Book Antiqua" pitchFamily="18" charset="0"/>
              </a:rPr>
              <a:t>t</a:t>
            </a:r>
            <a:endParaRPr lang="en-US" sz="2400" i="1" baseline="-25000">
              <a:effectLst>
                <a:outerShdw blurRad="38100" dist="38100" dir="2700000" algn="tl">
                  <a:srgbClr val="000000"/>
                </a:outerShdw>
              </a:effectLst>
              <a:latin typeface="Book Antiqua" pitchFamily="18" charset="0"/>
            </a:endParaRPr>
          </a:p>
        </p:txBody>
      </p:sp>
      <p:sp>
        <p:nvSpPr>
          <p:cNvPr id="13322" name="Text Box 10"/>
          <p:cNvSpPr txBox="1">
            <a:spLocks noChangeArrowheads="1"/>
          </p:cNvSpPr>
          <p:nvPr/>
        </p:nvSpPr>
        <p:spPr bwMode="auto">
          <a:xfrm>
            <a:off x="1793875" y="4148138"/>
            <a:ext cx="5778500"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forecast of the time series for period </a:t>
            </a:r>
            <a:r>
              <a:rPr lang="en-US" sz="2400" i="1" dirty="0">
                <a:effectLst>
                  <a:outerShdw blurRad="38100" dist="38100" dir="2700000" algn="tl">
                    <a:srgbClr val="000000"/>
                  </a:outerShdw>
                </a:effectLst>
                <a:latin typeface="Book Antiqua" pitchFamily="18" charset="0"/>
              </a:rPr>
              <a:t>t</a:t>
            </a:r>
            <a:endParaRPr lang="en-US" sz="2400" i="1" baseline="-25000" dirty="0">
              <a:effectLst>
                <a:outerShdw blurRad="38100" dist="38100" dir="2700000" algn="tl">
                  <a:srgbClr val="000000"/>
                </a:outerShdw>
              </a:effectLst>
              <a:latin typeface="Book Antiqua" pitchFamily="18" charset="0"/>
            </a:endParaRPr>
          </a:p>
        </p:txBody>
      </p:sp>
      <p:sp>
        <p:nvSpPr>
          <p:cNvPr id="13323" name="Text Box 11"/>
          <p:cNvSpPr txBox="1">
            <a:spLocks noChangeArrowheads="1"/>
          </p:cNvSpPr>
          <p:nvPr/>
        </p:nvSpPr>
        <p:spPr bwMode="auto">
          <a:xfrm>
            <a:off x="1831975" y="4583113"/>
            <a:ext cx="4822825"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 smoothing constant (0 </a:t>
            </a:r>
            <a:r>
              <a:rPr lang="en-US" sz="2400" u="sng" dirty="0">
                <a:effectLst>
                  <a:outerShdw blurRad="38100" dist="38100" dir="2700000" algn="tl">
                    <a:srgbClr val="000000"/>
                  </a:outerShdw>
                </a:effectLst>
                <a:latin typeface="Book Antiqua" pitchFamily="18" charset="0"/>
              </a:rPr>
              <a:t>&lt;</a:t>
            </a:r>
            <a:r>
              <a:rPr lang="en-US" sz="2400" dirty="0">
                <a:effectLst>
                  <a:outerShdw blurRad="38100" dist="38100" dir="2700000" algn="tl">
                    <a:srgbClr val="000000"/>
                  </a:outerShdw>
                </a:effectLst>
                <a:latin typeface="Book Antiqua" pitchFamily="18" charset="0"/>
              </a:rPr>
              <a:t>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a:t>
            </a:r>
            <a:r>
              <a:rPr lang="en-US" sz="2400" u="sng" dirty="0">
                <a:effectLst>
                  <a:outerShdw blurRad="38100" dist="38100" dir="2700000" algn="tl">
                    <a:srgbClr val="000000"/>
                  </a:outerShdw>
                </a:effectLst>
                <a:latin typeface="Book Antiqua" pitchFamily="18" charset="0"/>
              </a:rPr>
              <a:t>&lt;</a:t>
            </a:r>
            <a:r>
              <a:rPr lang="en-US" sz="2400" dirty="0">
                <a:effectLst>
                  <a:outerShdw blurRad="38100" dist="38100" dir="2700000" algn="tl">
                    <a:srgbClr val="000000"/>
                  </a:outerShdw>
                </a:effectLst>
                <a:latin typeface="Book Antiqua" pitchFamily="18" charset="0"/>
              </a:rPr>
              <a:t> 1)</a:t>
            </a:r>
            <a:endParaRPr lang="en-US" sz="2400" i="1" baseline="-25000" dirty="0">
              <a:effectLst>
                <a:outerShdw blurRad="38100" dist="38100" dir="2700000" algn="tl">
                  <a:srgbClr val="000000"/>
                </a:outerShdw>
              </a:effectLst>
              <a:latin typeface="Book Antiqua" pitchFamily="18" charset="0"/>
            </a:endParaRPr>
          </a:p>
        </p:txBody>
      </p:sp>
      <p:sp>
        <p:nvSpPr>
          <p:cNvPr id="13" name="Text Box 6"/>
          <p:cNvSpPr txBox="1">
            <a:spLocks noChangeArrowheads="1"/>
          </p:cNvSpPr>
          <p:nvPr/>
        </p:nvSpPr>
        <p:spPr bwMode="auto">
          <a:xfrm>
            <a:off x="1155700" y="5043488"/>
            <a:ext cx="119776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and let:</a:t>
            </a:r>
            <a:endParaRPr lang="en-US" sz="2400" dirty="0">
              <a:effectLst>
                <a:outerShdw blurRad="38100" dist="38100" dir="2700000" algn="tl">
                  <a:srgbClr val="000000"/>
                </a:outerShdw>
              </a:effectLst>
              <a:latin typeface="Book Antiqua" pitchFamily="18" charset="0"/>
            </a:endParaRPr>
          </a:p>
        </p:txBody>
      </p:sp>
      <p:sp>
        <p:nvSpPr>
          <p:cNvPr id="14" name="Text Box 8"/>
          <p:cNvSpPr txBox="1">
            <a:spLocks noChangeArrowheads="1"/>
          </p:cNvSpPr>
          <p:nvPr/>
        </p:nvSpPr>
        <p:spPr bwMode="auto">
          <a:xfrm>
            <a:off x="1784350" y="5462588"/>
            <a:ext cx="5165197" cy="461665"/>
          </a:xfrm>
          <a:prstGeom prst="rect">
            <a:avLst/>
          </a:prstGeom>
          <a:noFill/>
          <a:ln w="12700">
            <a:noFill/>
            <a:miter lim="800000"/>
            <a:headEnd type="none" w="sm" len="sm"/>
            <a:tailEnd type="none" w="sm" len="sm"/>
          </a:ln>
          <a:effectLst/>
        </p:spPr>
        <p:txBody>
          <a:bodyPr wrap="none">
            <a:spAutoFit/>
          </a:bodyPr>
          <a:lstStyle/>
          <a:p>
            <a:pPr algn="l"/>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Y</a:t>
            </a:r>
            <a:r>
              <a:rPr lang="en-US" sz="2400" baseline="-25000" dirty="0" smtClean="0">
                <a:effectLst>
                  <a:outerShdw blurRad="38100" dist="38100" dir="2700000" algn="tl">
                    <a:srgbClr val="000000"/>
                  </a:outerShdw>
                </a:effectLst>
                <a:latin typeface="Book Antiqua" pitchFamily="18" charset="0"/>
              </a:rPr>
              <a:t>1  </a:t>
            </a:r>
            <a:r>
              <a:rPr lang="en-US" sz="2400" dirty="0" smtClean="0">
                <a:effectLst>
                  <a:outerShdw blurRad="38100" dist="38100" dir="2700000" algn="tl">
                    <a:srgbClr val="000000"/>
                  </a:outerShdw>
                </a:effectLst>
                <a:latin typeface="Book Antiqua" pitchFamily="18" charset="0"/>
              </a:rPr>
              <a:t>(to initiate the computations)</a:t>
            </a:r>
            <a:endParaRPr lang="en-US" sz="2400" i="1" baseline="-250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5" name="Rectangle 9"/>
          <p:cNvSpPr>
            <a:spLocks noChangeArrowheads="1"/>
          </p:cNvSpPr>
          <p:nvPr/>
        </p:nvSpPr>
        <p:spPr bwMode="auto">
          <a:xfrm>
            <a:off x="700088" y="1106487"/>
            <a:ext cx="7704137" cy="23129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dirty="0" smtClean="0">
                <a:effectLst>
                  <a:outerShdw blurRad="38100" dist="38100" dir="2700000" algn="tl">
                    <a:srgbClr val="000000"/>
                  </a:outerShdw>
                </a:effectLst>
                <a:latin typeface="Book Antiqua" pitchFamily="18" charset="0"/>
              </a:rPr>
              <a:t>Quantitative forecasting methods</a:t>
            </a:r>
            <a:r>
              <a:rPr lang="en-US" sz="2400" dirty="0" smtClean="0">
                <a:effectLst>
                  <a:outerShdw blurRad="38100" dist="38100" dir="2700000" algn="tl">
                    <a:srgbClr val="000000"/>
                  </a:outerShdw>
                </a:effectLst>
                <a:latin typeface="Book Antiqua" pitchFamily="18" charset="0"/>
              </a:rPr>
              <a:t> can be used when:</a:t>
            </a:r>
            <a:endParaRPr lang="en-US" sz="2400" dirty="0">
              <a:effectLst>
                <a:outerShdw blurRad="38100" dist="38100" dir="2700000" algn="tl">
                  <a:srgbClr val="000000"/>
                </a:outerShdw>
              </a:effectLst>
              <a:latin typeface="Book Antiqua" pitchFamily="18" charset="0"/>
            </a:endParaRPr>
          </a:p>
        </p:txBody>
      </p:sp>
      <p:sp>
        <p:nvSpPr>
          <p:cNvPr id="9" name="Rectangle 9"/>
          <p:cNvSpPr>
            <a:spLocks noChangeArrowheads="1"/>
          </p:cNvSpPr>
          <p:nvPr/>
        </p:nvSpPr>
        <p:spPr bwMode="auto">
          <a:xfrm>
            <a:off x="833438" y="1163637"/>
            <a:ext cx="7704137" cy="23129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past information about the variable being forecast is available,</a:t>
            </a:r>
          </a:p>
        </p:txBody>
      </p:sp>
      <p:sp>
        <p:nvSpPr>
          <p:cNvPr id="10" name="Rectangle 9"/>
          <p:cNvSpPr>
            <a:spLocks noChangeArrowheads="1"/>
          </p:cNvSpPr>
          <p:nvPr/>
        </p:nvSpPr>
        <p:spPr bwMode="auto">
          <a:xfrm>
            <a:off x="842963" y="1878012"/>
            <a:ext cx="7704137" cy="2312987"/>
          </a:xfrm>
          <a:prstGeom prst="rect">
            <a:avLst/>
          </a:prstGeom>
          <a:noFill/>
          <a:ln w="12700">
            <a:noFill/>
            <a:miter lim="800000"/>
            <a:headEnd/>
            <a:tailEnd/>
          </a:ln>
          <a:effectLst/>
        </p:spPr>
        <p:txBody>
          <a:bodyPr lIns="90488" tIns="44450" rIns="90488" bIns="44450"/>
          <a:lstStyle/>
          <a:p>
            <a:pPr marL="800100" lvl="1"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the information can be quantified, and</a:t>
            </a:r>
          </a:p>
          <a:p>
            <a:pPr marL="800100" lvl="1" indent="-342900" algn="l">
              <a:lnSpc>
                <a:spcPct val="90000"/>
              </a:lnSpc>
              <a:spcBef>
                <a:spcPct val="20000"/>
              </a:spcBef>
              <a:buClr>
                <a:srgbClr val="66FFFF"/>
              </a:buClr>
              <a:buSzPct val="75000"/>
              <a:buFont typeface="Wingdings" pitchFamily="2" charset="2"/>
              <a:buChar char="§"/>
            </a:pPr>
            <a:endParaRPr lang="en-US" sz="2400" dirty="0">
              <a:effectLst>
                <a:outerShdw blurRad="38100" dist="38100" dir="2700000" algn="tl">
                  <a:srgbClr val="000000"/>
                </a:outerShdw>
              </a:effectLst>
              <a:latin typeface="Book Antiqua" pitchFamily="18" charset="0"/>
            </a:endParaRPr>
          </a:p>
        </p:txBody>
      </p:sp>
      <p:sp>
        <p:nvSpPr>
          <p:cNvPr id="11" name="Rectangle 9"/>
          <p:cNvSpPr>
            <a:spLocks noChangeArrowheads="1"/>
          </p:cNvSpPr>
          <p:nvPr/>
        </p:nvSpPr>
        <p:spPr bwMode="auto">
          <a:xfrm>
            <a:off x="842963" y="2306637"/>
            <a:ext cx="7704137" cy="1274763"/>
          </a:xfrm>
          <a:prstGeom prst="rect">
            <a:avLst/>
          </a:prstGeom>
          <a:noFill/>
          <a:ln w="12700">
            <a:noFill/>
            <a:miter lim="800000"/>
            <a:headEnd/>
            <a:tailEnd/>
          </a:ln>
          <a:effectLst/>
        </p:spPr>
        <p:txBody>
          <a:bodyPr lIns="90488" tIns="44450" rIns="90488" bIns="44450"/>
          <a:lstStyle/>
          <a:p>
            <a:pPr marL="800100" lvl="1"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it is reasonable to assume that the pattern of the past will continue into the future.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7" name="Rectangle 9"/>
          <p:cNvSpPr>
            <a:spLocks noChangeArrowheads="1"/>
          </p:cNvSpPr>
          <p:nvPr/>
        </p:nvSpPr>
        <p:spPr bwMode="auto">
          <a:xfrm>
            <a:off x="3079750" y="2590800"/>
            <a:ext cx="2952750" cy="647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1013" name="Rectangle 5"/>
          <p:cNvSpPr>
            <a:spLocks noChangeArrowheads="1"/>
          </p:cNvSpPr>
          <p:nvPr/>
        </p:nvSpPr>
        <p:spPr bwMode="auto">
          <a:xfrm>
            <a:off x="554038" y="1619250"/>
            <a:ext cx="7943850" cy="1081088"/>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With some algebraic manipulation, we can rewrite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a:t>
            </a:r>
            <a:r>
              <a:rPr lang="en-US" sz="2400" i="1" dirty="0" err="1">
                <a:effectLst>
                  <a:outerShdw blurRad="38100" dist="38100" dir="2700000" algn="tl">
                    <a:srgbClr val="000000"/>
                  </a:outerShdw>
                </a:effectLst>
                <a:latin typeface="Symbol" pitchFamily="18" charset="2"/>
              </a:rPr>
              <a:t>a</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as:</a:t>
            </a:r>
          </a:p>
        </p:txBody>
      </p:sp>
      <p:sp>
        <p:nvSpPr>
          <p:cNvPr id="171010"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71011" name="Rectangle 3"/>
          <p:cNvSpPr>
            <a:spLocks noChangeArrowheads="1"/>
          </p:cNvSpPr>
          <p:nvPr/>
        </p:nvSpPr>
        <p:spPr bwMode="auto">
          <a:xfrm>
            <a:off x="512763" y="1058863"/>
            <a:ext cx="5962650" cy="509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Exponential Smoothing </a:t>
            </a:r>
            <a:r>
              <a:rPr lang="en-US" sz="2400" dirty="0" smtClean="0">
                <a:solidFill>
                  <a:srgbClr val="66FFFF"/>
                </a:solidFill>
                <a:effectLst>
                  <a:outerShdw blurRad="38100" dist="38100" dir="2700000" algn="tl">
                    <a:srgbClr val="000000"/>
                  </a:outerShdw>
                </a:effectLst>
                <a:latin typeface="Book Antiqua" pitchFamily="18" charset="0"/>
              </a:rPr>
              <a:t>Forecast</a:t>
            </a:r>
            <a:endParaRPr lang="en-US" sz="2400" dirty="0">
              <a:effectLst>
                <a:outerShdw blurRad="38100" dist="38100" dir="2700000" algn="tl">
                  <a:srgbClr val="000000"/>
                </a:outerShdw>
              </a:effectLst>
              <a:latin typeface="Book Antiqua" pitchFamily="18" charset="0"/>
            </a:endParaRPr>
          </a:p>
        </p:txBody>
      </p:sp>
      <p:sp>
        <p:nvSpPr>
          <p:cNvPr id="171012" name="Text Box 4"/>
          <p:cNvSpPr txBox="1">
            <a:spLocks noChangeArrowheads="1"/>
          </p:cNvSpPr>
          <p:nvPr/>
        </p:nvSpPr>
        <p:spPr bwMode="auto">
          <a:xfrm>
            <a:off x="3051175" y="2659063"/>
            <a:ext cx="2948243" cy="461665"/>
          </a:xfrm>
          <a:prstGeom prst="rect">
            <a:avLst/>
          </a:prstGeom>
          <a:noFill/>
          <a:ln w="12700">
            <a:noFill/>
            <a:miter lim="800000"/>
            <a:headEnd type="none" w="sm" len="sm"/>
            <a:tailEnd type="none" w="sm" len="sm"/>
          </a:ln>
          <a:effectLst/>
        </p:spPr>
        <p:txBody>
          <a:bodyPr wrap="none">
            <a:spAutoFit/>
          </a:bodyPr>
          <a:lstStyle/>
          <a:p>
            <a:pPr algn="l"/>
            <a:r>
              <a:rPr lang="en-US" sz="2400" i="1" dirty="0" smtClean="0">
                <a:effectLst>
                  <a:outerShdw blurRad="38100" dist="38100" dir="2700000" algn="tl">
                    <a:srgbClr val="000000"/>
                  </a:outerShdw>
                </a:effectLst>
                <a:latin typeface="Book Antiqua" pitchFamily="18" charset="0"/>
              </a:rPr>
              <a:t>  F</a:t>
            </a:r>
            <a:r>
              <a:rPr lang="en-US" sz="2400" i="1" baseline="-25000" dirty="0" smtClean="0">
                <a:effectLst>
                  <a:outerShdw blurRad="38100" dist="38100" dir="2700000" algn="tl">
                    <a:srgbClr val="000000"/>
                  </a:outerShdw>
                </a:effectLst>
                <a:latin typeface="Book Antiqua" pitchFamily="18" charset="0"/>
              </a:rPr>
              <a:t>t</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i="1"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Symbol" pitchFamily="18" charset="2"/>
              </a:rPr>
              <a:t>(</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a:t>
            </a:r>
            <a:endParaRPr lang="en-US" sz="2400" i="1" baseline="-25000" dirty="0">
              <a:effectLst>
                <a:outerShdw blurRad="38100" dist="38100" dir="2700000" algn="tl">
                  <a:srgbClr val="000000"/>
                </a:outerShdw>
              </a:effectLst>
              <a:latin typeface="Book Antiqua" pitchFamily="18" charset="0"/>
            </a:endParaRPr>
          </a:p>
        </p:txBody>
      </p:sp>
      <p:sp>
        <p:nvSpPr>
          <p:cNvPr id="171014" name="Rectangle 6"/>
          <p:cNvSpPr>
            <a:spLocks noChangeArrowheads="1"/>
          </p:cNvSpPr>
          <p:nvPr/>
        </p:nvSpPr>
        <p:spPr bwMode="auto">
          <a:xfrm>
            <a:off x="554038" y="3486150"/>
            <a:ext cx="7924800" cy="1100138"/>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We see that the new forecast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is equal to the previous forecast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plus an adjustment, which is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times the most recent forecast error, </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1068389"/>
            <a:ext cx="7339012" cy="36274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Desirable Value for the Smoothing Constant </a:t>
            </a:r>
            <a:r>
              <a:rPr lang="en-US" sz="2400" i="1" dirty="0" smtClean="0">
                <a:solidFill>
                  <a:srgbClr val="66FFFF"/>
                </a:solidFill>
                <a:effectLst>
                  <a:outerShdw blurRad="38100" dist="38100" dir="2700000" algn="tl">
                    <a:srgbClr val="000000"/>
                  </a:outerShdw>
                </a:effectLst>
                <a:latin typeface="Symbol" pitchFamily="18" charset="2"/>
              </a:rPr>
              <a:t>a</a:t>
            </a:r>
            <a:r>
              <a:rPr lang="en-US" sz="2400" dirty="0" smtClean="0">
                <a:solidFill>
                  <a:srgbClr val="66FFFF"/>
                </a:solidFill>
                <a:effectLst>
                  <a:outerShdw blurRad="38100" dist="38100" dir="2700000" algn="tl">
                    <a:srgbClr val="000000"/>
                  </a:outerShdw>
                </a:effectLst>
                <a:latin typeface="Book Antiqua" pitchFamily="18" charset="0"/>
              </a:rPr>
              <a:t>.</a:t>
            </a:r>
          </a:p>
          <a:p>
            <a:pPr marL="800100" lvl="1"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the time series contains substantial random variability, a smaller value (nearer to zero) is preferred.</a:t>
            </a:r>
          </a:p>
          <a:p>
            <a:pPr marL="800100" lvl="1"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there is little random variability present, forecast errors are more likely to represent a change in the level of the time series …. and a larger value for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is preferred.</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503238" y="1525589"/>
            <a:ext cx="7772400" cy="1427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Drugs uses </a:t>
            </a:r>
            <a:r>
              <a:rPr lang="en-US" sz="2400" dirty="0" smtClean="0">
                <a:effectLst>
                  <a:outerShdw blurRad="38100" dist="38100" dir="2700000" algn="tl">
                    <a:srgbClr val="000000"/>
                  </a:outerShdw>
                </a:effectLst>
                <a:latin typeface="Book Antiqua" pitchFamily="18" charset="0"/>
              </a:rPr>
              <a:t>exponential smoothing </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to forecast </a:t>
            </a:r>
            <a:r>
              <a:rPr lang="en-US" sz="2400" dirty="0">
                <a:effectLst>
                  <a:outerShdw blurRad="38100" dist="38100" dir="2700000" algn="tl">
                    <a:srgbClr val="000000"/>
                  </a:outerShdw>
                </a:effectLst>
                <a:latin typeface="Book Antiqua" pitchFamily="18" charset="0"/>
              </a:rPr>
              <a:t>sales, </a:t>
            </a:r>
            <a:r>
              <a:rPr lang="en-US" sz="2400" dirty="0" smtClean="0">
                <a:effectLst>
                  <a:outerShdw blurRad="38100" dist="38100" dir="2700000" algn="tl">
                    <a:srgbClr val="000000"/>
                  </a:outerShdw>
                </a:effectLst>
                <a:latin typeface="Book Antiqua" pitchFamily="18" charset="0"/>
              </a:rPr>
              <a:t>which value </a:t>
            </a:r>
            <a:r>
              <a:rPr lang="en-US" sz="2400" dirty="0">
                <a:effectLst>
                  <a:outerShdw blurRad="38100" dist="38100" dir="2700000" algn="tl">
                    <a:srgbClr val="000000"/>
                  </a:outerShdw>
                </a:effectLst>
                <a:latin typeface="Book Antiqua" pitchFamily="18" charset="0"/>
              </a:rPr>
              <a:t>for the smoothing constant </a:t>
            </a:r>
            <a:r>
              <a:rPr lang="en-US" sz="2400" i="1" dirty="0">
                <a:effectLst>
                  <a:outerShdw blurRad="38100" dist="38100" dir="2700000" algn="tl">
                    <a:srgbClr val="000000"/>
                  </a:outerShdw>
                </a:effectLst>
                <a:latin typeface="Symbol" pitchFamily="18" charset="2"/>
              </a:rPr>
              <a:t></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1 or .8, gives better forecasts?</a:t>
            </a:r>
          </a:p>
        </p:txBody>
      </p:sp>
      <p:sp>
        <p:nvSpPr>
          <p:cNvPr id="169016"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Example:  Rosco Drugs</a:t>
            </a:r>
            <a:endParaRPr lang="en-US" sz="2400">
              <a:effectLst>
                <a:outerShdw blurRad="38100" dist="38100" dir="2700000" algn="tl">
                  <a:srgbClr val="000000"/>
                </a:outerShdw>
              </a:effectLst>
              <a:latin typeface="Book Antiqua" pitchFamily="18" charset="0"/>
            </a:endParaRPr>
          </a:p>
        </p:txBody>
      </p:sp>
      <p:sp>
        <p:nvSpPr>
          <p:cNvPr id="169019" name="Rectangle 59"/>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a:t>
            </a:r>
            <a:r>
              <a:rPr lang="en-US" sz="2800" dirty="0">
                <a:solidFill>
                  <a:srgbClr val="66FFFF"/>
                </a:solidFill>
                <a:effectLst>
                  <a:outerShdw blurRad="38100" dist="38100" dir="2700000" algn="tl">
                    <a:srgbClr val="000000"/>
                  </a:outerShdw>
                </a:effectLst>
                <a:latin typeface="Book Antiqua" pitchFamily="18" charset="0"/>
              </a:rPr>
              <a:t>Smoothing</a:t>
            </a:r>
          </a:p>
        </p:txBody>
      </p:sp>
      <p:grpSp>
        <p:nvGrpSpPr>
          <p:cNvPr id="17" name="Group 16"/>
          <p:cNvGrpSpPr/>
          <p:nvPr/>
        </p:nvGrpSpPr>
        <p:grpSpPr>
          <a:xfrm>
            <a:off x="2562225" y="2943225"/>
            <a:ext cx="3981450" cy="2705100"/>
            <a:chOff x="2571750" y="2971800"/>
            <a:chExt cx="3981450" cy="2705100"/>
          </a:xfrm>
          <a:scene3d>
            <a:camera prst="orthographicFront">
              <a:rot lat="0" lon="0" rev="0"/>
            </a:camera>
            <a:lightRig rig="balanced" dir="t">
              <a:rot lat="0" lon="0" rev="8700000"/>
            </a:lightRig>
          </a:scene3d>
        </p:grpSpPr>
        <p:sp>
          <p:nvSpPr>
            <p:cNvPr id="6" name="Rectangle 2"/>
            <p:cNvSpPr>
              <a:spLocks noChangeArrowheads="1"/>
            </p:cNvSpPr>
            <p:nvPr/>
          </p:nvSpPr>
          <p:spPr bwMode="auto">
            <a:xfrm>
              <a:off x="2571750" y="2971800"/>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7" name="Line 5"/>
            <p:cNvSpPr>
              <a:spLocks noChangeShapeType="1"/>
            </p:cNvSpPr>
            <p:nvPr/>
          </p:nvSpPr>
          <p:spPr bwMode="auto">
            <a:xfrm>
              <a:off x="4533900" y="3222625"/>
              <a:ext cx="0" cy="2257425"/>
            </a:xfrm>
            <a:prstGeom prst="line">
              <a:avLst/>
            </a:prstGeom>
            <a:noFill/>
            <a:ln w="12700">
              <a:noFill/>
              <a:round/>
              <a:headEnd/>
              <a:tailEnd/>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8" name="Text Box 120"/>
            <p:cNvSpPr txBox="1">
              <a:spLocks noChangeArrowheads="1"/>
            </p:cNvSpPr>
            <p:nvPr/>
          </p:nvSpPr>
          <p:spPr bwMode="auto">
            <a:xfrm>
              <a:off x="2967038" y="3490913"/>
              <a:ext cx="3365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lnSpc>
                  <a:spcPct val="110000"/>
                </a:lnSpc>
              </a:pPr>
              <a:r>
                <a:rPr lang="en-US" sz="2400" dirty="0">
                  <a:effectLst>
                    <a:outerShdw blurRad="38100" dist="38100" dir="2700000" algn="tl">
                      <a:srgbClr val="000000"/>
                    </a:outerShdw>
                  </a:effectLst>
                  <a:latin typeface="Book Antiqua" pitchFamily="18" charset="0"/>
                </a:rPr>
                <a:t>1</a:t>
              </a:r>
            </a:p>
            <a:p>
              <a:pPr algn="l">
                <a:lnSpc>
                  <a:spcPct val="110000"/>
                </a:lnSpc>
              </a:pPr>
              <a:r>
                <a:rPr lang="en-US" sz="2400" dirty="0">
                  <a:effectLst>
                    <a:outerShdw blurRad="38100" dist="38100" dir="2700000" algn="tl">
                      <a:srgbClr val="000000"/>
                    </a:outerShdw>
                  </a:effectLst>
                  <a:latin typeface="Book Antiqua" pitchFamily="18" charset="0"/>
                </a:rPr>
                <a:t>2</a:t>
              </a:r>
            </a:p>
            <a:p>
              <a:pPr algn="l">
                <a:lnSpc>
                  <a:spcPct val="110000"/>
                </a:lnSpc>
              </a:pPr>
              <a:r>
                <a:rPr lang="en-US" sz="2400" dirty="0">
                  <a:effectLst>
                    <a:outerShdw blurRad="38100" dist="38100" dir="2700000" algn="tl">
                      <a:srgbClr val="000000"/>
                    </a:outerShdw>
                  </a:effectLst>
                  <a:latin typeface="Book Antiqua" pitchFamily="18" charset="0"/>
                </a:rPr>
                <a:t>3</a:t>
              </a:r>
            </a:p>
            <a:p>
              <a:pPr algn="l">
                <a:lnSpc>
                  <a:spcPct val="110000"/>
                </a:lnSpc>
              </a:pPr>
              <a:r>
                <a:rPr lang="en-US" sz="2400" dirty="0">
                  <a:effectLst>
                    <a:outerShdw blurRad="38100" dist="38100" dir="2700000" algn="tl">
                      <a:srgbClr val="000000"/>
                    </a:outerShdw>
                  </a:effectLst>
                  <a:latin typeface="Book Antiqua" pitchFamily="18" charset="0"/>
                </a:rPr>
                <a:t>4</a:t>
              </a:r>
            </a:p>
            <a:p>
              <a:pPr algn="l">
                <a:lnSpc>
                  <a:spcPct val="110000"/>
                </a:lnSpc>
              </a:pPr>
              <a:r>
                <a:rPr lang="en-US" sz="2400" dirty="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4891088" y="3490913"/>
              <a:ext cx="4889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3681413" y="3490913"/>
              <a:ext cx="6413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5738813" y="3490913"/>
              <a:ext cx="6413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2611438" y="3100388"/>
              <a:ext cx="950912"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4630738" y="3100388"/>
              <a:ext cx="950912"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3575050" y="310038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5594350" y="310038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gr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1276350" y="1619250"/>
            <a:ext cx="6610350" cy="3867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544" name="Rectangle 112"/>
          <p:cNvSpPr>
            <a:spLocks noGrp="1" noChangeArrowheads="1"/>
          </p:cNvSpPr>
          <p:nvPr>
            <p:ph type="title"/>
          </p:nvPr>
        </p:nvSpPr>
        <p:spPr>
          <a:xfrm>
            <a:off x="836613" y="204788"/>
            <a:ext cx="7475537" cy="509587"/>
          </a:xfrm>
          <a:noFill/>
          <a:ln/>
        </p:spPr>
        <p:txBody>
          <a:bodyPr/>
          <a:lstStyle/>
          <a:p>
            <a:r>
              <a:rPr lang="en-US" dirty="0" smtClean="0"/>
              <a:t>Example:  Exponential </a:t>
            </a:r>
            <a:r>
              <a:rPr lang="en-US" dirty="0"/>
              <a:t>Smoothing</a:t>
            </a:r>
          </a:p>
        </p:txBody>
      </p:sp>
      <p:sp>
        <p:nvSpPr>
          <p:cNvPr id="18598" name="Rectangle 166"/>
          <p:cNvSpPr>
            <a:spLocks noChangeArrowheads="1"/>
          </p:cNvSpPr>
          <p:nvPr/>
        </p:nvSpPr>
        <p:spPr bwMode="auto">
          <a:xfrm>
            <a:off x="520700" y="10652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Using Smoothing Constant Value </a:t>
            </a:r>
            <a:r>
              <a:rPr lang="en-US" sz="2400" i="1" dirty="0" smtClean="0">
                <a:solidFill>
                  <a:srgbClr val="66FFFF"/>
                </a:solidFill>
                <a:effectLst>
                  <a:outerShdw blurRad="38100" dist="38100" dir="2700000" algn="tl">
                    <a:srgbClr val="000000"/>
                  </a:outerShdw>
                </a:effectLst>
                <a:latin typeface="Symbol" pitchFamily="18" charset="2"/>
              </a:rPr>
              <a:t></a:t>
            </a:r>
            <a:r>
              <a:rPr lang="en-US" sz="2400" dirty="0" smtClean="0">
                <a:solidFill>
                  <a:srgbClr val="66FFFF"/>
                </a:solidFill>
                <a:effectLst>
                  <a:outerShdw blurRad="38100" dist="38100" dir="2700000" algn="tl">
                    <a:srgbClr val="000000"/>
                  </a:outerShdw>
                </a:effectLst>
                <a:latin typeface="Book Antiqua" pitchFamily="18" charset="0"/>
              </a:rPr>
              <a:t> </a:t>
            </a:r>
            <a:r>
              <a:rPr lang="en-US" sz="2400" dirty="0">
                <a:solidFill>
                  <a:srgbClr val="66FFFF"/>
                </a:solidFill>
                <a:effectLst>
                  <a:outerShdw blurRad="38100" dist="38100" dir="2700000" algn="tl">
                    <a:srgbClr val="000000"/>
                  </a:outerShdw>
                </a:effectLst>
                <a:latin typeface="Book Antiqua" pitchFamily="18" charset="0"/>
              </a:rPr>
              <a:t>= .</a:t>
            </a:r>
            <a:r>
              <a:rPr lang="en-US" sz="2400" dirty="0" smtClean="0">
                <a:solidFill>
                  <a:srgbClr val="66FFFF"/>
                </a:solidFill>
                <a:effectLst>
                  <a:outerShdw blurRad="38100" dist="38100" dir="2700000" algn="tl">
                    <a:srgbClr val="000000"/>
                  </a:outerShdw>
                </a:effectLst>
                <a:latin typeface="Book Antiqua" pitchFamily="18" charset="0"/>
              </a:rPr>
              <a:t>1</a:t>
            </a:r>
            <a:endParaRPr lang="en-US" sz="2400" dirty="0">
              <a:effectLst>
                <a:outerShdw blurRad="38100" dist="38100" dir="2700000" algn="tl">
                  <a:srgbClr val="000000"/>
                </a:outerShdw>
              </a:effectLst>
              <a:latin typeface="Book Antiqua" pitchFamily="18" charset="0"/>
            </a:endParaRPr>
          </a:p>
        </p:txBody>
      </p:sp>
      <p:sp>
        <p:nvSpPr>
          <p:cNvPr id="18600" name="Rectangle 168"/>
          <p:cNvSpPr>
            <a:spLocks noChangeArrowheads="1"/>
          </p:cNvSpPr>
          <p:nvPr/>
        </p:nvSpPr>
        <p:spPr bwMode="auto">
          <a:xfrm>
            <a:off x="1130300" y="1693863"/>
            <a:ext cx="65008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2 </a:t>
            </a:r>
            <a:r>
              <a:rPr lang="en-US" sz="2400" dirty="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Y</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a:t>
            </a:r>
            <a:r>
              <a:rPr lang="en-US" sz="2400" dirty="0">
                <a:effectLst>
                  <a:outerShdw blurRad="38100" dist="38100" dir="2700000" algn="tl">
                    <a:srgbClr val="000000"/>
                  </a:outerShdw>
                </a:effectLst>
                <a:latin typeface="Book Antiqua" pitchFamily="18" charset="0"/>
              </a:rPr>
              <a:t>110 </a:t>
            </a:r>
          </a:p>
        </p:txBody>
      </p:sp>
      <p:sp>
        <p:nvSpPr>
          <p:cNvPr id="18601" name="Rectangle 169"/>
          <p:cNvSpPr>
            <a:spLocks noChangeArrowheads="1"/>
          </p:cNvSpPr>
          <p:nvPr/>
        </p:nvSpPr>
        <p:spPr bwMode="auto">
          <a:xfrm>
            <a:off x="1130300" y="2093913"/>
            <a:ext cx="68627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3</a:t>
            </a:r>
            <a:r>
              <a:rPr lang="en-US" sz="2400" dirty="0">
                <a:effectLst>
                  <a:outerShdw blurRad="38100" dist="38100" dir="2700000" algn="tl">
                    <a:srgbClr val="000000"/>
                  </a:outerShdw>
                </a:effectLst>
                <a:latin typeface="Book Antiqua" pitchFamily="18" charset="0"/>
              </a:rPr>
              <a:t> = .1</a:t>
            </a:r>
            <a:r>
              <a:rPr lang="en-US" sz="2400" i="1" dirty="0">
                <a:effectLst>
                  <a:outerShdw blurRad="38100" dist="38100" dir="2700000" algn="tl">
                    <a:srgbClr val="000000"/>
                  </a:outerShdw>
                </a:effectLst>
                <a:latin typeface="Book Antiqua" pitchFamily="18" charset="0"/>
              </a:rPr>
              <a:t>Y</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.9</a:t>
            </a:r>
            <a:r>
              <a:rPr lang="en-US" sz="2400" i="1" dirty="0">
                <a:effectLst>
                  <a:outerShdw blurRad="38100" dist="38100" dir="2700000" algn="tl">
                    <a:srgbClr val="000000"/>
                  </a:outerShdw>
                </a:effectLst>
                <a:latin typeface="Book Antiqua" pitchFamily="18" charset="0"/>
              </a:rPr>
              <a:t>F</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.1(115) + .9(110)       = </a:t>
            </a:r>
            <a:r>
              <a:rPr lang="en-US" sz="2400" dirty="0" smtClean="0">
                <a:effectLst>
                  <a:outerShdw blurRad="38100" dist="38100" dir="2700000" algn="tl">
                    <a:srgbClr val="000000"/>
                  </a:outerShdw>
                </a:effectLst>
                <a:latin typeface="Book Antiqua" pitchFamily="18" charset="0"/>
              </a:rPr>
              <a:t>110.50</a:t>
            </a:r>
            <a:endParaRPr lang="en-US" sz="2400" dirty="0">
              <a:effectLst>
                <a:outerShdw blurRad="38100" dist="38100" dir="2700000" algn="tl">
                  <a:srgbClr val="000000"/>
                </a:outerShdw>
              </a:effectLst>
              <a:latin typeface="Book Antiqua" pitchFamily="18" charset="0"/>
            </a:endParaRPr>
          </a:p>
        </p:txBody>
      </p:sp>
      <p:sp>
        <p:nvSpPr>
          <p:cNvPr id="18602" name="Rectangle 170"/>
          <p:cNvSpPr>
            <a:spLocks noChangeArrowheads="1"/>
          </p:cNvSpPr>
          <p:nvPr/>
        </p:nvSpPr>
        <p:spPr bwMode="auto">
          <a:xfrm>
            <a:off x="1130300" y="2493963"/>
            <a:ext cx="6881813" cy="5064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3</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3</a:t>
            </a:r>
            <a:r>
              <a:rPr lang="en-US" sz="2400">
                <a:effectLst>
                  <a:outerShdw blurRad="38100" dist="38100" dir="2700000" algn="tl">
                    <a:srgbClr val="000000"/>
                  </a:outerShdw>
                </a:effectLst>
                <a:latin typeface="Book Antiqua" pitchFamily="18" charset="0"/>
              </a:rPr>
              <a:t> = .1(125) + .9(110.5)    = 111.95</a:t>
            </a:r>
          </a:p>
        </p:txBody>
      </p:sp>
      <p:sp>
        <p:nvSpPr>
          <p:cNvPr id="18603" name="Rectangle 171"/>
          <p:cNvSpPr>
            <a:spLocks noChangeArrowheads="1"/>
          </p:cNvSpPr>
          <p:nvPr/>
        </p:nvSpPr>
        <p:spPr bwMode="auto">
          <a:xfrm>
            <a:off x="1130300" y="2894013"/>
            <a:ext cx="69008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.1(120) + .9(111.95)  = 112.76</a:t>
            </a:r>
          </a:p>
        </p:txBody>
      </p:sp>
      <p:sp>
        <p:nvSpPr>
          <p:cNvPr id="18604" name="Rectangle 172"/>
          <p:cNvSpPr>
            <a:spLocks noChangeArrowheads="1"/>
          </p:cNvSpPr>
          <p:nvPr/>
        </p:nvSpPr>
        <p:spPr bwMode="auto">
          <a:xfrm>
            <a:off x="1130300" y="3294063"/>
            <a:ext cx="67484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.1(125) + .9(112.76)  = 113.98</a:t>
            </a:r>
          </a:p>
        </p:txBody>
      </p:sp>
      <p:sp>
        <p:nvSpPr>
          <p:cNvPr id="18605" name="Rectangle 173"/>
          <p:cNvSpPr>
            <a:spLocks noChangeArrowheads="1"/>
          </p:cNvSpPr>
          <p:nvPr/>
        </p:nvSpPr>
        <p:spPr bwMode="auto">
          <a:xfrm>
            <a:off x="1130300" y="3713163"/>
            <a:ext cx="67103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.1(120) + .9(113.98)  = 114.58</a:t>
            </a:r>
          </a:p>
        </p:txBody>
      </p:sp>
      <p:sp>
        <p:nvSpPr>
          <p:cNvPr id="18606" name="Rectangle 174"/>
          <p:cNvSpPr>
            <a:spLocks noChangeArrowheads="1"/>
          </p:cNvSpPr>
          <p:nvPr/>
        </p:nvSpPr>
        <p:spPr bwMode="auto">
          <a:xfrm>
            <a:off x="1130300" y="4113213"/>
            <a:ext cx="68818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.1(130) + .9(114.58)  = 116.12</a:t>
            </a:r>
          </a:p>
        </p:txBody>
      </p:sp>
      <p:sp>
        <p:nvSpPr>
          <p:cNvPr id="18607" name="Rectangle 175"/>
          <p:cNvSpPr>
            <a:spLocks noChangeArrowheads="1"/>
          </p:cNvSpPr>
          <p:nvPr/>
        </p:nvSpPr>
        <p:spPr bwMode="auto">
          <a:xfrm>
            <a:off x="1130300" y="4513263"/>
            <a:ext cx="6729413" cy="411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.1(115) + .9(116.12)  = 116.01</a:t>
            </a:r>
          </a:p>
        </p:txBody>
      </p:sp>
      <p:sp>
        <p:nvSpPr>
          <p:cNvPr id="18608" name="Rectangle 176"/>
          <p:cNvSpPr>
            <a:spLocks noChangeArrowheads="1"/>
          </p:cNvSpPr>
          <p:nvPr/>
        </p:nvSpPr>
        <p:spPr bwMode="auto">
          <a:xfrm>
            <a:off x="1130300" y="4913313"/>
            <a:ext cx="6977063" cy="4302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10</a:t>
            </a:r>
            <a:r>
              <a:rPr lang="en-US" sz="2400">
                <a:effectLst>
                  <a:outerShdw blurRad="38100" dist="38100" dir="2700000" algn="tl">
                    <a:srgbClr val="000000"/>
                  </a:outerShdw>
                </a:effectLst>
                <a:latin typeface="Book Antiqua" pitchFamily="18" charset="0"/>
              </a:rPr>
              <a:t>=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.1(110) + .9(116.01)  = 115.41</a:t>
            </a: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2038350" y="1609725"/>
            <a:ext cx="4953000" cy="3886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2035"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a:t>
            </a:r>
            <a:r>
              <a:rPr lang="en-US" sz="2800" dirty="0">
                <a:solidFill>
                  <a:srgbClr val="66FFFF"/>
                </a:solidFill>
                <a:effectLst>
                  <a:outerShdw blurRad="38100" dist="38100" dir="2700000" algn="tl">
                    <a:srgbClr val="000000"/>
                  </a:outerShdw>
                </a:effectLst>
                <a:latin typeface="Book Antiqua" pitchFamily="18" charset="0"/>
              </a:rPr>
              <a:t>Smoothing</a:t>
            </a:r>
          </a:p>
        </p:txBody>
      </p:sp>
      <p:sp>
        <p:nvSpPr>
          <p:cNvPr id="172089" name="Rectangle 57"/>
          <p:cNvSpPr>
            <a:spLocks noChangeArrowheads="1"/>
          </p:cNvSpPr>
          <p:nvPr/>
        </p:nvSpPr>
        <p:spPr bwMode="auto">
          <a:xfrm>
            <a:off x="520700" y="10652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Using Smoothing Constant Value </a:t>
            </a:r>
            <a:r>
              <a:rPr lang="en-US" sz="2400" i="1" dirty="0" smtClean="0">
                <a:solidFill>
                  <a:srgbClr val="66FFFF"/>
                </a:solidFill>
                <a:effectLst>
                  <a:outerShdw blurRad="38100" dist="38100" dir="2700000" algn="tl">
                    <a:srgbClr val="000000"/>
                  </a:outerShdw>
                </a:effectLst>
                <a:latin typeface="Symbol" pitchFamily="18" charset="2"/>
              </a:rPr>
              <a:t></a:t>
            </a:r>
            <a:r>
              <a:rPr lang="en-US" sz="2400" dirty="0" smtClean="0">
                <a:solidFill>
                  <a:srgbClr val="66FFFF"/>
                </a:solidFill>
                <a:effectLst>
                  <a:outerShdw blurRad="38100" dist="38100" dir="2700000" algn="tl">
                    <a:srgbClr val="000000"/>
                  </a:outerShdw>
                </a:effectLst>
                <a:latin typeface="Book Antiqua" pitchFamily="18" charset="0"/>
              </a:rPr>
              <a:t> </a:t>
            </a:r>
            <a:r>
              <a:rPr lang="en-US" sz="2400" dirty="0">
                <a:solidFill>
                  <a:srgbClr val="66FFFF"/>
                </a:solidFill>
                <a:effectLst>
                  <a:outerShdw blurRad="38100" dist="38100" dir="2700000" algn="tl">
                    <a:srgbClr val="000000"/>
                  </a:outerShdw>
                </a:effectLst>
                <a:latin typeface="Book Antiqua" pitchFamily="18" charset="0"/>
              </a:rPr>
              <a:t>= .</a:t>
            </a:r>
            <a:r>
              <a:rPr lang="en-US" sz="2400" dirty="0" smtClean="0">
                <a:solidFill>
                  <a:srgbClr val="66FFFF"/>
                </a:solidFill>
                <a:effectLst>
                  <a:outerShdw blurRad="38100" dist="38100" dir="2700000" algn="tl">
                    <a:srgbClr val="000000"/>
                  </a:outerShdw>
                </a:effectLst>
                <a:latin typeface="Book Antiqua" pitchFamily="18" charset="0"/>
              </a:rPr>
              <a:t>8</a:t>
            </a:r>
            <a:endParaRPr lang="en-US" sz="2400" dirty="0">
              <a:effectLst>
                <a:outerShdw blurRad="38100" dist="38100" dir="2700000" algn="tl">
                  <a:srgbClr val="000000"/>
                </a:outerShdw>
              </a:effectLst>
              <a:latin typeface="Book Antiqua" pitchFamily="18" charset="0"/>
            </a:endParaRPr>
          </a:p>
        </p:txBody>
      </p:sp>
      <p:sp>
        <p:nvSpPr>
          <p:cNvPr id="172091" name="Rectangle 59"/>
          <p:cNvSpPr>
            <a:spLocks noChangeArrowheads="1"/>
          </p:cNvSpPr>
          <p:nvPr/>
        </p:nvSpPr>
        <p:spPr bwMode="auto">
          <a:xfrm>
            <a:off x="1892300" y="1684338"/>
            <a:ext cx="49006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110</a:t>
            </a:r>
          </a:p>
        </p:txBody>
      </p:sp>
      <p:sp>
        <p:nvSpPr>
          <p:cNvPr id="172092" name="Rectangle 60"/>
          <p:cNvSpPr>
            <a:spLocks noChangeArrowheads="1"/>
          </p:cNvSpPr>
          <p:nvPr/>
        </p:nvSpPr>
        <p:spPr bwMode="auto">
          <a:xfrm>
            <a:off x="1892300" y="2084388"/>
            <a:ext cx="49196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3</a:t>
            </a:r>
            <a:r>
              <a:rPr lang="en-US" sz="2400" dirty="0">
                <a:effectLst>
                  <a:outerShdw blurRad="38100" dist="38100" dir="2700000" algn="tl">
                    <a:srgbClr val="000000"/>
                  </a:outerShdw>
                </a:effectLst>
                <a:latin typeface="Book Antiqua" pitchFamily="18" charset="0"/>
              </a:rPr>
              <a:t> = .8(115) + .2(110)      = </a:t>
            </a:r>
            <a:r>
              <a:rPr lang="en-US" sz="2400" dirty="0" smtClean="0">
                <a:effectLst>
                  <a:outerShdw blurRad="38100" dist="38100" dir="2700000" algn="tl">
                    <a:srgbClr val="000000"/>
                  </a:outerShdw>
                </a:effectLst>
                <a:latin typeface="Book Antiqua" pitchFamily="18" charset="0"/>
              </a:rPr>
              <a:t>114.00</a:t>
            </a:r>
            <a:endParaRPr lang="en-US" sz="2400" dirty="0">
              <a:effectLst>
                <a:outerShdw blurRad="38100" dist="38100" dir="2700000" algn="tl">
                  <a:srgbClr val="000000"/>
                </a:outerShdw>
              </a:effectLst>
              <a:latin typeface="Book Antiqua" pitchFamily="18" charset="0"/>
            </a:endParaRPr>
          </a:p>
        </p:txBody>
      </p:sp>
      <p:sp>
        <p:nvSpPr>
          <p:cNvPr id="172093" name="Rectangle 61"/>
          <p:cNvSpPr>
            <a:spLocks noChangeArrowheads="1"/>
          </p:cNvSpPr>
          <p:nvPr/>
        </p:nvSpPr>
        <p:spPr bwMode="auto">
          <a:xfrm>
            <a:off x="1892300" y="2484438"/>
            <a:ext cx="4957763" cy="5064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.8(125) + .2(114)      = 122.80</a:t>
            </a:r>
          </a:p>
        </p:txBody>
      </p:sp>
      <p:sp>
        <p:nvSpPr>
          <p:cNvPr id="172094" name="Rectangle 62"/>
          <p:cNvSpPr>
            <a:spLocks noChangeArrowheads="1"/>
          </p:cNvSpPr>
          <p:nvPr/>
        </p:nvSpPr>
        <p:spPr bwMode="auto">
          <a:xfrm>
            <a:off x="1892300" y="2884488"/>
            <a:ext cx="493871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.8(120) + .2(122.80) = 120.56</a:t>
            </a:r>
          </a:p>
        </p:txBody>
      </p:sp>
      <p:sp>
        <p:nvSpPr>
          <p:cNvPr id="172095" name="Rectangle 63"/>
          <p:cNvSpPr>
            <a:spLocks noChangeArrowheads="1"/>
          </p:cNvSpPr>
          <p:nvPr/>
        </p:nvSpPr>
        <p:spPr bwMode="auto">
          <a:xfrm>
            <a:off x="1892300" y="3284538"/>
            <a:ext cx="49196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.8(125) + .2(120.56) = 124.11</a:t>
            </a:r>
          </a:p>
        </p:txBody>
      </p:sp>
      <p:sp>
        <p:nvSpPr>
          <p:cNvPr id="172096" name="Rectangle 64"/>
          <p:cNvSpPr>
            <a:spLocks noChangeArrowheads="1"/>
          </p:cNvSpPr>
          <p:nvPr/>
        </p:nvSpPr>
        <p:spPr bwMode="auto">
          <a:xfrm>
            <a:off x="1892300" y="3703638"/>
            <a:ext cx="497681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.8(120) + .2(124.11) = 120.82</a:t>
            </a:r>
          </a:p>
        </p:txBody>
      </p:sp>
      <p:sp>
        <p:nvSpPr>
          <p:cNvPr id="172097" name="Rectangle 65"/>
          <p:cNvSpPr>
            <a:spLocks noChangeArrowheads="1"/>
          </p:cNvSpPr>
          <p:nvPr/>
        </p:nvSpPr>
        <p:spPr bwMode="auto">
          <a:xfrm>
            <a:off x="1892300" y="4103688"/>
            <a:ext cx="49958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.8(130) + .2(120.82) = 128.16</a:t>
            </a:r>
          </a:p>
        </p:txBody>
      </p:sp>
      <p:sp>
        <p:nvSpPr>
          <p:cNvPr id="172098" name="Rectangle 66"/>
          <p:cNvSpPr>
            <a:spLocks noChangeArrowheads="1"/>
          </p:cNvSpPr>
          <p:nvPr/>
        </p:nvSpPr>
        <p:spPr bwMode="auto">
          <a:xfrm>
            <a:off x="1892300" y="4503738"/>
            <a:ext cx="5014913" cy="411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.8(115) + .2(128.16) = 117.63</a:t>
            </a:r>
          </a:p>
        </p:txBody>
      </p:sp>
      <p:sp>
        <p:nvSpPr>
          <p:cNvPr id="172099" name="Rectangle 67"/>
          <p:cNvSpPr>
            <a:spLocks noChangeArrowheads="1"/>
          </p:cNvSpPr>
          <p:nvPr/>
        </p:nvSpPr>
        <p:spPr bwMode="auto">
          <a:xfrm>
            <a:off x="1892300" y="4903788"/>
            <a:ext cx="4995863" cy="4302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10</a:t>
            </a:r>
            <a:r>
              <a:rPr lang="en-US" sz="2400">
                <a:effectLst>
                  <a:outerShdw blurRad="38100" dist="38100" dir="2700000" algn="tl">
                    <a:srgbClr val="000000"/>
                  </a:outerShdw>
                </a:effectLst>
                <a:latin typeface="Book Antiqua" pitchFamily="18" charset="0"/>
              </a:rPr>
              <a:t>= .8(110) + .2(117.63) = 111.53</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p:cNvGrpSpPr/>
          <p:nvPr/>
        </p:nvGrpSpPr>
        <p:grpSpPr>
          <a:xfrm>
            <a:off x="428624" y="838200"/>
            <a:ext cx="8353425" cy="5238750"/>
            <a:chOff x="428624" y="838200"/>
            <a:chExt cx="8353425" cy="5238750"/>
          </a:xfrm>
          <a:scene3d>
            <a:camera prst="orthographicFront">
              <a:rot lat="0" lon="0" rev="0"/>
            </a:camera>
            <a:lightRig rig="balanced" dir="t">
              <a:rot lat="0" lon="0" rev="8700000"/>
            </a:lightRig>
          </a:scene3d>
        </p:grpSpPr>
        <p:grpSp>
          <p:nvGrpSpPr>
            <p:cNvPr id="74" name="Group 73"/>
            <p:cNvGrpSpPr/>
            <p:nvPr/>
          </p:nvGrpSpPr>
          <p:grpSpPr>
            <a:xfrm>
              <a:off x="428624" y="838200"/>
              <a:ext cx="8353425" cy="5238750"/>
              <a:chOff x="428624" y="838200"/>
              <a:chExt cx="8353425" cy="5238750"/>
            </a:xfrm>
          </p:grpSpPr>
          <p:sp>
            <p:nvSpPr>
              <p:cNvPr id="3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3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130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130</a:t>
                </a:r>
              </a:p>
            </p:txBody>
          </p:sp>
          <p:sp>
            <p:nvSpPr>
              <p:cNvPr id="4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4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grpSp>
        <p:sp>
          <p:nvSpPr>
            <p:cNvPr id="37" name="Text Box 245"/>
            <p:cNvSpPr txBox="1">
              <a:spLocks noChangeArrowheads="1"/>
            </p:cNvSpPr>
            <p:nvPr/>
          </p:nvSpPr>
          <p:spPr bwMode="auto">
            <a:xfrm>
              <a:off x="2490788" y="3643313"/>
              <a:ext cx="1031051" cy="193899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113.98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114.58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116.12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115.41</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2490788" y="2909888"/>
              <a:ext cx="1031052"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111.95</a:t>
              </a:r>
              <a:endParaRPr lang="en-US" sz="2400" dirty="0">
                <a:effectLst>
                  <a:outerShdw blurRad="38100" dist="38100" dir="2700000" algn="tl">
                    <a:srgbClr val="000000"/>
                  </a:outerShdw>
                </a:effectLst>
                <a:latin typeface="Book Antiqua" pitchFamily="18" charset="0"/>
              </a:endParaRPr>
            </a:p>
          </p:txBody>
        </p:sp>
        <p:sp>
          <p:nvSpPr>
            <p:cNvPr id="39" name="Text Box 247"/>
            <p:cNvSpPr txBox="1">
              <a:spLocks noChangeArrowheads="1"/>
            </p:cNvSpPr>
            <p:nvPr/>
          </p:nvSpPr>
          <p:spPr bwMode="auto">
            <a:xfrm>
              <a:off x="2481263" y="3281363"/>
              <a:ext cx="1031051"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112.76</a:t>
              </a:r>
              <a:endParaRPr lang="en-US" sz="2400" dirty="0">
                <a:effectLst>
                  <a:outerShdw blurRad="38100" dist="38100" dir="2700000" algn="tl">
                    <a:srgbClr val="000000"/>
                  </a:outerShdw>
                </a:effectLst>
                <a:latin typeface="Book Antiqua" pitchFamily="18" charset="0"/>
              </a:endParaRPr>
            </a:p>
          </p:txBody>
        </p:sp>
        <p:sp>
          <p:nvSpPr>
            <p:cNvPr id="42" name="Text Box 250"/>
            <p:cNvSpPr txBox="1">
              <a:spLocks noChangeArrowheads="1"/>
            </p:cNvSpPr>
            <p:nvPr/>
          </p:nvSpPr>
          <p:spPr bwMode="auto">
            <a:xfrm>
              <a:off x="2309813" y="966788"/>
              <a:ext cx="1314784" cy="830997"/>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.1</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62" name="Text Box 246"/>
            <p:cNvSpPr txBox="1">
              <a:spLocks noChangeArrowheads="1"/>
            </p:cNvSpPr>
            <p:nvPr/>
          </p:nvSpPr>
          <p:spPr bwMode="auto">
            <a:xfrm>
              <a:off x="2490788" y="2185988"/>
              <a:ext cx="1031052"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110.00</a:t>
              </a:r>
              <a:endParaRPr lang="en-US" sz="2400" dirty="0">
                <a:effectLst>
                  <a:outerShdw blurRad="38100" dist="38100" dir="2700000" algn="tl">
                    <a:srgbClr val="000000"/>
                  </a:outerShdw>
                </a:effectLst>
                <a:latin typeface="Book Antiqua" pitchFamily="18" charset="0"/>
              </a:endParaRPr>
            </a:p>
          </p:txBody>
        </p:sp>
        <p:sp>
          <p:nvSpPr>
            <p:cNvPr id="63" name="Text Box 246"/>
            <p:cNvSpPr txBox="1">
              <a:spLocks noChangeArrowheads="1"/>
            </p:cNvSpPr>
            <p:nvPr/>
          </p:nvSpPr>
          <p:spPr bwMode="auto">
            <a:xfrm>
              <a:off x="2490788" y="2547938"/>
              <a:ext cx="1031051"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110.50</a:t>
              </a:r>
              <a:endParaRPr lang="en-US" sz="2400" dirty="0">
                <a:effectLst>
                  <a:outerShdw blurRad="38100" dist="38100" dir="2700000" algn="tl">
                    <a:srgbClr val="000000"/>
                  </a:outerShdw>
                </a:effectLst>
                <a:latin typeface="Book Antiqua" pitchFamily="18" charset="0"/>
              </a:endParaRPr>
            </a:p>
          </p:txBody>
        </p:sp>
      </p:grpSp>
      <p:sp>
        <p:nvSpPr>
          <p:cNvPr id="33"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.1)</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3" name="Text Box 245"/>
          <p:cNvSpPr txBox="1">
            <a:spLocks noChangeArrowheads="1"/>
          </p:cNvSpPr>
          <p:nvPr/>
        </p:nvSpPr>
        <p:spPr bwMode="auto">
          <a:xfrm>
            <a:off x="3757613" y="3643313"/>
            <a:ext cx="1056700"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6.02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15.42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14.59</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3986213" y="2909888"/>
            <a:ext cx="800219"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8.05</a:t>
            </a:r>
            <a:endParaRPr lang="en-US" sz="2400" dirty="0">
              <a:effectLst>
                <a:outerShdw blurRad="38100" dist="38100" dir="2700000" algn="tl">
                  <a:srgbClr val="000000"/>
                </a:outerShdw>
              </a:effectLst>
              <a:latin typeface="Book Antiqua" pitchFamily="18" charset="0"/>
            </a:endParaRPr>
          </a:p>
        </p:txBody>
      </p:sp>
      <p:sp>
        <p:nvSpPr>
          <p:cNvPr id="45" name="Text Box 247"/>
          <p:cNvSpPr txBox="1">
            <a:spLocks noChangeArrowheads="1"/>
          </p:cNvSpPr>
          <p:nvPr/>
        </p:nvSpPr>
        <p:spPr bwMode="auto">
          <a:xfrm>
            <a:off x="3767138"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12.24</a:t>
            </a:r>
            <a:endParaRPr lang="en-US" sz="2400" dirty="0">
              <a:effectLst>
                <a:outerShdw blurRad="38100" dist="38100" dir="2700000" algn="tl">
                  <a:srgbClr val="000000"/>
                </a:outerShdw>
              </a:effectLst>
              <a:latin typeface="Book Antiqua" pitchFamily="18" charset="0"/>
            </a:endParaRPr>
          </a:p>
        </p:txBody>
      </p:sp>
      <p:sp>
        <p:nvSpPr>
          <p:cNvPr id="46"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7"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8"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9" name="Rectangle 238"/>
          <p:cNvSpPr>
            <a:spLocks noChangeArrowheads="1"/>
          </p:cNvSpPr>
          <p:nvPr/>
        </p:nvSpPr>
        <p:spPr bwMode="auto">
          <a:xfrm>
            <a:off x="5295900" y="5505450"/>
            <a:ext cx="847725"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0" name="Text Box 245"/>
          <p:cNvSpPr txBox="1">
            <a:spLocks noChangeArrowheads="1"/>
          </p:cNvSpPr>
          <p:nvPr/>
        </p:nvSpPr>
        <p:spPr bwMode="auto">
          <a:xfrm>
            <a:off x="51387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6.02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15.42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82.95</a:t>
            </a:r>
            <a:endParaRPr lang="en-US" sz="2400" dirty="0">
              <a:effectLst>
                <a:outerShdw blurRad="38100" dist="38100" dir="2700000" algn="tl">
                  <a:srgbClr val="000000"/>
                </a:outerShdw>
              </a:effectLst>
              <a:latin typeface="Book Antiqua" pitchFamily="18" charset="0"/>
            </a:endParaRPr>
          </a:p>
        </p:txBody>
      </p:sp>
      <p:sp>
        <p:nvSpPr>
          <p:cNvPr id="51" name="Text Box 246"/>
          <p:cNvSpPr txBox="1">
            <a:spLocks noChangeArrowheads="1"/>
          </p:cNvSpPr>
          <p:nvPr/>
        </p:nvSpPr>
        <p:spPr bwMode="auto">
          <a:xfrm>
            <a:off x="542448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8.05</a:t>
            </a:r>
            <a:endParaRPr lang="en-US" sz="2400" dirty="0">
              <a:effectLst>
                <a:outerShdw blurRad="38100" dist="38100" dir="2700000" algn="tl">
                  <a:srgbClr val="000000"/>
                </a:outerShdw>
              </a:effectLst>
              <a:latin typeface="Book Antiqua" pitchFamily="18" charset="0"/>
            </a:endParaRPr>
          </a:p>
        </p:txBody>
      </p:sp>
      <p:sp>
        <p:nvSpPr>
          <p:cNvPr id="52" name="Text Box 247"/>
          <p:cNvSpPr txBox="1">
            <a:spLocks noChangeArrowheads="1"/>
          </p:cNvSpPr>
          <p:nvPr/>
        </p:nvSpPr>
        <p:spPr bwMode="auto">
          <a:xfrm>
            <a:off x="52911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12.24</a:t>
            </a:r>
            <a:endParaRPr lang="en-US" sz="2400" dirty="0">
              <a:effectLst>
                <a:outerShdw blurRad="38100" dist="38100" dir="2700000" algn="tl">
                  <a:srgbClr val="000000"/>
                </a:outerShdw>
              </a:effectLst>
              <a:latin typeface="Book Antiqua" pitchFamily="18" charset="0"/>
            </a:endParaRPr>
          </a:p>
        </p:txBody>
      </p:sp>
      <p:sp>
        <p:nvSpPr>
          <p:cNvPr id="53" name="Rectangle 238"/>
          <p:cNvSpPr>
            <a:spLocks noChangeArrowheads="1"/>
          </p:cNvSpPr>
          <p:nvPr/>
        </p:nvSpPr>
        <p:spPr bwMode="auto">
          <a:xfrm>
            <a:off x="6543675" y="5514975"/>
            <a:ext cx="10477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4" name="Text Box 245"/>
          <p:cNvSpPr txBox="1">
            <a:spLocks noChangeArrowheads="1"/>
          </p:cNvSpPr>
          <p:nvPr/>
        </p:nvSpPr>
        <p:spPr bwMode="auto">
          <a:xfrm>
            <a:off x="6557963"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36.25</a:t>
            </a:r>
          </a:p>
          <a:p>
            <a:r>
              <a:rPr lang="en-US" sz="2400" dirty="0" smtClean="0">
                <a:effectLst>
                  <a:outerShdw blurRad="38100" dist="38100" dir="2700000" algn="tl">
                    <a:srgbClr val="000000"/>
                  </a:outerShdw>
                </a:effectLst>
                <a:latin typeface="Book Antiqua" pitchFamily="18" charset="0"/>
              </a:rPr>
              <a:t>237.73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1.26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36.12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212.87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974.22</a:t>
            </a:r>
            <a:endParaRPr lang="en-US" sz="2400" dirty="0">
              <a:effectLst>
                <a:outerShdw blurRad="38100" dist="38100" dir="2700000" algn="tl">
                  <a:srgbClr val="000000"/>
                </a:outerShdw>
              </a:effectLst>
              <a:latin typeface="Book Antiqua" pitchFamily="18" charset="0"/>
            </a:endParaRPr>
          </a:p>
        </p:txBody>
      </p:sp>
      <p:sp>
        <p:nvSpPr>
          <p:cNvPr id="55" name="Text Box 246"/>
          <p:cNvSpPr txBox="1">
            <a:spLocks noChangeArrowheads="1"/>
          </p:cNvSpPr>
          <p:nvPr/>
        </p:nvSpPr>
        <p:spPr bwMode="auto">
          <a:xfrm>
            <a:off x="67008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64.80</a:t>
            </a:r>
            <a:endParaRPr lang="en-US" sz="2400" dirty="0">
              <a:effectLst>
                <a:outerShdw blurRad="38100" dist="38100" dir="2700000" algn="tl">
                  <a:srgbClr val="000000"/>
                </a:outerShdw>
              </a:effectLst>
              <a:latin typeface="Book Antiqua" pitchFamily="18" charset="0"/>
            </a:endParaRPr>
          </a:p>
        </p:txBody>
      </p:sp>
      <p:sp>
        <p:nvSpPr>
          <p:cNvPr id="56" name="Text Box 247"/>
          <p:cNvSpPr txBox="1">
            <a:spLocks noChangeArrowheads="1"/>
          </p:cNvSpPr>
          <p:nvPr/>
        </p:nvSpPr>
        <p:spPr bwMode="auto">
          <a:xfrm>
            <a:off x="6557963"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149.94</a:t>
            </a:r>
            <a:endParaRPr lang="en-US" sz="2400" dirty="0">
              <a:effectLst>
                <a:outerShdw blurRad="38100" dist="38100" dir="2700000" algn="tl">
                  <a:srgbClr val="000000"/>
                </a:outerShdw>
              </a:effectLst>
              <a:latin typeface="Book Antiqua" pitchFamily="18" charset="0"/>
            </a:endParaRPr>
          </a:p>
        </p:txBody>
      </p:sp>
      <p:sp>
        <p:nvSpPr>
          <p:cNvPr id="57"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58" name="Rectangle 238"/>
          <p:cNvSpPr>
            <a:spLocks noChangeArrowheads="1"/>
          </p:cNvSpPr>
          <p:nvPr/>
        </p:nvSpPr>
        <p:spPr bwMode="auto">
          <a:xfrm>
            <a:off x="7743825" y="5505450"/>
            <a:ext cx="8953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9"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11.86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0.97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5.46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66.98</a:t>
            </a:r>
            <a:endParaRPr lang="en-US" sz="2400" dirty="0">
              <a:effectLst>
                <a:outerShdw blurRad="38100" dist="38100" dir="2700000" algn="tl">
                  <a:srgbClr val="000000"/>
                </a:outerShdw>
              </a:effectLst>
              <a:latin typeface="Book Antiqua" pitchFamily="18" charset="0"/>
            </a:endParaRPr>
          </a:p>
        </p:txBody>
      </p:sp>
      <p:sp>
        <p:nvSpPr>
          <p:cNvPr id="60"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6.71</a:t>
            </a:r>
            <a:endParaRPr lang="en-US" sz="2400" dirty="0">
              <a:effectLst>
                <a:outerShdw blurRad="38100" dist="38100" dir="2700000" algn="tl">
                  <a:srgbClr val="000000"/>
                </a:outerShdw>
              </a:effectLst>
              <a:latin typeface="Book Antiqua" pitchFamily="18" charset="0"/>
            </a:endParaRPr>
          </a:p>
        </p:txBody>
      </p:sp>
      <p:sp>
        <p:nvSpPr>
          <p:cNvPr id="61"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9.79</a:t>
            </a:r>
            <a:endParaRPr lang="en-US" sz="2400" dirty="0">
              <a:effectLst>
                <a:outerShdw blurRad="38100" dist="38100" dir="2700000" algn="tl">
                  <a:srgbClr val="000000"/>
                </a:outerShdw>
              </a:effectLst>
              <a:latin typeface="Book Antiqua" pitchFamily="18" charset="0"/>
            </a:endParaRPr>
          </a:p>
        </p:txBody>
      </p:sp>
      <p:sp>
        <p:nvSpPr>
          <p:cNvPr id="64" name="Text Box 246"/>
          <p:cNvSpPr txBox="1">
            <a:spLocks noChangeArrowheads="1"/>
          </p:cNvSpPr>
          <p:nvPr/>
        </p:nvSpPr>
        <p:spPr bwMode="auto">
          <a:xfrm>
            <a:off x="3910013" y="21764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5.00</a:t>
            </a:r>
            <a:endParaRPr lang="en-US" sz="2400" dirty="0">
              <a:effectLst>
                <a:outerShdw blurRad="38100" dist="38100" dir="2700000" algn="tl">
                  <a:srgbClr val="000000"/>
                </a:outerShdw>
              </a:effectLst>
              <a:latin typeface="Book Antiqua" pitchFamily="18" charset="0"/>
            </a:endParaRPr>
          </a:p>
        </p:txBody>
      </p:sp>
      <p:sp>
        <p:nvSpPr>
          <p:cNvPr id="65" name="Text Box 246"/>
          <p:cNvSpPr txBox="1">
            <a:spLocks noChangeArrowheads="1"/>
          </p:cNvSpPr>
          <p:nvPr/>
        </p:nvSpPr>
        <p:spPr bwMode="auto">
          <a:xfrm>
            <a:off x="3910013"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14.50</a:t>
            </a:r>
            <a:endParaRPr lang="en-US" sz="2400" dirty="0">
              <a:effectLst>
                <a:outerShdw blurRad="38100" dist="38100" dir="2700000" algn="tl">
                  <a:srgbClr val="000000"/>
                </a:outerShdw>
              </a:effectLst>
              <a:latin typeface="Book Antiqua" pitchFamily="18" charset="0"/>
            </a:endParaRPr>
          </a:p>
        </p:txBody>
      </p:sp>
      <p:sp>
        <p:nvSpPr>
          <p:cNvPr id="66" name="Text Box 246"/>
          <p:cNvSpPr txBox="1">
            <a:spLocks noChangeArrowheads="1"/>
          </p:cNvSpPr>
          <p:nvPr/>
        </p:nvSpPr>
        <p:spPr bwMode="auto">
          <a:xfrm>
            <a:off x="5424488" y="21764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5.00</a:t>
            </a:r>
            <a:endParaRPr lang="en-US" sz="2400" dirty="0">
              <a:effectLst>
                <a:outerShdw blurRad="38100" dist="38100" dir="2700000" algn="tl">
                  <a:srgbClr val="000000"/>
                </a:outerShdw>
              </a:effectLst>
              <a:latin typeface="Book Antiqua" pitchFamily="18" charset="0"/>
            </a:endParaRPr>
          </a:p>
        </p:txBody>
      </p:sp>
      <p:sp>
        <p:nvSpPr>
          <p:cNvPr id="67" name="Text Box 246"/>
          <p:cNvSpPr txBox="1">
            <a:spLocks noChangeArrowheads="1"/>
          </p:cNvSpPr>
          <p:nvPr/>
        </p:nvSpPr>
        <p:spPr bwMode="auto">
          <a:xfrm>
            <a:off x="527208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14.50</a:t>
            </a:r>
            <a:endParaRPr lang="en-US" sz="2400" dirty="0">
              <a:effectLst>
                <a:outerShdw blurRad="38100" dist="38100" dir="2700000" algn="tl">
                  <a:srgbClr val="000000"/>
                </a:outerShdw>
              </a:effectLst>
              <a:latin typeface="Book Antiqua" pitchFamily="18" charset="0"/>
            </a:endParaRPr>
          </a:p>
        </p:txBody>
      </p:sp>
      <p:sp>
        <p:nvSpPr>
          <p:cNvPr id="68" name="Text Box 246"/>
          <p:cNvSpPr txBox="1">
            <a:spLocks noChangeArrowheads="1"/>
          </p:cNvSpPr>
          <p:nvPr/>
        </p:nvSpPr>
        <p:spPr bwMode="auto">
          <a:xfrm>
            <a:off x="6538913"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210.25</a:t>
            </a:r>
            <a:endParaRPr lang="en-US" sz="2400" dirty="0">
              <a:effectLst>
                <a:outerShdw blurRad="38100" dist="38100" dir="2700000" algn="tl">
                  <a:srgbClr val="000000"/>
                </a:outerShdw>
              </a:effectLst>
              <a:latin typeface="Book Antiqua" pitchFamily="18" charset="0"/>
            </a:endParaRPr>
          </a:p>
        </p:txBody>
      </p:sp>
      <p:sp>
        <p:nvSpPr>
          <p:cNvPr id="69" name="Text Box 246"/>
          <p:cNvSpPr txBox="1">
            <a:spLocks noChangeArrowheads="1"/>
          </p:cNvSpPr>
          <p:nvPr/>
        </p:nvSpPr>
        <p:spPr bwMode="auto">
          <a:xfrm>
            <a:off x="6681788" y="21859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70"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71" name="Text Box 246"/>
          <p:cNvSpPr txBox="1">
            <a:spLocks noChangeArrowheads="1"/>
          </p:cNvSpPr>
          <p:nvPr/>
        </p:nvSpPr>
        <p:spPr bwMode="auto">
          <a:xfrm>
            <a:off x="776763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11.60</a:t>
            </a:r>
            <a:endParaRPr lang="en-US" sz="2400" dirty="0">
              <a:effectLst>
                <a:outerShdw blurRad="38100" dist="38100" dir="2700000" algn="tl">
                  <a:srgbClr val="000000"/>
                </a:outerShdw>
              </a:effectLst>
              <a:latin typeface="Book Antiqua" pitchFamily="18" charset="0"/>
            </a:endParaRPr>
          </a:p>
        </p:txBody>
      </p:sp>
      <p:sp>
        <p:nvSpPr>
          <p:cNvPr id="72" name="Text Box 249"/>
          <p:cNvSpPr txBox="1">
            <a:spLocks noChangeArrowheads="1"/>
          </p:cNvSpPr>
          <p:nvPr/>
        </p:nvSpPr>
        <p:spPr bwMode="auto">
          <a:xfrm>
            <a:off x="4130675"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.1)</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20701" y="10842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195638" y="1674813"/>
          <a:ext cx="2773362" cy="811212"/>
        </p:xfrm>
        <a:graphic>
          <a:graphicData uri="http://schemas.openxmlformats.org/presentationml/2006/ole">
            <mc:AlternateContent xmlns:mc="http://schemas.openxmlformats.org/markup-compatibility/2006">
              <mc:Choice xmlns:v="urn:schemas-microsoft-com:vml" Requires="v">
                <p:oleObj spid="_x0000_s204820" name="Equation" r:id="rId3" imgW="1346040" imgH="393480" progId="Equation.DSMT4">
                  <p:embed/>
                </p:oleObj>
              </mc:Choice>
              <mc:Fallback>
                <p:oleObj name="Equation" r:id="rId3" imgW="134604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5638" y="1674813"/>
                        <a:ext cx="277336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3001963" y="2674938"/>
          <a:ext cx="3163887" cy="811212"/>
        </p:xfrm>
        <a:graphic>
          <a:graphicData uri="http://schemas.openxmlformats.org/presentationml/2006/ole">
            <mc:AlternateContent xmlns:mc="http://schemas.openxmlformats.org/markup-compatibility/2006">
              <mc:Choice xmlns:v="urn:schemas-microsoft-com:vml" Requires="v">
                <p:oleObj spid="_x0000_s204821" name="Equation" r:id="rId5" imgW="1536480" imgH="393480" progId="Equation.DSMT4">
                  <p:embed/>
                </p:oleObj>
              </mc:Choice>
              <mc:Fallback>
                <p:oleObj name="Equation" r:id="rId5" imgW="15364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1963" y="2674938"/>
                        <a:ext cx="3163887"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3016250" y="3722688"/>
          <a:ext cx="3189288" cy="811212"/>
        </p:xfrm>
        <a:graphic>
          <a:graphicData uri="http://schemas.openxmlformats.org/presentationml/2006/ole">
            <mc:AlternateContent xmlns:mc="http://schemas.openxmlformats.org/markup-compatibility/2006">
              <mc:Choice xmlns:v="urn:schemas-microsoft-com:vml" Requires="v">
                <p:oleObj spid="_x0000_s204822" name="Equation" r:id="rId7" imgW="1549080" imgH="393480" progId="Equation.DSMT4">
                  <p:embed/>
                </p:oleObj>
              </mc:Choice>
              <mc:Fallback>
                <p:oleObj name="Equation" r:id="rId7" imgW="15490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6250" y="3722688"/>
                        <a:ext cx="3189288"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152525" y="4800600"/>
            <a:ext cx="6705682" cy="830997"/>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.1) provided</a:t>
            </a:r>
          </a:p>
          <a:p>
            <a:pPr algn="l"/>
            <a:r>
              <a:rPr lang="en-US" sz="2400" dirty="0" smtClean="0">
                <a:latin typeface="+mn-lt"/>
              </a:rPr>
              <a:t> </a:t>
            </a:r>
            <a:r>
              <a:rPr lang="en-US" sz="2400" u="sng" dirty="0" smtClean="0">
                <a:latin typeface="+mn-lt"/>
              </a:rPr>
              <a:t>less</a:t>
            </a:r>
            <a:r>
              <a:rPr lang="en-US" sz="2400" dirty="0" smtClean="0">
                <a:latin typeface="+mn-lt"/>
              </a:rPr>
              <a:t> accurate forecasts than the 3-MA approach.</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428624" y="838200"/>
            <a:ext cx="8353425" cy="5238750"/>
            <a:chOff x="428624" y="838200"/>
            <a:chExt cx="8353425" cy="5238750"/>
          </a:xfrm>
          <a:scene3d>
            <a:camera prst="orthographicFront">
              <a:rot lat="0" lon="0" rev="0"/>
            </a:camera>
            <a:lightRig rig="balanced" dir="t">
              <a:rot lat="0" lon="0" rev="8700000"/>
            </a:lightRig>
          </a:scene3d>
        </p:grpSpPr>
        <p:sp>
          <p:nvSpPr>
            <p:cNvPr id="3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3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37" name="Text Box 245"/>
            <p:cNvSpPr txBox="1">
              <a:spLocks noChangeArrowheads="1"/>
            </p:cNvSpPr>
            <p:nvPr/>
          </p:nvSpPr>
          <p:spPr bwMode="auto">
            <a:xfrm>
              <a:off x="2519363" y="3643313"/>
              <a:ext cx="1031051" cy="193899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124.11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120.82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128.16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117.63</a:t>
              </a:r>
            </a:p>
            <a:p>
              <a:r>
                <a:rPr lang="en-US" sz="2400" dirty="0" smtClean="0">
                  <a:effectLst>
                    <a:outerShdw blurRad="38100" dist="38100" dir="2700000" algn="tl">
                      <a:srgbClr val="000000"/>
                    </a:outerShdw>
                  </a:effectLst>
                  <a:latin typeface="Book Antiqua" pitchFamily="18" charset="0"/>
                </a:rPr>
                <a:t>111.53</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2519363" y="2909888"/>
              <a:ext cx="1031052"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122.80</a:t>
              </a:r>
              <a:endParaRPr lang="en-US" sz="2400" dirty="0">
                <a:effectLst>
                  <a:outerShdw blurRad="38100" dist="38100" dir="2700000" algn="tl">
                    <a:srgbClr val="000000"/>
                  </a:outerShdw>
                </a:effectLst>
                <a:latin typeface="Book Antiqua" pitchFamily="18" charset="0"/>
              </a:endParaRPr>
            </a:p>
          </p:txBody>
        </p:sp>
        <p:sp>
          <p:nvSpPr>
            <p:cNvPr id="39" name="Text Box 247"/>
            <p:cNvSpPr txBox="1">
              <a:spLocks noChangeArrowheads="1"/>
            </p:cNvSpPr>
            <p:nvPr/>
          </p:nvSpPr>
          <p:spPr bwMode="auto">
            <a:xfrm>
              <a:off x="2509838" y="3281363"/>
              <a:ext cx="1031051"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120.56</a:t>
              </a:r>
              <a:endParaRPr lang="en-US" sz="2400" dirty="0">
                <a:effectLst>
                  <a:outerShdw blurRad="38100" dist="38100" dir="2700000" algn="tl">
                    <a:srgbClr val="000000"/>
                  </a:outerShdw>
                </a:effectLst>
                <a:latin typeface="Book Antiqua" pitchFamily="18" charset="0"/>
              </a:endParaRPr>
            </a:p>
          </p:txBody>
        </p:sp>
        <p:sp>
          <p:nvSpPr>
            <p:cNvPr id="4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4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42" name="Text Box 250"/>
            <p:cNvSpPr txBox="1">
              <a:spLocks noChangeArrowheads="1"/>
            </p:cNvSpPr>
            <p:nvPr/>
          </p:nvSpPr>
          <p:spPr bwMode="auto">
            <a:xfrm>
              <a:off x="2309813" y="966788"/>
              <a:ext cx="1314782" cy="830997"/>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.8</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62" name="Text Box 246"/>
            <p:cNvSpPr txBox="1">
              <a:spLocks noChangeArrowheads="1"/>
            </p:cNvSpPr>
            <p:nvPr/>
          </p:nvSpPr>
          <p:spPr bwMode="auto">
            <a:xfrm>
              <a:off x="2519363" y="2185988"/>
              <a:ext cx="1031052"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110.00</a:t>
              </a:r>
              <a:endParaRPr lang="en-US" sz="2400" dirty="0">
                <a:effectLst>
                  <a:outerShdw blurRad="38100" dist="38100" dir="2700000" algn="tl">
                    <a:srgbClr val="000000"/>
                  </a:outerShdw>
                </a:effectLst>
                <a:latin typeface="Book Antiqua" pitchFamily="18" charset="0"/>
              </a:endParaRPr>
            </a:p>
          </p:txBody>
        </p:sp>
        <p:sp>
          <p:nvSpPr>
            <p:cNvPr id="63" name="Text Box 246"/>
            <p:cNvSpPr txBox="1">
              <a:spLocks noChangeArrowheads="1"/>
            </p:cNvSpPr>
            <p:nvPr/>
          </p:nvSpPr>
          <p:spPr bwMode="auto">
            <a:xfrm>
              <a:off x="2519363" y="2547938"/>
              <a:ext cx="1031051" cy="461665"/>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dirty="0" smtClean="0">
                  <a:effectLst>
                    <a:outerShdw blurRad="38100" dist="38100" dir="2700000" algn="tl">
                      <a:srgbClr val="000000"/>
                    </a:outerShdw>
                  </a:effectLst>
                  <a:latin typeface="Book Antiqua" pitchFamily="18" charset="0"/>
                </a:rPr>
                <a:t>114.00</a:t>
              </a:r>
              <a:endParaRPr lang="en-US" sz="2400" dirty="0">
                <a:effectLst>
                  <a:outerShdw blurRad="38100" dist="38100" dir="2700000" algn="tl">
                    <a:srgbClr val="000000"/>
                  </a:outerShdw>
                </a:effectLst>
                <a:latin typeface="Book Antiqua" pitchFamily="18" charset="0"/>
              </a:endParaRPr>
            </a:p>
          </p:txBody>
        </p:sp>
      </p:grpSp>
      <p:sp>
        <p:nvSpPr>
          <p:cNvPr id="33"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.8)</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3" name="Text Box 245"/>
          <p:cNvSpPr txBox="1">
            <a:spLocks noChangeArrowheads="1"/>
          </p:cNvSpPr>
          <p:nvPr/>
        </p:nvSpPr>
        <p:spPr bwMode="auto">
          <a:xfrm>
            <a:off x="3814763" y="3643313"/>
            <a:ext cx="103105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9.18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18.47</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3929063" y="2909888"/>
            <a:ext cx="90281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-2.20</a:t>
            </a:r>
            <a:endParaRPr lang="en-US" sz="2400" dirty="0">
              <a:effectLst>
                <a:outerShdw blurRad="38100" dist="38100" dir="2700000" algn="tl">
                  <a:srgbClr val="000000"/>
                </a:outerShdw>
              </a:effectLst>
              <a:latin typeface="Book Antiqua" pitchFamily="18" charset="0"/>
            </a:endParaRPr>
          </a:p>
        </p:txBody>
      </p:sp>
      <p:sp>
        <p:nvSpPr>
          <p:cNvPr id="45" name="Text Box 247"/>
          <p:cNvSpPr txBox="1">
            <a:spLocks noChangeArrowheads="1"/>
          </p:cNvSpPr>
          <p:nvPr/>
        </p:nvSpPr>
        <p:spPr bwMode="auto">
          <a:xfrm>
            <a:off x="3948113"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4.44</a:t>
            </a:r>
            <a:endParaRPr lang="en-US" sz="2400" dirty="0">
              <a:effectLst>
                <a:outerShdw blurRad="38100" dist="38100" dir="2700000" algn="tl">
                  <a:srgbClr val="000000"/>
                </a:outerShdw>
              </a:effectLst>
              <a:latin typeface="Book Antiqua" pitchFamily="18" charset="0"/>
            </a:endParaRPr>
          </a:p>
        </p:txBody>
      </p:sp>
      <p:sp>
        <p:nvSpPr>
          <p:cNvPr id="46"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7"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8"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9" name="Rectangle 238"/>
          <p:cNvSpPr>
            <a:spLocks noChangeArrowheads="1"/>
          </p:cNvSpPr>
          <p:nvPr/>
        </p:nvSpPr>
        <p:spPr bwMode="auto">
          <a:xfrm>
            <a:off x="5248275" y="5505450"/>
            <a:ext cx="87630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0" name="Text Box 245"/>
          <p:cNvSpPr txBox="1">
            <a:spLocks noChangeArrowheads="1"/>
          </p:cNvSpPr>
          <p:nvPr/>
        </p:nvSpPr>
        <p:spPr bwMode="auto">
          <a:xfrm>
            <a:off x="5110163"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9.18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13.16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18.47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75.19</a:t>
            </a:r>
            <a:endParaRPr lang="en-US" sz="2400" dirty="0">
              <a:effectLst>
                <a:outerShdw blurRad="38100" dist="38100" dir="2700000" algn="tl">
                  <a:srgbClr val="000000"/>
                </a:outerShdw>
              </a:effectLst>
              <a:latin typeface="Book Antiqua" pitchFamily="18" charset="0"/>
            </a:endParaRPr>
          </a:p>
        </p:txBody>
      </p:sp>
      <p:sp>
        <p:nvSpPr>
          <p:cNvPr id="51" name="Text Box 246"/>
          <p:cNvSpPr txBox="1">
            <a:spLocks noChangeArrowheads="1"/>
          </p:cNvSpPr>
          <p:nvPr/>
        </p:nvSpPr>
        <p:spPr bwMode="auto">
          <a:xfrm>
            <a:off x="539591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2.20</a:t>
            </a:r>
            <a:endParaRPr lang="en-US" sz="2400" dirty="0">
              <a:effectLst>
                <a:outerShdw blurRad="38100" dist="38100" dir="2700000" algn="tl">
                  <a:srgbClr val="000000"/>
                </a:outerShdw>
              </a:effectLst>
              <a:latin typeface="Book Antiqua" pitchFamily="18" charset="0"/>
            </a:endParaRPr>
          </a:p>
        </p:txBody>
      </p:sp>
      <p:sp>
        <p:nvSpPr>
          <p:cNvPr id="52" name="Text Box 247"/>
          <p:cNvSpPr txBox="1">
            <a:spLocks noChangeArrowheads="1"/>
          </p:cNvSpPr>
          <p:nvPr/>
        </p:nvSpPr>
        <p:spPr bwMode="auto">
          <a:xfrm>
            <a:off x="54054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4.44</a:t>
            </a:r>
            <a:endParaRPr lang="en-US" sz="2400" dirty="0">
              <a:effectLst>
                <a:outerShdw blurRad="38100" dist="38100" dir="2700000" algn="tl">
                  <a:srgbClr val="000000"/>
                </a:outerShdw>
              </a:effectLst>
              <a:latin typeface="Book Antiqua" pitchFamily="18" charset="0"/>
            </a:endParaRPr>
          </a:p>
        </p:txBody>
      </p:sp>
      <p:sp>
        <p:nvSpPr>
          <p:cNvPr id="53" name="Rectangle 238"/>
          <p:cNvSpPr>
            <a:spLocks noChangeArrowheads="1"/>
          </p:cNvSpPr>
          <p:nvPr/>
        </p:nvSpPr>
        <p:spPr bwMode="auto">
          <a:xfrm>
            <a:off x="6496050" y="5505450"/>
            <a:ext cx="102870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4"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16.91</a:t>
            </a:r>
          </a:p>
          <a:p>
            <a:r>
              <a:rPr lang="en-US" sz="2400" dirty="0" smtClean="0">
                <a:effectLst>
                  <a:outerShdw blurRad="38100" dist="38100" dir="2700000" algn="tl">
                    <a:srgbClr val="000000"/>
                  </a:outerShdw>
                </a:effectLst>
                <a:latin typeface="Book Antiqua" pitchFamily="18" charset="0"/>
              </a:rPr>
              <a:t>  84.23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173.30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58.26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341.27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847.52</a:t>
            </a:r>
            <a:endParaRPr lang="en-US" sz="2400" dirty="0">
              <a:effectLst>
                <a:outerShdw blurRad="38100" dist="38100" dir="2700000" algn="tl">
                  <a:srgbClr val="000000"/>
                </a:outerShdw>
              </a:effectLst>
              <a:latin typeface="Book Antiqua" pitchFamily="18" charset="0"/>
            </a:endParaRPr>
          </a:p>
        </p:txBody>
      </p:sp>
      <p:sp>
        <p:nvSpPr>
          <p:cNvPr id="55" name="Text Box 246"/>
          <p:cNvSpPr txBox="1">
            <a:spLocks noChangeArrowheads="1"/>
          </p:cNvSpPr>
          <p:nvPr/>
        </p:nvSpPr>
        <p:spPr bwMode="auto">
          <a:xfrm>
            <a:off x="6653213"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7.84</a:t>
            </a:r>
            <a:endParaRPr lang="en-US" sz="2400" dirty="0">
              <a:effectLst>
                <a:outerShdw blurRad="38100" dist="38100" dir="2700000" algn="tl">
                  <a:srgbClr val="000000"/>
                </a:outerShdw>
              </a:effectLst>
              <a:latin typeface="Book Antiqua" pitchFamily="18" charset="0"/>
            </a:endParaRPr>
          </a:p>
        </p:txBody>
      </p:sp>
      <p:sp>
        <p:nvSpPr>
          <p:cNvPr id="56" name="Text Box 247"/>
          <p:cNvSpPr txBox="1">
            <a:spLocks noChangeArrowheads="1"/>
          </p:cNvSpPr>
          <p:nvPr/>
        </p:nvSpPr>
        <p:spPr bwMode="auto">
          <a:xfrm>
            <a:off x="6653213"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19.71</a:t>
            </a:r>
            <a:endParaRPr lang="en-US" sz="2400" dirty="0">
              <a:effectLst>
                <a:outerShdw blurRad="38100" dist="38100" dir="2700000" algn="tl">
                  <a:srgbClr val="000000"/>
                </a:outerShdw>
              </a:effectLst>
              <a:latin typeface="Book Antiqua" pitchFamily="18" charset="0"/>
            </a:endParaRPr>
          </a:p>
        </p:txBody>
      </p:sp>
      <p:sp>
        <p:nvSpPr>
          <p:cNvPr id="57"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58" name="Rectangle 238"/>
          <p:cNvSpPr>
            <a:spLocks noChangeArrowheads="1"/>
          </p:cNvSpPr>
          <p:nvPr/>
        </p:nvSpPr>
        <p:spPr bwMode="auto">
          <a:xfrm>
            <a:off x="7743825" y="5505450"/>
            <a:ext cx="895350" cy="381000"/>
          </a:xfrm>
          <a:prstGeom prst="rect">
            <a:avLst/>
          </a:prstGeom>
          <a:solidFill>
            <a:schemeClr val="accent3">
              <a:lumMod val="50000"/>
            </a:schemeClr>
          </a:solidFill>
          <a:ln w="1905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9"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3.43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7.06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11.44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6.94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14.21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61.61</a:t>
            </a:r>
            <a:endParaRPr lang="en-US" sz="2400" dirty="0">
              <a:effectLst>
                <a:outerShdw blurRad="38100" dist="38100" dir="2700000" algn="tl">
                  <a:srgbClr val="000000"/>
                </a:outerShdw>
              </a:effectLst>
              <a:latin typeface="Book Antiqua" pitchFamily="18" charset="0"/>
            </a:endParaRPr>
          </a:p>
        </p:txBody>
      </p:sp>
      <p:sp>
        <p:nvSpPr>
          <p:cNvPr id="60"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1.83</a:t>
            </a:r>
            <a:endParaRPr lang="en-US" sz="2400" dirty="0">
              <a:effectLst>
                <a:outerShdw blurRad="38100" dist="38100" dir="2700000" algn="tl">
                  <a:srgbClr val="000000"/>
                </a:outerShdw>
              </a:effectLst>
              <a:latin typeface="Book Antiqua" pitchFamily="18" charset="0"/>
            </a:endParaRPr>
          </a:p>
        </p:txBody>
      </p:sp>
      <p:sp>
        <p:nvSpPr>
          <p:cNvPr id="61"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3.55</a:t>
            </a:r>
            <a:endParaRPr lang="en-US" sz="2400" dirty="0">
              <a:effectLst>
                <a:outerShdw blurRad="38100" dist="38100" dir="2700000" algn="tl">
                  <a:srgbClr val="000000"/>
                </a:outerShdw>
              </a:effectLst>
              <a:latin typeface="Book Antiqua" pitchFamily="18" charset="0"/>
            </a:endParaRPr>
          </a:p>
        </p:txBody>
      </p:sp>
      <p:sp>
        <p:nvSpPr>
          <p:cNvPr id="64" name="Text Box 246"/>
          <p:cNvSpPr txBox="1">
            <a:spLocks noChangeArrowheads="1"/>
          </p:cNvSpPr>
          <p:nvPr/>
        </p:nvSpPr>
        <p:spPr bwMode="auto">
          <a:xfrm>
            <a:off x="3957638" y="21764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5.00</a:t>
            </a:r>
            <a:endParaRPr lang="en-US" sz="2400" dirty="0">
              <a:effectLst>
                <a:outerShdw blurRad="38100" dist="38100" dir="2700000" algn="tl">
                  <a:srgbClr val="000000"/>
                </a:outerShdw>
              </a:effectLst>
              <a:latin typeface="Book Antiqua" pitchFamily="18" charset="0"/>
            </a:endParaRPr>
          </a:p>
        </p:txBody>
      </p:sp>
      <p:sp>
        <p:nvSpPr>
          <p:cNvPr id="65" name="Text Box 246"/>
          <p:cNvSpPr txBox="1">
            <a:spLocks noChangeArrowheads="1"/>
          </p:cNvSpPr>
          <p:nvPr/>
        </p:nvSpPr>
        <p:spPr bwMode="auto">
          <a:xfrm>
            <a:off x="395763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a:t>
            </a:r>
            <a:endParaRPr lang="en-US" sz="2400" dirty="0">
              <a:effectLst>
                <a:outerShdw blurRad="38100" dist="38100" dir="2700000" algn="tl">
                  <a:srgbClr val="000000"/>
                </a:outerShdw>
              </a:effectLst>
              <a:latin typeface="Book Antiqua" pitchFamily="18" charset="0"/>
            </a:endParaRPr>
          </a:p>
        </p:txBody>
      </p:sp>
      <p:sp>
        <p:nvSpPr>
          <p:cNvPr id="66" name="Text Box 246"/>
          <p:cNvSpPr txBox="1">
            <a:spLocks noChangeArrowheads="1"/>
          </p:cNvSpPr>
          <p:nvPr/>
        </p:nvSpPr>
        <p:spPr bwMode="auto">
          <a:xfrm>
            <a:off x="5395913" y="21764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5.00</a:t>
            </a:r>
            <a:endParaRPr lang="en-US" sz="2400" dirty="0">
              <a:effectLst>
                <a:outerShdw blurRad="38100" dist="38100" dir="2700000" algn="tl">
                  <a:srgbClr val="000000"/>
                </a:outerShdw>
              </a:effectLst>
              <a:latin typeface="Book Antiqua" pitchFamily="18" charset="0"/>
            </a:endParaRPr>
          </a:p>
        </p:txBody>
      </p:sp>
      <p:sp>
        <p:nvSpPr>
          <p:cNvPr id="67" name="Text Box 246"/>
          <p:cNvSpPr txBox="1">
            <a:spLocks noChangeArrowheads="1"/>
          </p:cNvSpPr>
          <p:nvPr/>
        </p:nvSpPr>
        <p:spPr bwMode="auto">
          <a:xfrm>
            <a:off x="5243513"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a:t>
            </a:r>
            <a:endParaRPr lang="en-US" sz="2400" dirty="0">
              <a:effectLst>
                <a:outerShdw blurRad="38100" dist="38100" dir="2700000" algn="tl">
                  <a:srgbClr val="000000"/>
                </a:outerShdw>
              </a:effectLst>
              <a:latin typeface="Book Antiqua" pitchFamily="18" charset="0"/>
            </a:endParaRPr>
          </a:p>
        </p:txBody>
      </p:sp>
      <p:sp>
        <p:nvSpPr>
          <p:cNvPr id="68" name="Text Box 246"/>
          <p:cNvSpPr txBox="1">
            <a:spLocks noChangeArrowheads="1"/>
          </p:cNvSpPr>
          <p:nvPr/>
        </p:nvSpPr>
        <p:spPr bwMode="auto">
          <a:xfrm>
            <a:off x="6491288"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121.00</a:t>
            </a:r>
            <a:endParaRPr lang="en-US" sz="2400" dirty="0">
              <a:effectLst>
                <a:outerShdw blurRad="38100" dist="38100" dir="2700000" algn="tl">
                  <a:srgbClr val="000000"/>
                </a:outerShdw>
              </a:effectLst>
              <a:latin typeface="Book Antiqua" pitchFamily="18" charset="0"/>
            </a:endParaRPr>
          </a:p>
        </p:txBody>
      </p:sp>
      <p:sp>
        <p:nvSpPr>
          <p:cNvPr id="69" name="Text Box 246"/>
          <p:cNvSpPr txBox="1">
            <a:spLocks noChangeArrowheads="1"/>
          </p:cNvSpPr>
          <p:nvPr/>
        </p:nvSpPr>
        <p:spPr bwMode="auto">
          <a:xfrm>
            <a:off x="6634163" y="21859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70"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71" name="Text Box 246"/>
          <p:cNvSpPr txBox="1">
            <a:spLocks noChangeArrowheads="1"/>
          </p:cNvSpPr>
          <p:nvPr/>
        </p:nvSpPr>
        <p:spPr bwMode="auto">
          <a:xfrm>
            <a:off x="7929563" y="253841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8.80</a:t>
            </a:r>
            <a:endParaRPr lang="en-US" sz="2400" dirty="0">
              <a:effectLst>
                <a:outerShdw blurRad="38100" dist="38100" dir="2700000" algn="tl">
                  <a:srgbClr val="000000"/>
                </a:outerShdw>
              </a:effectLst>
              <a:latin typeface="Book Antiqua" pitchFamily="18" charset="0"/>
            </a:endParaRPr>
          </a:p>
        </p:txBody>
      </p:sp>
      <p:sp>
        <p:nvSpPr>
          <p:cNvPr id="72" name="Text Box 249"/>
          <p:cNvSpPr txBox="1">
            <a:spLocks noChangeArrowheads="1"/>
          </p:cNvSpPr>
          <p:nvPr/>
        </p:nvSpPr>
        <p:spPr bwMode="auto">
          <a:xfrm>
            <a:off x="4054475"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.8)</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20701" y="10842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09925" y="1674813"/>
          <a:ext cx="2744788" cy="811212"/>
        </p:xfrm>
        <a:graphic>
          <a:graphicData uri="http://schemas.openxmlformats.org/presentationml/2006/ole">
            <mc:AlternateContent xmlns:mc="http://schemas.openxmlformats.org/markup-compatibility/2006">
              <mc:Choice xmlns:v="urn:schemas-microsoft-com:vml" Requires="v">
                <p:oleObj spid="_x0000_s205844" name="Equation" r:id="rId3" imgW="1333440" imgH="393480" progId="Equation.DSMT4">
                  <p:embed/>
                </p:oleObj>
              </mc:Choice>
              <mc:Fallback>
                <p:oleObj name="Equation" r:id="rId3" imgW="133344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9925" y="1674813"/>
                        <a:ext cx="2744788"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3079750" y="2674938"/>
          <a:ext cx="3006725" cy="811212"/>
        </p:xfrm>
        <a:graphic>
          <a:graphicData uri="http://schemas.openxmlformats.org/presentationml/2006/ole">
            <mc:AlternateContent xmlns:mc="http://schemas.openxmlformats.org/markup-compatibility/2006">
              <mc:Choice xmlns:v="urn:schemas-microsoft-com:vml" Requires="v">
                <p:oleObj spid="_x0000_s205845" name="Equation" r:id="rId5" imgW="1460160" imgH="393480" progId="Equation.DSMT4">
                  <p:embed/>
                </p:oleObj>
              </mc:Choice>
              <mc:Fallback>
                <p:oleObj name="Equation" r:id="rId5" imgW="146016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750" y="2674938"/>
                        <a:ext cx="300672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987675" y="3722688"/>
          <a:ext cx="3189288" cy="811212"/>
        </p:xfrm>
        <a:graphic>
          <a:graphicData uri="http://schemas.openxmlformats.org/presentationml/2006/ole">
            <mc:AlternateContent xmlns:mc="http://schemas.openxmlformats.org/markup-compatibility/2006">
              <mc:Choice xmlns:v="urn:schemas-microsoft-com:vml" Requires="v">
                <p:oleObj spid="_x0000_s205846" name="Equation" r:id="rId7" imgW="1549080" imgH="393480" progId="Equation.DSMT4">
                  <p:embed/>
                </p:oleObj>
              </mc:Choice>
              <mc:Fallback>
                <p:oleObj name="Equation" r:id="rId7" imgW="15490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675" y="3722688"/>
                        <a:ext cx="3189288"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152525" y="4724400"/>
            <a:ext cx="6965368"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.8) provided</a:t>
            </a:r>
          </a:p>
          <a:p>
            <a:pPr algn="l"/>
            <a:r>
              <a:rPr lang="en-US" sz="2400" dirty="0" smtClean="0">
                <a:latin typeface="+mn-lt"/>
              </a:rPr>
              <a:t>   </a:t>
            </a:r>
            <a:r>
              <a:rPr lang="en-US" sz="2400" u="sng" dirty="0" smtClean="0">
                <a:latin typeface="+mn-lt"/>
              </a:rPr>
              <a:t>more</a:t>
            </a:r>
            <a:r>
              <a:rPr lang="en-US" sz="2400" dirty="0" smtClean="0">
                <a:latin typeface="+mn-lt"/>
              </a:rPr>
              <a:t> accurate forecasts than ES with </a:t>
            </a:r>
            <a:r>
              <a:rPr lang="en-US" sz="2400" i="1" dirty="0" smtClean="0">
                <a:latin typeface="Symbol" pitchFamily="18" charset="2"/>
              </a:rPr>
              <a:t>a</a:t>
            </a:r>
            <a:r>
              <a:rPr lang="en-US" sz="2400" dirty="0" smtClean="0">
                <a:latin typeface="+mn-lt"/>
              </a:rPr>
              <a:t> = .1, but</a:t>
            </a:r>
          </a:p>
          <a:p>
            <a:pPr algn="l"/>
            <a:r>
              <a:rPr lang="en-US" sz="2400" dirty="0" smtClean="0">
                <a:latin typeface="+mn-lt"/>
              </a:rPr>
              <a:t>   </a:t>
            </a:r>
            <a:r>
              <a:rPr lang="en-US" sz="2400" u="sng" dirty="0" smtClean="0">
                <a:latin typeface="+mn-lt"/>
              </a:rPr>
              <a:t>less</a:t>
            </a:r>
            <a:r>
              <a:rPr lang="en-US" sz="2400" dirty="0" smtClean="0">
                <a:latin typeface="+mn-lt"/>
              </a:rPr>
              <a:t> accurate than the 3-MA.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2"/>
          <p:cNvSpPr>
            <a:spLocks noChangeArrowheads="1"/>
          </p:cNvSpPr>
          <p:nvPr/>
        </p:nvSpPr>
        <p:spPr bwMode="auto">
          <a:xfrm>
            <a:off x="700089" y="1068389"/>
            <a:ext cx="7339012" cy="36274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choose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the mean squared error (MSE).</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Determining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MSE is a nonlinear optimization problem.</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These types of optimization models are often referred to as </a:t>
            </a:r>
            <a:r>
              <a:rPr lang="en-US" sz="2400" i="1" dirty="0" smtClean="0">
                <a:effectLst>
                  <a:outerShdw blurRad="38100" dist="38100" dir="2700000" algn="tl">
                    <a:srgbClr val="000000"/>
                  </a:outerShdw>
                </a:effectLst>
                <a:latin typeface="Book Antiqua" pitchFamily="18" charset="0"/>
              </a:rPr>
              <a:t>curve fitting </a:t>
            </a:r>
            <a:r>
              <a:rPr lang="en-US" sz="2400" dirty="0" smtClean="0">
                <a:effectLst>
                  <a:outerShdw blurRad="38100" dist="38100" dir="2700000" algn="tl">
                    <a:srgbClr val="000000"/>
                  </a:outerShdw>
                </a:effectLst>
                <a:latin typeface="Book Antiqua" pitchFamily="18" charset="0"/>
              </a:rPr>
              <a:t>models.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dirty="0"/>
              <a:t>Quantitative </a:t>
            </a:r>
            <a:r>
              <a:rPr lang="en-US" dirty="0" smtClean="0"/>
              <a:t>Forecasting Methods</a:t>
            </a:r>
            <a:endParaRPr lang="en-US" dirty="0"/>
          </a:p>
        </p:txBody>
      </p:sp>
      <p:sp>
        <p:nvSpPr>
          <p:cNvPr id="6153"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a:effectLst>
                  <a:outerShdw blurRad="38100" dist="38100" dir="2700000" algn="tl">
                    <a:srgbClr val="000000"/>
                  </a:outerShdw>
                </a:effectLst>
                <a:latin typeface="Book Antiqua" pitchFamily="18" charset="0"/>
              </a:rPr>
              <a:t>Quantitative methods</a:t>
            </a:r>
            <a:r>
              <a:rPr lang="en-US" sz="2400">
                <a:effectLst>
                  <a:outerShdw blurRad="38100" dist="38100" dir="2700000" algn="tl">
                    <a:srgbClr val="000000"/>
                  </a:outerShdw>
                </a:effectLst>
                <a:latin typeface="Book Antiqua" pitchFamily="18" charset="0"/>
              </a:rPr>
              <a:t> are based on an analysis of historical data concerning one or more time series.</a:t>
            </a:r>
          </a:p>
        </p:txBody>
      </p:sp>
      <p:sp>
        <p:nvSpPr>
          <p:cNvPr id="6154" name="Rectangle 10"/>
          <p:cNvSpPr>
            <a:spLocks noChangeArrowheads="1"/>
          </p:cNvSpPr>
          <p:nvPr/>
        </p:nvSpPr>
        <p:spPr bwMode="auto">
          <a:xfrm>
            <a:off x="700088" y="1906588"/>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A </a:t>
            </a:r>
            <a:r>
              <a:rPr lang="en-US" sz="2400" u="sng">
                <a:effectLst>
                  <a:outerShdw blurRad="38100" dist="38100" dir="2700000" algn="tl">
                    <a:srgbClr val="000000"/>
                  </a:outerShdw>
                </a:effectLst>
                <a:latin typeface="Book Antiqua" pitchFamily="18" charset="0"/>
              </a:rPr>
              <a:t>time series</a:t>
            </a:r>
            <a:r>
              <a:rPr lang="en-US" sz="2400">
                <a:effectLst>
                  <a:outerShdw blurRad="38100" dist="38100" dir="2700000" algn="tl">
                    <a:srgbClr val="000000"/>
                  </a:outerShdw>
                </a:effectLst>
                <a:latin typeface="Book Antiqua" pitchFamily="18" charset="0"/>
              </a:rPr>
              <a:t> is a set of observations measured at successive points in time or over successive periods of time.</a:t>
            </a:r>
          </a:p>
        </p:txBody>
      </p:sp>
      <p:sp>
        <p:nvSpPr>
          <p:cNvPr id="6155" name="Rectangle 11"/>
          <p:cNvSpPr>
            <a:spLocks noChangeArrowheads="1"/>
          </p:cNvSpPr>
          <p:nvPr/>
        </p:nvSpPr>
        <p:spPr bwMode="auto">
          <a:xfrm>
            <a:off x="700088" y="3011488"/>
            <a:ext cx="7704137" cy="11176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If the historical data used are restricted to past values of the series that we are trying to forecast, the procedure is called a </a:t>
            </a:r>
            <a:r>
              <a:rPr lang="en-US" sz="2400" u="sng">
                <a:effectLst>
                  <a:outerShdw blurRad="38100" dist="38100" dir="2700000" algn="tl">
                    <a:srgbClr val="000000"/>
                  </a:outerShdw>
                </a:effectLst>
                <a:latin typeface="Book Antiqua" pitchFamily="18" charset="0"/>
              </a:rPr>
              <a:t>time series method</a:t>
            </a:r>
            <a:r>
              <a:rPr lang="en-US" sz="2400">
                <a:effectLst>
                  <a:outerShdw blurRad="38100" dist="38100" dir="2700000" algn="tl">
                    <a:srgbClr val="000000"/>
                  </a:outerShdw>
                </a:effectLst>
                <a:latin typeface="Book Antiqua" pitchFamily="18" charset="0"/>
              </a:rPr>
              <a:t>.</a:t>
            </a:r>
          </a:p>
        </p:txBody>
      </p:sp>
      <p:sp>
        <p:nvSpPr>
          <p:cNvPr id="6156" name="Rectangle 12"/>
          <p:cNvSpPr>
            <a:spLocks noChangeArrowheads="1"/>
          </p:cNvSpPr>
          <p:nvPr/>
        </p:nvSpPr>
        <p:spPr bwMode="auto">
          <a:xfrm>
            <a:off x="700088" y="4135438"/>
            <a:ext cx="7704137" cy="14224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If the historical data used involve other time series that are believed to be related to the time series that we are trying to forecast, the procedure is called a </a:t>
            </a:r>
            <a:r>
              <a:rPr lang="en-US" sz="2400" u="sng">
                <a:effectLst>
                  <a:outerShdw blurRad="38100" dist="38100" dir="2700000" algn="tl">
                    <a:srgbClr val="000000"/>
                  </a:outerShdw>
                </a:effectLst>
                <a:latin typeface="Book Antiqua" pitchFamily="18" charset="0"/>
              </a:rPr>
              <a:t>causal method</a:t>
            </a:r>
            <a:r>
              <a:rPr lang="en-US" sz="2400">
                <a:effectLst>
                  <a:outerShdw blurRad="38100" dist="38100" dir="2700000" algn="tl">
                    <a:srgbClr val="000000"/>
                  </a:outerShdw>
                </a:effectLst>
                <a:latin typeface="Book Antiqua" pitchFamily="18" charset="0"/>
              </a:rPr>
              <a:t>. </a:t>
            </a: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069975" y="1581150"/>
            <a:ext cx="6067426" cy="2749550"/>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6200000" scaled="1"/>
            <a:tileRect/>
          </a:gra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MS Reference Serif" pitchFamily="18" charset="0"/>
            </a:endParaRPr>
          </a:p>
        </p:txBody>
      </p:sp>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General Formulation</a:t>
            </a:r>
            <a:endParaRPr lang="en-US" sz="2400" dirty="0">
              <a:effectLst>
                <a:outerShdw blurRad="38100" dist="38100" dir="2700000" algn="tl">
                  <a:srgbClr val="000000"/>
                </a:outerShdw>
              </a:effectLst>
              <a:latin typeface="Book Antiqua" pitchFamily="18" charset="0"/>
            </a:endParaRPr>
          </a:p>
        </p:txBody>
      </p:sp>
      <p:sp>
        <p:nvSpPr>
          <p:cNvPr id="4" name="Rectangle 2"/>
          <p:cNvSpPr>
            <a:spLocks noChangeArrowheads="1"/>
          </p:cNvSpPr>
          <p:nvPr/>
        </p:nvSpPr>
        <p:spPr bwMode="auto">
          <a:xfrm>
            <a:off x="952500" y="1535114"/>
            <a:ext cx="7380288" cy="19510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p>
          <a:p>
            <a:pPr marL="342900" indent="-342900" algn="l">
              <a:spcBef>
                <a:spcPct val="20000"/>
              </a:spcBef>
              <a:buClr>
                <a:srgbClr val="66FFFF"/>
              </a:buClr>
              <a:buSzPct val="75000"/>
              <a:buFont typeface="Monotype Sorts" pitchFamily="2" charset="2"/>
              <a:buNone/>
            </a:pPr>
            <a:r>
              <a:rPr lang="en-US" sz="2400" i="1" dirty="0" smtClean="0">
                <a:effectLst>
                  <a:outerShdw blurRad="38100" dist="38100" dir="2700000" algn="tl">
                    <a:srgbClr val="000000"/>
                  </a:outerShdw>
                </a:effectLst>
                <a:latin typeface="Book Antiqua" pitchFamily="18" charset="0"/>
              </a:rPr>
              <a:t>	</a:t>
            </a:r>
            <a:r>
              <a:rPr lang="en-US" sz="2400" i="1" dirty="0" err="1" smtClean="0">
                <a:effectLst>
                  <a:outerShdw blurRad="38100" dist="38100" dir="2700000" algn="tl">
                    <a:srgbClr val="000000"/>
                  </a:outerShdw>
                </a:effectLst>
                <a:latin typeface="Book Antiqua" pitchFamily="18" charset="0"/>
              </a:rPr>
              <a:t>s.t</a:t>
            </a:r>
            <a:r>
              <a:rPr lang="en-US" sz="2400" i="1" dirty="0" smtClean="0">
                <a:effectLst>
                  <a:outerShdw blurRad="38100" dist="38100" dir="2700000" algn="tl">
                    <a:srgbClr val="000000"/>
                  </a:outerShdw>
                </a:effectLst>
                <a:latin typeface="Book Antiqua" pitchFamily="18" charset="0"/>
              </a:rPr>
              <a:t>.</a:t>
            </a:r>
          </a:p>
          <a:p>
            <a:pPr marL="342900" indent="-342900" algn="l">
              <a:spcBef>
                <a:spcPct val="20000"/>
              </a:spcBef>
              <a:buClr>
                <a:srgbClr val="66FFFF"/>
              </a:buClr>
              <a:buSzPct val="75000"/>
              <a:buFont typeface="Monotype Sorts" pitchFamily="2" charset="2"/>
              <a:buNone/>
            </a:pPr>
            <a:r>
              <a:rPr lang="en-US" sz="2400" i="1" dirty="0" smtClean="0">
                <a:effectLst>
                  <a:outerShdw blurRad="38100" dist="38100" dir="2700000" algn="tl">
                    <a:srgbClr val="000000"/>
                  </a:outerShdw>
                </a:effectLst>
                <a:latin typeface="Book Antiqua" pitchFamily="18" charset="0"/>
              </a:rPr>
              <a:t>	F</a:t>
            </a:r>
            <a:r>
              <a:rPr lang="en-US" sz="2400" i="1" baseline="-25000"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i="1" dirty="0" smtClean="0">
                <a:effectLst>
                  <a:outerShdw blurRad="38100" dist="38100" dir="2700000" algn="tl">
                    <a:srgbClr val="000000"/>
                  </a:outerShdw>
                </a:effectLst>
                <a:latin typeface="+mj-lt"/>
              </a:rPr>
              <a:t>Y</a:t>
            </a:r>
            <a:r>
              <a:rPr lang="en-US" sz="2400" i="1" baseline="-25000" dirty="0" smtClean="0">
                <a:effectLst>
                  <a:outerShdw blurRad="38100" dist="38100" dir="2700000" algn="tl">
                    <a:srgbClr val="000000"/>
                  </a:outerShdw>
                </a:effectLst>
                <a:latin typeface="+mj-lt"/>
              </a:rPr>
              <a:t>t</a:t>
            </a:r>
            <a:r>
              <a:rPr lang="en-US" sz="2400" baseline="-25000" dirty="0" smtClean="0">
                <a:effectLst>
                  <a:outerShdw blurRad="38100" dist="38100" dir="2700000" algn="tl">
                    <a:srgbClr val="000000"/>
                  </a:outerShdw>
                </a:effectLst>
                <a:latin typeface="+mj-lt"/>
              </a:rPr>
              <a:t>-1</a:t>
            </a:r>
            <a:r>
              <a:rPr lang="en-US" sz="2400" i="1" dirty="0" smtClean="0">
                <a:effectLst>
                  <a:outerShdw blurRad="38100" dist="38100" dir="2700000" algn="tl">
                    <a:srgbClr val="000000"/>
                  </a:outerShdw>
                </a:effectLst>
                <a:latin typeface="+mj-lt"/>
              </a:rPr>
              <a:t> </a:t>
            </a:r>
            <a:r>
              <a:rPr lang="en-US" sz="2400" dirty="0" smtClean="0">
                <a:effectLst>
                  <a:outerShdw blurRad="38100" dist="38100" dir="2700000" algn="tl">
                    <a:srgbClr val="000000"/>
                  </a:outerShdw>
                </a:effectLst>
                <a:latin typeface="Book Antiqua" pitchFamily="18" charset="0"/>
              </a:rPr>
              <a:t>+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i="1" baseline="-25000" dirty="0" smtClean="0">
                <a:effectLst>
                  <a:outerShdw blurRad="38100" dist="38100" dir="2700000" algn="tl">
                    <a:srgbClr val="000000"/>
                  </a:outerShdw>
                </a:effectLst>
                <a:latin typeface="Book Antiqua" pitchFamily="18" charset="0"/>
              </a:rPr>
              <a:t>t</a:t>
            </a:r>
            <a:r>
              <a:rPr lang="en-US" sz="2400" baseline="-25000" dirty="0" smtClean="0">
                <a:effectLst>
                  <a:outerShdw blurRad="38100" dist="38100" dir="2700000" algn="tl">
                    <a:srgbClr val="000000"/>
                  </a:outerShdw>
                </a:effectLst>
                <a:latin typeface="Book Antiqua" pitchFamily="18" charset="0"/>
              </a:rPr>
              <a:t>-1  </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 = 2, 3, … </a:t>
            </a:r>
            <a:r>
              <a:rPr lang="en-US" sz="2400" i="1" dirty="0" smtClean="0">
                <a:effectLst>
                  <a:outerShdw blurRad="38100" dist="38100" dir="2700000" algn="tl">
                    <a:srgbClr val="000000"/>
                  </a:outerShdw>
                </a:effectLst>
                <a:latin typeface="Book Antiqua" pitchFamily="18" charset="0"/>
              </a:rPr>
              <a:t>n</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a:t>
            </a:r>
            <a:r>
              <a:rPr lang="en-US" sz="2400" i="1" dirty="0" smtClean="0">
                <a:effectLst>
                  <a:outerShdw blurRad="38100" dist="38100" dir="2700000" algn="tl">
                    <a:srgbClr val="000000"/>
                  </a:outerShdw>
                </a:effectLst>
              </a:rPr>
              <a:t>Y</a:t>
            </a:r>
            <a:r>
              <a:rPr lang="en-US" sz="2400" baseline="-25000" dirty="0" smtClean="0">
                <a:effectLst>
                  <a:outerShdw blurRad="38100" dist="38100" dir="2700000" algn="tl">
                    <a:srgbClr val="000000"/>
                  </a:outerShdw>
                </a:effectLst>
              </a:rPr>
              <a:t>1</a:t>
            </a:r>
            <a:r>
              <a:rPr lang="en-US" sz="2400" i="1" dirty="0" smtClean="0">
                <a:effectLst>
                  <a:outerShdw blurRad="38100" dist="38100" dir="2700000" algn="tl">
                    <a:srgbClr val="000000"/>
                  </a:outerShdw>
                </a:effectLst>
              </a:rPr>
              <a:t> </a:t>
            </a: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0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1</a:t>
            </a:r>
            <a:endParaRPr lang="en-US" sz="2400" dirty="0">
              <a:effectLst>
                <a:outerShdw blurRad="38100" dist="38100" dir="2700000" algn="tl">
                  <a:srgbClr val="000000"/>
                </a:outerShdw>
              </a:effectLst>
              <a:latin typeface="Book Antiqua"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071863053"/>
              </p:ext>
            </p:extLst>
          </p:nvPr>
        </p:nvGraphicFramePr>
        <p:xfrm>
          <a:off x="1336674" y="1590675"/>
          <a:ext cx="2219994" cy="893763"/>
        </p:xfrm>
        <a:graphic>
          <a:graphicData uri="http://schemas.openxmlformats.org/presentationml/2006/ole">
            <mc:AlternateContent xmlns:mc="http://schemas.openxmlformats.org/markup-compatibility/2006">
              <mc:Choice xmlns:v="urn:schemas-microsoft-com:vml" Requires="v">
                <p:oleObj spid="_x0000_s278536" name="Equation" r:id="rId3" imgW="977760" imgH="393480" progId="Equation.DSMT4">
                  <p:embed/>
                </p:oleObj>
              </mc:Choice>
              <mc:Fallback>
                <p:oleObj name="Equation" r:id="rId3" imgW="97776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674" y="1590675"/>
                        <a:ext cx="2219994" cy="893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2"/>
          <p:cNvSpPr>
            <a:spLocks noChangeArrowheads="1"/>
          </p:cNvSpPr>
          <p:nvPr/>
        </p:nvSpPr>
        <p:spPr bwMode="auto">
          <a:xfrm>
            <a:off x="952500" y="4430714"/>
            <a:ext cx="7380288" cy="147478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There are </a:t>
            </a:r>
            <a:r>
              <a:rPr lang="en-US" sz="2400" i="1" dirty="0" smtClean="0">
                <a:effectLst>
                  <a:outerShdw blurRad="38100" dist="38100" dir="2700000" algn="tl">
                    <a:srgbClr val="000000"/>
                  </a:outerShdw>
                </a:effectLst>
                <a:latin typeface="Book Antiqua" pitchFamily="18" charset="0"/>
              </a:rPr>
              <a:t>n</a:t>
            </a:r>
            <a:r>
              <a:rPr lang="en-US" sz="2400" dirty="0" smtClean="0">
                <a:effectLst>
                  <a:outerShdw blurRad="38100" dist="38100" dir="2700000" algn="tl">
                    <a:srgbClr val="000000"/>
                  </a:outerShdw>
                </a:effectLst>
                <a:latin typeface="Book Antiqua" pitchFamily="18" charset="0"/>
              </a:rPr>
              <a:t> + 1 decision variables.</a:t>
            </a:r>
          </a:p>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 decision variables are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and </a:t>
            </a:r>
            <a:r>
              <a:rPr lang="en-US" sz="2400" i="1" dirty="0" smtClean="0">
                <a:effectLst>
                  <a:outerShdw blurRad="38100" dist="38100" dir="2700000" algn="tl">
                    <a:srgbClr val="000000"/>
                  </a:outerShdw>
                </a:effectLst>
                <a:latin typeface="Book Antiqua" pitchFamily="18" charset="0"/>
              </a:rPr>
              <a:t>F</a:t>
            </a:r>
            <a:r>
              <a:rPr lang="en-US" sz="2400" i="1" baseline="-25000"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a:t>
            </a:r>
          </a:p>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There are </a:t>
            </a:r>
            <a:r>
              <a:rPr lang="en-US" sz="2400" i="1" dirty="0" smtClean="0">
                <a:effectLst>
                  <a:outerShdw blurRad="38100" dist="38100" dir="2700000" algn="tl">
                    <a:srgbClr val="000000"/>
                  </a:outerShdw>
                </a:effectLst>
                <a:latin typeface="Book Antiqua" pitchFamily="18" charset="0"/>
              </a:rPr>
              <a:t>n</a:t>
            </a:r>
            <a:r>
              <a:rPr lang="en-US" sz="2400" dirty="0" smtClean="0">
                <a:effectLst>
                  <a:outerShdw blurRad="38100" dist="38100" dir="2700000" algn="tl">
                    <a:srgbClr val="000000"/>
                  </a:outerShdw>
                </a:effectLst>
                <a:latin typeface="Book Antiqua" pitchFamily="18" charset="0"/>
              </a:rPr>
              <a:t> + 1 constraints.</a:t>
            </a:r>
          </a:p>
          <a:p>
            <a:pPr marL="342900" indent="-342900" algn="l">
              <a:spcBef>
                <a:spcPct val="20000"/>
              </a:spcBef>
              <a:buClr>
                <a:srgbClr val="66FFFF"/>
              </a:buClr>
              <a:buSzPct val="75000"/>
              <a:buFont typeface="Arial" pitchFamily="34" charset="0"/>
              <a:buChar char="•"/>
            </a:pP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3238" y="1525589"/>
            <a:ext cx="7772400" cy="1427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We will now formulate the optimization model for determining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MSE.</a:t>
            </a:r>
            <a:endParaRPr lang="en-US" sz="2400" dirty="0">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grpSp>
        <p:nvGrpSpPr>
          <p:cNvPr id="4" name="Group 3"/>
          <p:cNvGrpSpPr/>
          <p:nvPr/>
        </p:nvGrpSpPr>
        <p:grpSpPr>
          <a:xfrm>
            <a:off x="2562225" y="2514600"/>
            <a:ext cx="3981450" cy="2705100"/>
            <a:chOff x="2571750" y="2971800"/>
            <a:chExt cx="3981450" cy="2705100"/>
          </a:xfrm>
          <a:scene3d>
            <a:camera prst="orthographicFront">
              <a:rot lat="0" lon="0" rev="0"/>
            </a:camera>
            <a:lightRig rig="balanced" dir="t">
              <a:rot lat="0" lon="0" rev="8700000"/>
            </a:lightRig>
          </a:scene3d>
        </p:grpSpPr>
        <p:sp>
          <p:nvSpPr>
            <p:cNvPr id="5" name="Rectangle 2"/>
            <p:cNvSpPr>
              <a:spLocks noChangeArrowheads="1"/>
            </p:cNvSpPr>
            <p:nvPr/>
          </p:nvSpPr>
          <p:spPr bwMode="auto">
            <a:xfrm>
              <a:off x="2571750" y="2971800"/>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6" name="Line 5"/>
            <p:cNvSpPr>
              <a:spLocks noChangeShapeType="1"/>
            </p:cNvSpPr>
            <p:nvPr/>
          </p:nvSpPr>
          <p:spPr bwMode="auto">
            <a:xfrm>
              <a:off x="4533900" y="3222625"/>
              <a:ext cx="0" cy="2257425"/>
            </a:xfrm>
            <a:prstGeom prst="line">
              <a:avLst/>
            </a:prstGeom>
            <a:noFill/>
            <a:ln w="12700">
              <a:noFill/>
              <a:round/>
              <a:headEnd/>
              <a:tailEnd/>
            </a:ln>
            <a:effectLst>
              <a:outerShdw blurRad="44450" dist="27940" dir="5400000" algn="ctr">
                <a:srgbClr val="000000">
                  <a:alpha val="32000"/>
                </a:srgbClr>
              </a:outerShdw>
            </a:effectLst>
            <a:sp3d>
              <a:bevelT w="190500" h="38100"/>
            </a:sp3d>
          </p:spPr>
          <p:txBody>
            <a:bodyPr wrap="none" anchor="ctr"/>
            <a:lstStyle/>
            <a:p>
              <a:endParaRPr lang="en-US"/>
            </a:p>
          </p:txBody>
        </p:sp>
        <p:sp>
          <p:nvSpPr>
            <p:cNvPr id="7" name="Text Box 120"/>
            <p:cNvSpPr txBox="1">
              <a:spLocks noChangeArrowheads="1"/>
            </p:cNvSpPr>
            <p:nvPr/>
          </p:nvSpPr>
          <p:spPr bwMode="auto">
            <a:xfrm>
              <a:off x="2967038" y="3490913"/>
              <a:ext cx="3365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lnSpc>
                  <a:spcPct val="110000"/>
                </a:lnSpc>
              </a:pPr>
              <a:r>
                <a:rPr lang="en-US" sz="2400" dirty="0">
                  <a:effectLst>
                    <a:outerShdw blurRad="38100" dist="38100" dir="2700000" algn="tl">
                      <a:srgbClr val="000000"/>
                    </a:outerShdw>
                  </a:effectLst>
                  <a:latin typeface="Book Antiqua" pitchFamily="18" charset="0"/>
                </a:rPr>
                <a:t>1</a:t>
              </a:r>
            </a:p>
            <a:p>
              <a:pPr algn="l">
                <a:lnSpc>
                  <a:spcPct val="110000"/>
                </a:lnSpc>
              </a:pPr>
              <a:r>
                <a:rPr lang="en-US" sz="2400" dirty="0">
                  <a:effectLst>
                    <a:outerShdw blurRad="38100" dist="38100" dir="2700000" algn="tl">
                      <a:srgbClr val="000000"/>
                    </a:outerShdw>
                  </a:effectLst>
                  <a:latin typeface="Book Antiqua" pitchFamily="18" charset="0"/>
                </a:rPr>
                <a:t>2</a:t>
              </a:r>
            </a:p>
            <a:p>
              <a:pPr algn="l">
                <a:lnSpc>
                  <a:spcPct val="110000"/>
                </a:lnSpc>
              </a:pPr>
              <a:r>
                <a:rPr lang="en-US" sz="2400" dirty="0">
                  <a:effectLst>
                    <a:outerShdw blurRad="38100" dist="38100" dir="2700000" algn="tl">
                      <a:srgbClr val="000000"/>
                    </a:outerShdw>
                  </a:effectLst>
                  <a:latin typeface="Book Antiqua" pitchFamily="18" charset="0"/>
                </a:rPr>
                <a:t>3</a:t>
              </a:r>
            </a:p>
            <a:p>
              <a:pPr algn="l">
                <a:lnSpc>
                  <a:spcPct val="110000"/>
                </a:lnSpc>
              </a:pPr>
              <a:r>
                <a:rPr lang="en-US" sz="2400" dirty="0">
                  <a:effectLst>
                    <a:outerShdw blurRad="38100" dist="38100" dir="2700000" algn="tl">
                      <a:srgbClr val="000000"/>
                    </a:outerShdw>
                  </a:effectLst>
                  <a:latin typeface="Book Antiqua" pitchFamily="18" charset="0"/>
                </a:rPr>
                <a:t>4</a:t>
              </a:r>
            </a:p>
            <a:p>
              <a:pPr algn="l">
                <a:lnSpc>
                  <a:spcPct val="110000"/>
                </a:lnSpc>
              </a:pPr>
              <a:r>
                <a:rPr lang="en-US" sz="2400" dirty="0">
                  <a:effectLst>
                    <a:outerShdw blurRad="38100" dist="38100" dir="2700000" algn="tl">
                      <a:srgbClr val="000000"/>
                    </a:outerShdw>
                  </a:effectLst>
                  <a:latin typeface="Book Antiqua" pitchFamily="18" charset="0"/>
                </a:rPr>
                <a:t>5</a:t>
              </a:r>
            </a:p>
          </p:txBody>
        </p:sp>
        <p:sp>
          <p:nvSpPr>
            <p:cNvPr id="8" name="Text Box 121"/>
            <p:cNvSpPr txBox="1">
              <a:spLocks noChangeArrowheads="1"/>
            </p:cNvSpPr>
            <p:nvPr/>
          </p:nvSpPr>
          <p:spPr bwMode="auto">
            <a:xfrm>
              <a:off x="4891088" y="3490913"/>
              <a:ext cx="4889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9" name="Text Box 123"/>
            <p:cNvSpPr txBox="1">
              <a:spLocks noChangeArrowheads="1"/>
            </p:cNvSpPr>
            <p:nvPr/>
          </p:nvSpPr>
          <p:spPr bwMode="auto">
            <a:xfrm>
              <a:off x="3681413" y="3490913"/>
              <a:ext cx="6413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0" name="Text Box 124"/>
            <p:cNvSpPr txBox="1">
              <a:spLocks noChangeArrowheads="1"/>
            </p:cNvSpPr>
            <p:nvPr/>
          </p:nvSpPr>
          <p:spPr bwMode="auto">
            <a:xfrm>
              <a:off x="5738813" y="3490913"/>
              <a:ext cx="641350" cy="2100262"/>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1" name="Text Box 125"/>
            <p:cNvSpPr txBox="1">
              <a:spLocks noChangeArrowheads="1"/>
            </p:cNvSpPr>
            <p:nvPr/>
          </p:nvSpPr>
          <p:spPr bwMode="auto">
            <a:xfrm>
              <a:off x="2611438" y="3100388"/>
              <a:ext cx="950912"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2" name="Text Box 126"/>
            <p:cNvSpPr txBox="1">
              <a:spLocks noChangeArrowheads="1"/>
            </p:cNvSpPr>
            <p:nvPr/>
          </p:nvSpPr>
          <p:spPr bwMode="auto">
            <a:xfrm>
              <a:off x="4630738" y="3100388"/>
              <a:ext cx="950912"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7"/>
            <p:cNvSpPr txBox="1">
              <a:spLocks noChangeArrowheads="1"/>
            </p:cNvSpPr>
            <p:nvPr/>
          </p:nvSpPr>
          <p:spPr bwMode="auto">
            <a:xfrm>
              <a:off x="3575050" y="310038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sp>
          <p:nvSpPr>
            <p:cNvPr id="14" name="Text Box 128"/>
            <p:cNvSpPr txBox="1">
              <a:spLocks noChangeArrowheads="1"/>
            </p:cNvSpPr>
            <p:nvPr/>
          </p:nvSpPr>
          <p:spPr bwMode="auto">
            <a:xfrm>
              <a:off x="5594350" y="3100388"/>
              <a:ext cx="860425" cy="457200"/>
            </a:xfrm>
            <a:prstGeom prst="rect">
              <a:avLst/>
            </a:prstGeom>
            <a:noFill/>
            <a:ln w="12700">
              <a:noFill/>
              <a:miter lim="800000"/>
              <a:headEnd type="none" w="sm" len="sm"/>
              <a:tailEnd type="none" w="sm" len="sm"/>
            </a:ln>
            <a:effectLst>
              <a:outerShdw blurRad="44450" dist="27940" dir="5400000" algn="ctr">
                <a:srgbClr val="000000">
                  <a:alpha val="32000"/>
                </a:srgbClr>
              </a:outerShdw>
            </a:effectLst>
            <a:sp3d>
              <a:bevelT w="190500" h="38100"/>
            </a:sp3d>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grpSp>
      <p:sp>
        <p:nvSpPr>
          <p:cNvPr id="15"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Objective Function</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842963" y="1563689"/>
            <a:ext cx="7348537" cy="3627436"/>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The objective function minimizes the sum of the squared error.</a:t>
            </a:r>
          </a:p>
          <a:p>
            <a:pPr algn="l">
              <a:spcBef>
                <a:spcPct val="20000"/>
              </a:spcBef>
              <a:buClr>
                <a:srgbClr val="66FFFF"/>
              </a:buClr>
              <a:buSzPct val="75000"/>
            </a:pPr>
            <a:endParaRPr lang="en-US" sz="1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Minimize</a:t>
            </a:r>
            <a:r>
              <a:rPr lang="en-US" sz="2400" dirty="0" smtClean="0">
                <a:effectLst>
                  <a:outerShdw blurRad="38100" dist="38100" dir="2700000" algn="tl">
                    <a:srgbClr val="000000"/>
                  </a:outerShdw>
                </a:effectLst>
                <a:latin typeface="Book Antiqua" pitchFamily="18" charset="0"/>
              </a:rPr>
              <a:t>  { (115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 (125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(130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 (115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(110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(130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Constraints</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842963" y="1563689"/>
            <a:ext cx="7348537" cy="3627436"/>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The following constraints define the forecasts as a function of observed and forecasted values.</a:t>
            </a:r>
          </a:p>
          <a:p>
            <a:pPr algn="l">
              <a:spcBef>
                <a:spcPct val="20000"/>
              </a:spcBef>
              <a:buClr>
                <a:srgbClr val="66FFFF"/>
              </a:buClr>
              <a:buSzPct val="75000"/>
            </a:pPr>
            <a:endParaRPr lang="en-US" sz="1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110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5</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130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endParaRPr lang="en-US" sz="10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Finally,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is restricted to:   0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1</a:t>
            </a:r>
          </a:p>
          <a:p>
            <a:pPr algn="l">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209800" y="1574800"/>
            <a:ext cx="4762500" cy="31115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Optimal Solution</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2239963" y="1677989"/>
            <a:ext cx="5786437" cy="3363911"/>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Smoothing constant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0.381</a:t>
            </a:r>
          </a:p>
          <a:p>
            <a:pPr algn="l">
              <a:spcBef>
                <a:spcPct val="20000"/>
              </a:spcBef>
              <a:buClr>
                <a:srgbClr val="66FFFF"/>
              </a:buClr>
              <a:buSzPct val="75000"/>
            </a:pPr>
            <a:endParaRPr lang="en-US" sz="10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110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 = 120.715</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110.000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 = 120.442</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 111.905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 = 124.084</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 116.894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 = 120.623</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 = 118.077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 = 116.576</a:t>
            </a:r>
          </a:p>
          <a:p>
            <a:pPr algn="l">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08001" y="10588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09925" y="1674813"/>
          <a:ext cx="2744788" cy="811212"/>
        </p:xfrm>
        <a:graphic>
          <a:graphicData uri="http://schemas.openxmlformats.org/presentationml/2006/ole">
            <mc:AlternateContent xmlns:mc="http://schemas.openxmlformats.org/markup-compatibility/2006">
              <mc:Choice xmlns:v="urn:schemas-microsoft-com:vml" Requires="v">
                <p:oleObj spid="_x0000_s306196" name="Equation" r:id="rId3" imgW="1333440" imgH="393480" progId="Equation.DSMT4">
                  <p:embed/>
                </p:oleObj>
              </mc:Choice>
              <mc:Fallback>
                <p:oleObj name="Equation" r:id="rId3" imgW="133344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9925" y="1674813"/>
                        <a:ext cx="2744788"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3092450" y="2674938"/>
          <a:ext cx="2981325" cy="811212"/>
        </p:xfrm>
        <a:graphic>
          <a:graphicData uri="http://schemas.openxmlformats.org/presentationml/2006/ole">
            <mc:AlternateContent xmlns:mc="http://schemas.openxmlformats.org/markup-compatibility/2006">
              <mc:Choice xmlns:v="urn:schemas-microsoft-com:vml" Requires="v">
                <p:oleObj spid="_x0000_s306197" name="Equation" r:id="rId5" imgW="1447560" imgH="393480" progId="Equation.DSMT4">
                  <p:embed/>
                </p:oleObj>
              </mc:Choice>
              <mc:Fallback>
                <p:oleObj name="Equation" r:id="rId5" imgW="144756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2450" y="2674938"/>
                        <a:ext cx="298132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974975" y="3722688"/>
          <a:ext cx="3216275" cy="811212"/>
        </p:xfrm>
        <a:graphic>
          <a:graphicData uri="http://schemas.openxmlformats.org/presentationml/2006/ole">
            <mc:AlternateContent xmlns:mc="http://schemas.openxmlformats.org/markup-compatibility/2006">
              <mc:Choice xmlns:v="urn:schemas-microsoft-com:vml" Requires="v">
                <p:oleObj spid="_x0000_s306198" name="Equation" r:id="rId7" imgW="1562040" imgH="393480" progId="Equation.DSMT4">
                  <p:embed/>
                </p:oleObj>
              </mc:Choice>
              <mc:Fallback>
                <p:oleObj name="Equation" r:id="rId7" imgW="15620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4975" y="3722688"/>
                        <a:ext cx="3216275"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152525" y="4724400"/>
            <a:ext cx="7141699"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.381) provided</a:t>
            </a:r>
          </a:p>
          <a:p>
            <a:pPr algn="l"/>
            <a:r>
              <a:rPr lang="en-US" sz="2400" dirty="0" smtClean="0">
                <a:latin typeface="+mn-lt"/>
              </a:rPr>
              <a:t>   </a:t>
            </a:r>
            <a:r>
              <a:rPr lang="en-US" sz="2400" u="sng" dirty="0" smtClean="0">
                <a:latin typeface="+mn-lt"/>
              </a:rPr>
              <a:t>more</a:t>
            </a:r>
            <a:r>
              <a:rPr lang="en-US" sz="2400" dirty="0" smtClean="0">
                <a:latin typeface="+mn-lt"/>
              </a:rPr>
              <a:t> accurate forecasts than ES with </a:t>
            </a:r>
            <a:r>
              <a:rPr lang="en-US" sz="2400" i="1" dirty="0" smtClean="0">
                <a:latin typeface="Symbol" pitchFamily="18" charset="2"/>
              </a:rPr>
              <a:t>a</a:t>
            </a:r>
            <a:r>
              <a:rPr lang="en-US" sz="2400" dirty="0" smtClean="0">
                <a:latin typeface="+mn-lt"/>
              </a:rPr>
              <a:t> = .1, but</a:t>
            </a:r>
          </a:p>
          <a:p>
            <a:pPr algn="l"/>
            <a:r>
              <a:rPr lang="en-US" sz="2400" dirty="0" smtClean="0">
                <a:latin typeface="+mn-lt"/>
              </a:rPr>
              <a:t>   </a:t>
            </a:r>
            <a:r>
              <a:rPr lang="en-US" sz="2400" u="sng" dirty="0" smtClean="0">
                <a:latin typeface="+mn-lt"/>
              </a:rPr>
              <a:t>slightly less</a:t>
            </a:r>
            <a:r>
              <a:rPr lang="en-US" sz="2400" dirty="0" smtClean="0">
                <a:latin typeface="+mn-lt"/>
              </a:rPr>
              <a:t> accurate than the 3-MA.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dirty="0"/>
              <a:t>End of Chapter </a:t>
            </a:r>
            <a:r>
              <a:rPr lang="en-US" dirty="0" smtClean="0"/>
              <a:t>6, Part A</a:t>
            </a:r>
            <a:endParaRPr lang="en-US" dirty="0"/>
          </a:p>
        </p:txBody>
      </p:sp>
      <p:sp>
        <p:nvSpPr>
          <p:cNvPr id="37891" name="AutoShape 3"/>
          <p:cNvSpPr>
            <a:spLocks noChangeArrowheads="1"/>
          </p:cNvSpPr>
          <p:nvPr/>
        </p:nvSpPr>
        <p:spPr bwMode="auto">
          <a:xfrm>
            <a:off x="3798888" y="30480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37892" name="Freeform 4"/>
          <p:cNvSpPr>
            <a:spLocks/>
          </p:cNvSpPr>
          <p:nvPr/>
        </p:nvSpPr>
        <p:spPr bwMode="auto">
          <a:xfrm>
            <a:off x="39433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0263" y="201613"/>
            <a:ext cx="7475537" cy="68103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kern="0" dirty="0" smtClean="0">
                <a:solidFill>
                  <a:srgbClr val="66FFFF"/>
                </a:solidFill>
                <a:effectLst>
                  <a:outerShdw blurRad="38100" dist="38100" dir="2700000" algn="tl">
                    <a:srgbClr val="000000"/>
                  </a:outerShdw>
                </a:effectLst>
                <a:latin typeface="+mj-lt"/>
                <a:ea typeface="+mj-ea"/>
                <a:cs typeface="+mj-cs"/>
              </a:rPr>
              <a:t>Time Series </a:t>
            </a: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Methods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91611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objective of </a:t>
            </a:r>
            <a:r>
              <a:rPr lang="en-US" sz="2400" u="sng" dirty="0" smtClean="0">
                <a:effectLst>
                  <a:outerShdw blurRad="38100" dist="38100" dir="2700000" algn="tl">
                    <a:srgbClr val="000000"/>
                  </a:outerShdw>
                </a:effectLst>
                <a:latin typeface="Book Antiqua" pitchFamily="18" charset="0"/>
              </a:rPr>
              <a:t>time series analysis</a:t>
            </a:r>
            <a:r>
              <a:rPr lang="en-US" sz="2400" dirty="0" smtClean="0">
                <a:effectLst>
                  <a:outerShdw blurRad="38100" dist="38100" dir="2700000" algn="tl">
                    <a:srgbClr val="000000"/>
                  </a:outerShdw>
                </a:effectLst>
                <a:latin typeface="Book Antiqua" pitchFamily="18" charset="0"/>
              </a:rPr>
              <a:t> is to discover a pattern in the historical data or time series and then extrapolate the pattern into the future.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3107632"/>
            <a:ext cx="7704137" cy="87381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forecast is based solely on past values of the variable and/or past forecast errors.</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0088" y="1107382"/>
            <a:ext cx="7704137" cy="87381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will focus on time series methods, and not causal methods, in this chapter.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3" name="Rectangle 3"/>
          <p:cNvSpPr>
            <a:spLocks noChangeArrowheads="1"/>
          </p:cNvSpPr>
          <p:nvPr/>
        </p:nvSpPr>
        <p:spPr bwMode="auto">
          <a:xfrm>
            <a:off x="4057650" y="1181100"/>
            <a:ext cx="1905000" cy="7810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nSpc>
                <a:spcPct val="90000"/>
              </a:lnSpc>
            </a:pPr>
            <a:r>
              <a:rPr lang="en-US" sz="2400">
                <a:effectLst>
                  <a:outerShdw blurRad="38100" dist="38100" dir="2700000" algn="tl">
                    <a:srgbClr val="000000"/>
                  </a:outerShdw>
                </a:effectLst>
                <a:latin typeface="Book Antiqua" pitchFamily="18" charset="0"/>
              </a:rPr>
              <a:t>Forecasting</a:t>
            </a:r>
          </a:p>
          <a:p>
            <a:pPr>
              <a:lnSpc>
                <a:spcPct val="90000"/>
              </a:lnSpc>
            </a:pPr>
            <a:r>
              <a:rPr lang="en-US" sz="2400">
                <a:effectLst>
                  <a:outerShdw blurRad="38100" dist="38100" dir="2700000" algn="tl">
                    <a:srgbClr val="000000"/>
                  </a:outerShdw>
                </a:effectLst>
                <a:latin typeface="Book Antiqua" pitchFamily="18" charset="0"/>
              </a:rPr>
              <a:t>Methods</a:t>
            </a:r>
          </a:p>
        </p:txBody>
      </p:sp>
      <p:sp>
        <p:nvSpPr>
          <p:cNvPr id="4" name="Rectangle 4"/>
          <p:cNvSpPr>
            <a:spLocks noChangeArrowheads="1"/>
          </p:cNvSpPr>
          <p:nvPr/>
        </p:nvSpPr>
        <p:spPr bwMode="auto">
          <a:xfrm>
            <a:off x="1962150" y="2438400"/>
            <a:ext cx="1962150" cy="685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effectLst>
                  <a:outerShdw blurRad="38100" dist="38100" dir="2700000" algn="tl">
                    <a:srgbClr val="000000"/>
                  </a:outerShdw>
                </a:effectLst>
                <a:latin typeface="Book Antiqua" pitchFamily="18" charset="0"/>
              </a:rPr>
              <a:t>Quantitative</a:t>
            </a:r>
          </a:p>
        </p:txBody>
      </p:sp>
      <p:sp>
        <p:nvSpPr>
          <p:cNvPr id="5" name="Rectangle 5"/>
          <p:cNvSpPr>
            <a:spLocks noChangeArrowheads="1"/>
          </p:cNvSpPr>
          <p:nvPr/>
        </p:nvSpPr>
        <p:spPr bwMode="auto">
          <a:xfrm>
            <a:off x="5981700" y="2438400"/>
            <a:ext cx="1962150" cy="685800"/>
          </a:xfrm>
          <a:prstGeom prst="rect">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effectLst>
                  <a:outerShdw blurRad="38100" dist="38100" dir="2700000" algn="tl">
                    <a:srgbClr val="000000"/>
                  </a:outerShdw>
                </a:effectLst>
                <a:latin typeface="Book Antiqua" pitchFamily="18" charset="0"/>
              </a:rPr>
              <a:t>Qualitative</a:t>
            </a:r>
          </a:p>
        </p:txBody>
      </p:sp>
      <p:sp>
        <p:nvSpPr>
          <p:cNvPr id="6" name="Rectangle 6"/>
          <p:cNvSpPr>
            <a:spLocks noChangeArrowheads="1"/>
          </p:cNvSpPr>
          <p:nvPr/>
        </p:nvSpPr>
        <p:spPr bwMode="auto">
          <a:xfrm>
            <a:off x="762000" y="3581400"/>
            <a:ext cx="1962150" cy="685800"/>
          </a:xfrm>
          <a:prstGeom prst="rect">
            <a:avLst/>
          </a:prstGeom>
          <a:gradFill rotWithShape="0">
            <a:gsLst>
              <a:gs pos="0">
                <a:srgbClr val="969696">
                  <a:gamma/>
                  <a:shade val="46275"/>
                  <a:invGamma/>
                </a:srgbClr>
              </a:gs>
              <a:gs pos="50000">
                <a:srgbClr val="969696"/>
              </a:gs>
              <a:gs pos="100000">
                <a:srgbClr val="969696">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effectLst>
                  <a:outerShdw blurRad="38100" dist="38100" dir="2700000" algn="tl">
                    <a:srgbClr val="000000"/>
                  </a:outerShdw>
                </a:effectLst>
                <a:latin typeface="Book Antiqua" pitchFamily="18" charset="0"/>
              </a:rPr>
              <a:t>Causal</a:t>
            </a:r>
          </a:p>
        </p:txBody>
      </p:sp>
      <p:sp>
        <p:nvSpPr>
          <p:cNvPr id="7" name="Rectangle 7"/>
          <p:cNvSpPr>
            <a:spLocks noChangeArrowheads="1"/>
          </p:cNvSpPr>
          <p:nvPr/>
        </p:nvSpPr>
        <p:spPr bwMode="auto">
          <a:xfrm>
            <a:off x="3162300" y="3581400"/>
            <a:ext cx="1962150" cy="6858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effectLst>
                  <a:outerShdw blurRad="38100" dist="38100" dir="2700000" algn="tl">
                    <a:srgbClr val="000000"/>
                  </a:outerShdw>
                </a:effectLst>
                <a:latin typeface="Book Antiqua" pitchFamily="18" charset="0"/>
              </a:rPr>
              <a:t>Time Series</a:t>
            </a:r>
          </a:p>
        </p:txBody>
      </p:sp>
      <p:cxnSp>
        <p:nvCxnSpPr>
          <p:cNvPr id="11" name="AutoShape 11"/>
          <p:cNvCxnSpPr>
            <a:cxnSpLocks noChangeShapeType="1"/>
            <a:stCxn id="3" idx="2"/>
            <a:endCxn id="4" idx="0"/>
          </p:cNvCxnSpPr>
          <p:nvPr/>
        </p:nvCxnSpPr>
        <p:spPr bwMode="auto">
          <a:xfrm rot="5400000">
            <a:off x="3738563" y="1166812"/>
            <a:ext cx="476250" cy="2066925"/>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2" name="AutoShape 12"/>
          <p:cNvCxnSpPr>
            <a:cxnSpLocks noChangeShapeType="1"/>
            <a:stCxn id="3" idx="2"/>
            <a:endCxn id="5" idx="0"/>
          </p:cNvCxnSpPr>
          <p:nvPr/>
        </p:nvCxnSpPr>
        <p:spPr bwMode="auto">
          <a:xfrm rot="16200000" flipH="1">
            <a:off x="5748338" y="1223962"/>
            <a:ext cx="476250" cy="1952625"/>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3" name="AutoShape 13"/>
          <p:cNvCxnSpPr>
            <a:cxnSpLocks noChangeShapeType="1"/>
            <a:stCxn id="4" idx="2"/>
            <a:endCxn id="6" idx="0"/>
          </p:cNvCxnSpPr>
          <p:nvPr/>
        </p:nvCxnSpPr>
        <p:spPr bwMode="auto">
          <a:xfrm rot="5400000">
            <a:off x="2114550" y="2752725"/>
            <a:ext cx="457200" cy="1200150"/>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4" name="AutoShape 14"/>
          <p:cNvCxnSpPr>
            <a:cxnSpLocks noChangeShapeType="1"/>
            <a:stCxn id="4" idx="2"/>
            <a:endCxn id="7" idx="0"/>
          </p:cNvCxnSpPr>
          <p:nvPr/>
        </p:nvCxnSpPr>
        <p:spPr bwMode="auto">
          <a:xfrm rot="16200000" flipH="1">
            <a:off x="3314700" y="2752725"/>
            <a:ext cx="457200" cy="1200150"/>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sp>
        <p:nvSpPr>
          <p:cNvPr id="15" name="Oval 14"/>
          <p:cNvSpPr/>
          <p:nvPr/>
        </p:nvSpPr>
        <p:spPr bwMode="auto">
          <a:xfrm>
            <a:off x="2924175" y="3276600"/>
            <a:ext cx="2438400" cy="1304925"/>
          </a:xfrm>
          <a:prstGeom prst="ellipse">
            <a:avLst/>
          </a:prstGeom>
          <a:noFill/>
          <a:ln w="19050" cap="flat" cmpd="sng" algn="ctr">
            <a:solidFill>
              <a:srgbClr val="66FF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MS Reference Serif" pitchFamily="18" charset="0"/>
            </a:endParaRPr>
          </a:p>
        </p:txBody>
      </p:sp>
      <p:sp>
        <p:nvSpPr>
          <p:cNvPr id="16" name="TextBox 15"/>
          <p:cNvSpPr txBox="1"/>
          <p:nvPr/>
        </p:nvSpPr>
        <p:spPr>
          <a:xfrm>
            <a:off x="2752725" y="4600575"/>
            <a:ext cx="2765501" cy="430887"/>
          </a:xfrm>
          <a:prstGeom prst="rect">
            <a:avLst/>
          </a:prstGeom>
          <a:noFill/>
        </p:spPr>
        <p:txBody>
          <a:bodyPr wrap="none" rtlCol="0">
            <a:spAutoFit/>
          </a:bodyPr>
          <a:lstStyle/>
          <a:p>
            <a:r>
              <a:rPr lang="en-US" dirty="0" smtClean="0">
                <a:solidFill>
                  <a:srgbClr val="66FFFF"/>
                </a:solidFill>
                <a:latin typeface="+mn-lt"/>
              </a:rPr>
              <a:t>Focus of this chapter</a:t>
            </a:r>
            <a:endParaRPr lang="en-US" dirty="0">
              <a:solidFill>
                <a:srgbClr val="66FFFF"/>
              </a:solidFill>
              <a:latin typeface="+mn-lt"/>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time series is a sequence of measurements taken every hour, day, week, month, quarter, year, or at any other regular time interval.</a:t>
            </a:r>
            <a:endParaRPr lang="en-US" sz="2400" dirty="0">
              <a:effectLst>
                <a:outerShdw blurRad="38100" dist="38100" dir="2700000" algn="tl">
                  <a:srgbClr val="000000"/>
                </a:outerShdw>
              </a:effectLst>
              <a:latin typeface="Book Antiqua" pitchFamily="18" charset="0"/>
            </a:endParaRPr>
          </a:p>
        </p:txBody>
      </p:sp>
      <p:sp>
        <p:nvSpPr>
          <p:cNvPr id="6" name="Rectangle 5"/>
          <p:cNvSpPr>
            <a:spLocks noChangeArrowheads="1"/>
          </p:cNvSpPr>
          <p:nvPr/>
        </p:nvSpPr>
        <p:spPr bwMode="auto">
          <a:xfrm>
            <a:off x="700088" y="223996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pattern of the data is an important factor in understanding how the time series has behaved in the past.</a:t>
            </a:r>
            <a:endParaRPr lang="en-US" sz="2400" dirty="0">
              <a:effectLst>
                <a:outerShdw blurRad="38100" dist="38100" dir="2700000" algn="tl">
                  <a:srgbClr val="000000"/>
                </a:outerShdw>
              </a:effectLst>
              <a:latin typeface="Book Antiqua" pitchFamily="18" charset="0"/>
            </a:endParaRPr>
          </a:p>
        </p:txBody>
      </p:sp>
      <p:sp>
        <p:nvSpPr>
          <p:cNvPr id="8" name="Rectangle 7"/>
          <p:cNvSpPr>
            <a:spLocks noChangeArrowheads="1"/>
          </p:cNvSpPr>
          <p:nvPr/>
        </p:nvSpPr>
        <p:spPr bwMode="auto">
          <a:xfrm>
            <a:off x="700088" y="336391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such behavior can be expected to continue in the future, we can use it to guide us in selecting an appropriate forecasting method.</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Plot</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0088" y="19446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time series plot is a graphical presentation of the relationship between time and the time series variable.</a:t>
            </a:r>
            <a:endParaRPr lang="en-US" sz="2400" dirty="0">
              <a:effectLst>
                <a:outerShdw blurRad="38100" dist="38100" dir="2700000" algn="tl">
                  <a:srgbClr val="000000"/>
                </a:outerShdw>
              </a:effectLst>
              <a:latin typeface="Book Antiqua" pitchFamily="18" charset="0"/>
            </a:endParaRPr>
          </a:p>
        </p:txBody>
      </p:sp>
      <p:sp>
        <p:nvSpPr>
          <p:cNvPr id="6" name="Rectangle 5"/>
          <p:cNvSpPr>
            <a:spLocks noChangeArrowheads="1"/>
          </p:cNvSpPr>
          <p:nvPr/>
        </p:nvSpPr>
        <p:spPr bwMode="auto">
          <a:xfrm>
            <a:off x="700088" y="307816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Time is on the horizontal axis, and the time series values are shown on the vertical axis.</a:t>
            </a:r>
            <a:endParaRPr lang="en-US" sz="2400" dirty="0">
              <a:effectLst>
                <a:outerShdw blurRad="38100" dist="38100" dir="2700000" algn="tl">
                  <a:srgbClr val="000000"/>
                </a:outerShdw>
              </a:effectLst>
              <a:latin typeface="Book Antiqua" pitchFamily="18" charset="0"/>
            </a:endParaRPr>
          </a:p>
        </p:txBody>
      </p:sp>
      <p:sp>
        <p:nvSpPr>
          <p:cNvPr id="10"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useful first step in identifying the underlying pattern in the data is to construct a </a:t>
            </a:r>
            <a:r>
              <a:rPr lang="en-US" sz="2400" u="sng" dirty="0" smtClean="0">
                <a:effectLst>
                  <a:outerShdw blurRad="38100" dist="38100" dir="2700000" algn="tl">
                    <a:srgbClr val="000000"/>
                  </a:outerShdw>
                </a:effectLst>
                <a:latin typeface="Book Antiqua" pitchFamily="18" charset="0"/>
              </a:rPr>
              <a:t>time series plot</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MS13ch04</Template>
  <TotalTime>4118</TotalTime>
  <Pages>34</Pages>
  <Words>2833</Words>
  <Application>Microsoft Office PowerPoint</Application>
  <PresentationFormat>On-screen Show (4:3)</PresentationFormat>
  <Paragraphs>825</Paragraphs>
  <Slides>56</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QMB11ch01</vt:lpstr>
      <vt:lpstr>Equation</vt:lpstr>
      <vt:lpstr>PowerPoint Presentation</vt:lpstr>
      <vt:lpstr>Chapter 6, Part A Time Series Analysis and Forecasting</vt:lpstr>
      <vt:lpstr>PowerPoint Presentation</vt:lpstr>
      <vt:lpstr>PowerPoint Presentation</vt:lpstr>
      <vt:lpstr>Quantitative Forecasting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 Series Patterns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Moving Averages and Exponential Smoothing</vt:lpstr>
      <vt:lpstr>Moving Averages</vt:lpstr>
      <vt:lpstr>PowerPoint Presentation</vt:lpstr>
      <vt:lpstr>PowerPoint Presentation</vt:lpstr>
      <vt:lpstr>PowerPoint Presentation</vt:lpstr>
      <vt:lpstr>PowerPoint Presentation</vt:lpstr>
      <vt:lpstr>PowerPoint Presentation</vt:lpstr>
      <vt:lpstr>PowerPoint Presentation</vt:lpstr>
      <vt:lpstr>Weighted Moving Averages</vt:lpstr>
      <vt:lpstr>PowerPoint Presentation</vt:lpstr>
      <vt:lpstr>PowerPoint Presentation</vt:lpstr>
      <vt:lpstr>PowerPoint Presentation</vt:lpstr>
      <vt:lpstr>PowerPoint Presentation</vt:lpstr>
      <vt:lpstr>Exponential Smoothing</vt:lpstr>
      <vt:lpstr>PowerPoint Presentation</vt:lpstr>
      <vt:lpstr>PowerPoint Presentation</vt:lpstr>
      <vt:lpstr>PowerPoint Presentation</vt:lpstr>
      <vt:lpstr>Example:  Exponential Smoothing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6, Part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Part A</dc:title>
  <dc:subject>TSA &amp; Forecasting</dc:subject>
  <dc:creator>John Loucks</dc:creator>
  <cp:lastModifiedBy>John IV</cp:lastModifiedBy>
  <cp:revision>263</cp:revision>
  <cp:lastPrinted>1601-01-01T00:00:00Z</cp:lastPrinted>
  <dcterms:created xsi:type="dcterms:W3CDTF">1996-04-17T17:08:18Z</dcterms:created>
  <dcterms:modified xsi:type="dcterms:W3CDTF">2012-02-17T16:36:56Z</dcterms:modified>
</cp:coreProperties>
</file>